
<file path=[Content_Types].xml><?xml version="1.0" encoding="utf-8"?>
<Types xmlns="http://schemas.openxmlformats.org/package/2006/content-types">
  <Default Extension="bin" ContentType="image/png"/>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Lst>
  <p:notesMasterIdLst>
    <p:notesMasterId r:id="rId31"/>
  </p:notesMasterIdLst>
  <p:handoutMasterIdLst>
    <p:handoutMasterId r:id="rId32"/>
  </p:handoutMasterIdLst>
  <p:sldIdLst>
    <p:sldId id="4120" r:id="rId3"/>
    <p:sldId id="4082" r:id="rId4"/>
    <p:sldId id="4083" r:id="rId5"/>
    <p:sldId id="4084" r:id="rId6"/>
    <p:sldId id="4088" r:id="rId7"/>
    <p:sldId id="4089" r:id="rId8"/>
    <p:sldId id="4091" r:id="rId9"/>
    <p:sldId id="4092" r:id="rId10"/>
    <p:sldId id="4095" r:id="rId11"/>
    <p:sldId id="4096" r:id="rId12"/>
    <p:sldId id="4107" r:id="rId13"/>
    <p:sldId id="4098" r:id="rId14"/>
    <p:sldId id="4099" r:id="rId15"/>
    <p:sldId id="4100" r:id="rId16"/>
    <p:sldId id="4101" r:id="rId17"/>
    <p:sldId id="4110" r:id="rId18"/>
    <p:sldId id="4102" r:id="rId19"/>
    <p:sldId id="4111" r:id="rId20"/>
    <p:sldId id="4112" r:id="rId21"/>
    <p:sldId id="4103" r:id="rId22"/>
    <p:sldId id="4113" r:id="rId23"/>
    <p:sldId id="4104" r:id="rId24"/>
    <p:sldId id="4114" r:id="rId25"/>
    <p:sldId id="4115" r:id="rId26"/>
    <p:sldId id="4116" r:id="rId27"/>
    <p:sldId id="4105" r:id="rId28"/>
    <p:sldId id="4118" r:id="rId29"/>
    <p:sldId id="4119" r:id="rId30"/>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088FADD9-935F-4F2D-A4FA-866615DD10DD}">
          <p14:sldIdLst>
            <p14:sldId id="4120"/>
            <p14:sldId id="4082"/>
            <p14:sldId id="4083"/>
            <p14:sldId id="4084"/>
            <p14:sldId id="4088"/>
            <p14:sldId id="4089"/>
            <p14:sldId id="4091"/>
            <p14:sldId id="4092"/>
            <p14:sldId id="4095"/>
            <p14:sldId id="4096"/>
            <p14:sldId id="4107"/>
            <p14:sldId id="4098"/>
            <p14:sldId id="4099"/>
            <p14:sldId id="4100"/>
            <p14:sldId id="4101"/>
            <p14:sldId id="4110"/>
            <p14:sldId id="4102"/>
            <p14:sldId id="4111"/>
            <p14:sldId id="4112"/>
            <p14:sldId id="4103"/>
            <p14:sldId id="4113"/>
            <p14:sldId id="4104"/>
            <p14:sldId id="4114"/>
            <p14:sldId id="4115"/>
            <p14:sldId id="4116"/>
            <p14:sldId id="4105"/>
            <p14:sldId id="4118"/>
            <p14:sldId id="4119"/>
          </p14:sldIdLst>
        </p14:section>
      </p14:sectionLst>
    </p:ext>
    <p:ext uri="{EFAFB233-063F-42B5-8137-9DF3F51BA10A}">
      <p15:sldGuideLst xmlns:p15="http://schemas.microsoft.com/office/powerpoint/2012/main">
        <p15:guide id="1" orient="horz" pos="2137" userDrawn="1">
          <p15:clr>
            <a:srgbClr val="A4A3A4"/>
          </p15:clr>
        </p15:guide>
        <p15:guide id="2" pos="399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ww.xkb1.com" initials="w" lastIdx="0" clrIdx="0"/>
  <p:cmAuthor id="2" name="walkinnet" initials="w" lastIdx="0" clrIdx="0"/>
  <p:cmAuthor id="3" name="新课标第一网" initials="新" lastIdx="0" clrIdx="0"/>
  <p:cmAuthor id="4" name="Administrat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AA6500"/>
    <a:srgbClr val="F3669C"/>
    <a:srgbClr val="F9B4CD"/>
    <a:srgbClr val="FCCC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38" autoAdjust="0"/>
    <p:restoredTop sz="96349" autoAdjust="0"/>
  </p:normalViewPr>
  <p:slideViewPr>
    <p:cSldViewPr snapToGrid="0" showGuides="1">
      <p:cViewPr>
        <p:scale>
          <a:sx n="50" d="100"/>
          <a:sy n="50" d="100"/>
        </p:scale>
        <p:origin x="988" y="320"/>
      </p:cViewPr>
      <p:guideLst>
        <p:guide orient="horz" pos="2137"/>
        <p:guide pos="3999"/>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2023/10/12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EAF039-AB69-4C4E-B352-C973400BBE8E}" type="datetimeFigureOut">
              <a:rPr lang="zh-CN" altLang="en-US" smtClean="0"/>
              <a:t>2023/10/12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4E5803-944E-4CCB-A36B-5BBC78F81D1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8CAEED6-F3CE-4989-8114-EA4976C9ED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Arial" panose="020B0604020202020204"/>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Arial" panose="020B060402020202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8CAEED6-F3CE-4989-8114-EA4976C9ED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Arial" panose="020B0604020202020204"/>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Arial" panose="020B060402020202020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microsoft.com/office/2007/relationships/hdphoto" Target="../media/hdphoto1.wdp"/><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a:off x="414338" y="3600450"/>
            <a:ext cx="11501437" cy="1657349"/>
          </a:xfrm>
          <a:prstGeom prst="rect">
            <a:avLst/>
          </a:prstGeom>
        </p:spPr>
      </p:pic>
    </p:spTree>
    <p:custDataLst>
      <p:tags r:id="rId3"/>
    </p:custDataLst>
  </p:cSld>
  <p:clrMap bg1="lt1" tx1="dk1" bg2="lt2" tx2="dk2" accent1="accent1" accent2="accent2" accent3="accent3" accent4="accent4" accent5="accent5" accent6="accent6" hlink="hlink" folHlink="folHlink"/>
  <p:sldLayoutIdLst>
    <p:sldLayoutId id="2147483649" r:id="rId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80999" y="4157663"/>
            <a:ext cx="11430001" cy="1657349"/>
          </a:xfrm>
          <a:prstGeom prst="rect">
            <a:avLst/>
          </a:prstGeom>
        </p:spPr>
      </p:pic>
    </p:spTree>
    <p:custDataLst>
      <p:tags r:id="rId4"/>
    </p:custDataLst>
  </p:cSld>
  <p:clrMap bg1="lt1" tx1="dk1" bg2="lt2" tx2="dk2" accent1="accent1" accent2="accent2" accent3="accent3" accent4="accent4" accent5="accent5" accent6="accent6" hlink="hlink" folHlink="folHlink"/>
  <p:sldLayoutIdLst>
    <p:sldLayoutId id="2147483651" r:id="rId1"/>
    <p:sldLayoutId id="2147483652" r:id="rId2"/>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bin"/><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0.bin"/><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1.bin"/><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2.bin"/><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r="3102"/>
          <a:stretch>
            <a:fillRect/>
          </a:stretch>
        </p:blipFill>
        <p:spPr>
          <a:xfrm>
            <a:off x="200628" y="796783"/>
            <a:ext cx="11991372" cy="5783668"/>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952" y="277549"/>
            <a:ext cx="2160416" cy="1378424"/>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8748" y="4695272"/>
            <a:ext cx="2455592" cy="2022691"/>
          </a:xfrm>
          <a:prstGeom prst="rect">
            <a:avLst/>
          </a:prstGeom>
        </p:spPr>
      </p:pic>
      <p:sp>
        <p:nvSpPr>
          <p:cNvPr id="9" name="矩形 8"/>
          <p:cNvSpPr/>
          <p:nvPr/>
        </p:nvSpPr>
        <p:spPr>
          <a:xfrm>
            <a:off x="3291509" y="140037"/>
            <a:ext cx="5651125" cy="734368"/>
          </a:xfrm>
          <a:prstGeom prst="rect">
            <a:avLst/>
          </a:prstGeom>
        </p:spPr>
        <p:txBody>
          <a:bodyPr wrap="square">
            <a:spAutoFit/>
          </a:bodyPr>
          <a:lstStyle/>
          <a:p>
            <a:pPr marL="0" marR="0" lvl="0" indent="0" algn="ctr" defTabSz="914400" rtl="0" eaLnBrk="1" fontAlgn="auto" latinLnBrk="0" hangingPunct="1">
              <a:lnSpc>
                <a:spcPct val="149000"/>
              </a:lnSpc>
              <a:spcBef>
                <a:spcPts val="0"/>
              </a:spcBef>
              <a:spcAft>
                <a:spcPts val="0"/>
              </a:spcAft>
              <a:buClrTx/>
              <a:buSzTx/>
              <a:buFont typeface="Arial" panose="020B0604020202020204" pitchFamily="34" charset="0"/>
              <a:buNone/>
              <a:defRPr/>
            </a:pPr>
            <a:r>
              <a:rPr kumimoji="1" lang="en-US" altLang="zh-CN"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a:t>
            </a:r>
            <a:r>
              <a:rPr kumimoji="1" lang="zh-CN" altLang="en-US"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期末考试</a:t>
            </a:r>
            <a:r>
              <a:rPr kumimoji="1" lang="en-US" altLang="zh-CN"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a:t>
            </a:r>
            <a:r>
              <a:rPr kumimoji="1" lang="zh-CN" altLang="en-US"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人教</a:t>
            </a:r>
            <a:r>
              <a:rPr kumimoji="1" lang="en-US" altLang="zh-CN"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8</a:t>
            </a:r>
            <a:r>
              <a:rPr kumimoji="1" lang="zh-CN" altLang="en-US" sz="2800" b="1" dirty="0">
                <a:solidFill>
                  <a:srgbClr val="000000"/>
                </a:solidFill>
                <a:latin typeface="楷体" panose="02010609060101010101" pitchFamily="49" charset="-122"/>
                <a:ea typeface="楷体" panose="02010609060101010101" pitchFamily="49" charset="-122"/>
                <a:cs typeface="+mn-ea"/>
                <a:sym typeface="+mn-lt"/>
              </a:rPr>
              <a:t>物</a:t>
            </a:r>
            <a:r>
              <a:rPr kumimoji="1" lang="zh-CN" altLang="en-US"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上</a:t>
            </a:r>
          </a:p>
        </p:txBody>
      </p:sp>
      <p:sp>
        <p:nvSpPr>
          <p:cNvPr id="3" name="矩形 2"/>
          <p:cNvSpPr/>
          <p:nvPr/>
        </p:nvSpPr>
        <p:spPr>
          <a:xfrm>
            <a:off x="439476" y="1315734"/>
            <a:ext cx="6022284" cy="4097275"/>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1" lang="zh-CN" altLang="en-US" sz="1600" b="1" dirty="0">
                <a:solidFill>
                  <a:srgbClr val="AA6500"/>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cs typeface="+mn-ea"/>
                <a:sym typeface="+mn-lt"/>
              </a:rPr>
              <a:t>刷真题</a:t>
            </a:r>
            <a:endParaRPr kumimoji="1" lang="en-US" altLang="zh-CN" sz="1600" b="1" dirty="0">
              <a:solidFill>
                <a:srgbClr val="AA6500"/>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cs typeface="+mn-ea"/>
              <a:sym typeface="+mn-lt"/>
            </a:endParaRPr>
          </a:p>
          <a:p>
            <a:pPr>
              <a:lnSpc>
                <a:spcPct val="150000"/>
              </a:lnSpc>
              <a:defRPr/>
            </a:pP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1 </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洛阳市</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学年第一学期期末考试试卷</a:t>
            </a:r>
            <a:endParaRPr kumimoji="1" lang="en-US" altLang="zh-CN" sz="1600" b="1" dirty="0">
              <a:solidFill>
                <a:schemeClr val="tx1"/>
              </a:solidFill>
              <a:latin typeface="楷体" panose="02010609060101010101" pitchFamily="49" charset="-122"/>
              <a:ea typeface="楷体" panose="02010609060101010101" pitchFamily="49" charset="-122"/>
              <a:cs typeface="+mn-ea"/>
              <a:sym typeface="+mn-lt"/>
            </a:endParaRPr>
          </a:p>
          <a:p>
            <a:pPr>
              <a:lnSpc>
                <a:spcPct val="150000"/>
              </a:lnSpc>
              <a:defRPr/>
            </a:pP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2 </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洛阳市</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2021—2022</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学年第一学期期末考试试卷</a:t>
            </a:r>
            <a:endParaRPr kumimoji="1" lang="en-US" altLang="zh-CN" sz="16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3 </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孟津区</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学年第一学期期末考试试卷</a:t>
            </a:r>
            <a:endParaRPr kumimoji="1" lang="en-US" altLang="zh-CN" sz="16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1" lang="zh-CN" altLang="en-US" sz="1600" b="1" u="sng" dirty="0">
                <a:solidFill>
                  <a:srgbClr val="CC00FF"/>
                </a:solidFill>
                <a:latin typeface="楷体" panose="02010609060101010101" pitchFamily="49" charset="-122"/>
                <a:ea typeface="楷体" panose="02010609060101010101" pitchFamily="49" charset="-122"/>
                <a:cs typeface="+mn-ea"/>
                <a:sym typeface="+mn-lt"/>
              </a:rPr>
              <a:t>试卷</a:t>
            </a:r>
            <a:r>
              <a:rPr kumimoji="1" lang="en-US" altLang="zh-CN" sz="1600" b="1" u="sng" dirty="0">
                <a:solidFill>
                  <a:srgbClr val="CC00FF"/>
                </a:solidFill>
                <a:latin typeface="楷体" panose="02010609060101010101" pitchFamily="49" charset="-122"/>
                <a:ea typeface="楷体" panose="02010609060101010101" pitchFamily="49" charset="-122"/>
                <a:cs typeface="+mn-ea"/>
                <a:sym typeface="+mn-lt"/>
              </a:rPr>
              <a:t>4 </a:t>
            </a:r>
            <a:r>
              <a:rPr kumimoji="1" lang="zh-CN" altLang="en-US" sz="1600" b="1" u="sng" dirty="0">
                <a:solidFill>
                  <a:srgbClr val="CC00FF"/>
                </a:solidFill>
                <a:latin typeface="楷体" panose="02010609060101010101" pitchFamily="49" charset="-122"/>
                <a:ea typeface="楷体" panose="02010609060101010101" pitchFamily="49" charset="-122"/>
                <a:cs typeface="+mn-ea"/>
                <a:sym typeface="+mn-lt"/>
              </a:rPr>
              <a:t>伊川县</a:t>
            </a:r>
            <a:r>
              <a:rPr kumimoji="1" lang="en-US" altLang="zh-CN" sz="1600" b="1" u="sng" dirty="0">
                <a:solidFill>
                  <a:srgbClr val="CC00FF"/>
                </a:solidFill>
                <a:latin typeface="楷体" panose="02010609060101010101" pitchFamily="49" charset="-122"/>
                <a:ea typeface="楷体" panose="02010609060101010101" pitchFamily="49" charset="-122"/>
                <a:cs typeface="+mn-ea"/>
                <a:sym typeface="+mn-lt"/>
              </a:rPr>
              <a:t>2022—2023</a:t>
            </a:r>
            <a:r>
              <a:rPr kumimoji="1" lang="zh-CN" altLang="en-US" sz="1600" b="1" u="sng" dirty="0">
                <a:solidFill>
                  <a:srgbClr val="CC00FF"/>
                </a:solidFill>
                <a:latin typeface="楷体" panose="02010609060101010101" pitchFamily="49" charset="-122"/>
                <a:ea typeface="楷体" panose="02010609060101010101" pitchFamily="49" charset="-122"/>
                <a:cs typeface="+mn-ea"/>
                <a:sym typeface="+mn-lt"/>
              </a:rPr>
              <a:t>学年（上）期末试卷</a:t>
            </a:r>
            <a:endParaRPr kumimoji="1" lang="en-US" altLang="zh-CN" sz="1600" b="1" u="sng" dirty="0">
              <a:solidFill>
                <a:srgbClr val="CC00FF"/>
              </a:solidFill>
              <a:latin typeface="楷体" panose="02010609060101010101" pitchFamily="49" charset="-122"/>
              <a:ea typeface="楷体" panose="02010609060101010101" pitchFamily="49" charset="-122"/>
              <a:cs typeface="+mn-ea"/>
              <a:sym typeface="+mn-lt"/>
            </a:endParaRPr>
          </a:p>
          <a:p>
            <a:pPr>
              <a:lnSpc>
                <a:spcPct val="150000"/>
              </a:lnSpc>
              <a:defRPr/>
            </a:pP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5 </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汝阳县</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学年第一学期期末学科素养检测卷</a:t>
            </a:r>
            <a:endParaRPr kumimoji="1" lang="en-US" altLang="zh-CN" sz="16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6 </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新安县</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学年第一学期期末教学质量检测试卷</a:t>
            </a:r>
            <a:endParaRPr kumimoji="1" lang="en-US" altLang="zh-CN" sz="16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7 </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宜阳县</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学年第一学期期末质量检测试卷</a:t>
            </a:r>
            <a:endParaRPr kumimoji="1" lang="en-US" altLang="zh-CN" sz="16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8 </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嵩县</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学年第一学期期末考试试卷</a:t>
            </a:r>
            <a:endParaRPr kumimoji="1" lang="en-US" altLang="zh-CN" sz="16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9 </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栾川县</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学年第一学期期末教学质量检测</a:t>
            </a:r>
            <a:endParaRPr kumimoji="1" lang="en-US" altLang="zh-CN" sz="16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endParaRPr kumimoji="1" lang="en-US" altLang="zh-CN" sz="1600" b="1" dirty="0">
              <a:solidFill>
                <a:schemeClr val="tx1"/>
              </a:solidFill>
              <a:latin typeface="楷体" panose="02010609060101010101" pitchFamily="49" charset="-122"/>
              <a:ea typeface="楷体" panose="02010609060101010101" pitchFamily="49" charset="-122"/>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advClick="0">
        <p:random/>
      </p:transition>
    </mc:Choice>
    <mc:Fallback xmlns="" xmlns:a14="http://schemas.microsoft.com/office/drawing/2010/main">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585" name="yt_shape_10585"/>
          <p:cNvSpPr txBox="1"/>
          <p:nvPr/>
        </p:nvSpPr>
        <p:spPr>
          <a:xfrm>
            <a:off x="648143" y="552334"/>
            <a:ext cx="10896000" cy="861774"/>
          </a:xfrm>
          <a:prstGeom prst="rect">
            <a:avLst/>
          </a:prstGeom>
        </p:spPr>
        <p:txBody>
          <a:bodyPr vert="horz" wrap="square" lIns="0" tIns="0" rIns="0" bIns="0" rtlCol="0">
            <a:spAutoFit/>
          </a:bodyPr>
          <a:lstStyle/>
          <a:p>
            <a:pPr algn="l" eaLnBrk="1" latinLnBrk="0" hangingPunct="0"/>
            <a:r>
              <a:rPr lang="en-US" altLang="zh-CN" sz="2800" b="0" i="0" u="none" dirty="0">
                <a:solidFill>
                  <a:srgbClr val="000000"/>
                </a:solidFill>
                <a:effectLst/>
                <a:latin typeface="Times New Roman" pitchFamily="28"/>
                <a:ea typeface="Times New Roman" pitchFamily="28"/>
                <a:cs typeface="宋体" pitchFamily="28"/>
              </a:rPr>
              <a:t>12.</a:t>
            </a:r>
            <a:r>
              <a:rPr lang="zh-CN" altLang="zh-CN" sz="2800" b="0" i="0" u="none" dirty="0">
                <a:solidFill>
                  <a:srgbClr val="000000"/>
                </a:solidFill>
                <a:effectLst/>
                <a:latin typeface="白正" pitchFamily="28"/>
                <a:ea typeface="宋体" pitchFamily="28"/>
                <a:cs typeface="宋体" pitchFamily="28"/>
              </a:rPr>
              <a:t>规范使用测量仪器是中学生必备的科学素养。关于测量仪器的使用，下列说法错误的是</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　</a:t>
            </a:r>
            <a:r>
              <a:rPr lang="en-US" altLang="zh-CN" sz="2800" b="1" i="0" u="none" dirty="0">
                <a:solidFill>
                  <a:srgbClr val="FF0000">
                    <a:alpha val="0"/>
                  </a:srgbClr>
                </a:solidFill>
                <a:effectLst/>
                <a:latin typeface="Times New Roman" pitchFamily="28"/>
                <a:ea typeface="Times New Roman" pitchFamily="28"/>
                <a:cs typeface="Times New Roman" pitchFamily="28"/>
              </a:rPr>
              <a:t>B</a:t>
            </a:r>
            <a:r>
              <a:rPr lang="zh-CN" altLang="zh-CN" sz="2800" b="0" i="0" u="none" dirty="0">
                <a:solidFill>
                  <a:srgbClr val="000000"/>
                </a:solidFill>
                <a:effectLst/>
                <a:latin typeface="白正" pitchFamily="28"/>
                <a:ea typeface="宋体" pitchFamily="28"/>
                <a:cs typeface="宋体" pitchFamily="28"/>
              </a:rPr>
              <a:t>　</a:t>
            </a:r>
            <a:r>
              <a:rPr lang="zh-CN" altLang="zh-CN" sz="2800" b="0" i="0" u="none" dirty="0">
                <a:solidFill>
                  <a:srgbClr val="000000"/>
                </a:solidFill>
                <a:effectLst/>
                <a:latin typeface="宋体" pitchFamily="28"/>
                <a:ea typeface="宋体" pitchFamily="28"/>
                <a:cs typeface="宋体" pitchFamily="28"/>
              </a:rPr>
              <a:t>）</a:t>
            </a:r>
          </a:p>
        </p:txBody>
      </p:sp>
      <p:graphicFrame>
        <p:nvGraphicFramePr>
          <p:cNvPr id="10586" name="yt_table_10586" title="H_218.4">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2288405597"/>
              </p:ext>
            </p:extLst>
          </p:nvPr>
        </p:nvGraphicFramePr>
        <p:xfrm>
          <a:off x="648000" y="1478503"/>
          <a:ext cx="10895837" cy="2133600"/>
        </p:xfrm>
        <a:graphic>
          <a:graphicData uri="http://schemas.openxmlformats.org/drawingml/2006/table">
            <a:tbl>
              <a:tblPr/>
              <a:tblGrid>
                <a:gridCol w="10895837">
                  <a:extLst>
                    <a:ext uri="{9D8B030D-6E8A-4147-A177-3AD203B41FA5}">
                      <a16:colId xmlns:a16="http://schemas.microsoft.com/office/drawing/2014/main" val="10047"/>
                    </a:ext>
                  </a:extLst>
                </a:gridCol>
              </a:tblGrid>
              <a:tr h="370840">
                <a:tc>
                  <a:txBody>
                    <a:bodyPr/>
                    <a:lstStyle/>
                    <a:p>
                      <a:pPr marL="0" indent="0" algn="l" eaLnBrk="1" fontAlgn="ctr" latinLnBrk="0" hangingPunct="0">
                        <a:lnSpc>
                          <a:spcPct val="100000"/>
                        </a:lnSpc>
                      </a:pPr>
                      <a:r>
                        <a:rPr lang="en-US" altLang="zh-CN" sz="2800" b="0" i="0"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白正" pitchFamily="28"/>
                          <a:ea typeface="宋体" pitchFamily="28"/>
                          <a:cs typeface="宋体" pitchFamily="28"/>
                        </a:rPr>
                        <a:t>用刻度尺测量长度时，刻度尺要正放且刻度线要紧贴被测物体</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16"/>
                  </a:ext>
                </a:extLst>
              </a:tr>
              <a:tr h="370840">
                <a:tc>
                  <a:txBody>
                    <a:bodyPr/>
                    <a:lstStyle/>
                    <a:p>
                      <a:pPr marL="0" indent="0" algn="l" eaLnBrk="1" fontAlgn="ctr" latinLnBrk="0" hangingPunct="0">
                        <a:lnSpc>
                          <a:spcPct val="100000"/>
                        </a:lnSpc>
                      </a:pPr>
                      <a:r>
                        <a:rPr lang="en-US" altLang="zh-CN" sz="2800" b="0" i="0" u="none" dirty="0">
                          <a:solidFill>
                            <a:srgbClr val="000000"/>
                          </a:solidFill>
                          <a:effectLst/>
                          <a:latin typeface="Times New Roman" pitchFamily="28"/>
                          <a:ea typeface="Times New Roman" pitchFamily="28"/>
                          <a:cs typeface="宋体" pitchFamily="28"/>
                        </a:rPr>
                        <a:t>B.</a:t>
                      </a:r>
                      <a:r>
                        <a:rPr lang="zh-CN" altLang="zh-CN" sz="2800" b="0" i="0" u="none" dirty="0">
                          <a:solidFill>
                            <a:srgbClr val="000000"/>
                          </a:solidFill>
                          <a:effectLst/>
                          <a:latin typeface="白正" pitchFamily="28"/>
                          <a:ea typeface="宋体" pitchFamily="28"/>
                          <a:cs typeface="宋体" pitchFamily="28"/>
                        </a:rPr>
                        <a:t>用天平称量质量的过程中，若指针指在分度盘中线左侧，将平衡螺母向左调</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17"/>
                  </a:ext>
                </a:extLst>
              </a:tr>
              <a:tr h="370840">
                <a:tc>
                  <a:txBody>
                    <a:bodyPr/>
                    <a:lstStyle/>
                    <a:p>
                      <a:pPr marL="0" indent="0" algn="l" eaLnBrk="1" fontAlgn="ctr" latinLnBrk="0" hangingPunct="0">
                        <a:lnSpc>
                          <a:spcPct val="100000"/>
                        </a:lnSpc>
                      </a:pPr>
                      <a:r>
                        <a:rPr lang="en-US" altLang="zh-CN" sz="2800" b="0" i="0" u="none">
                          <a:solidFill>
                            <a:srgbClr val="000000"/>
                          </a:solidFill>
                          <a:effectLst/>
                          <a:latin typeface="Times New Roman" pitchFamily="28"/>
                          <a:ea typeface="Times New Roman" pitchFamily="28"/>
                          <a:cs typeface="宋体" pitchFamily="28"/>
                        </a:rPr>
                        <a:t>C.</a:t>
                      </a:r>
                      <a:r>
                        <a:rPr lang="zh-CN" altLang="zh-CN" sz="2800" b="0" i="0" u="none">
                          <a:solidFill>
                            <a:srgbClr val="000000"/>
                          </a:solidFill>
                          <a:effectLst/>
                          <a:latin typeface="白正" pitchFamily="28"/>
                          <a:ea typeface="宋体" pitchFamily="28"/>
                          <a:cs typeface="宋体" pitchFamily="28"/>
                        </a:rPr>
                        <a:t>用量筒测体积读数时，视线与凹</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凸</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液面最低</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高</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处保持水平</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18"/>
                  </a:ext>
                </a:extLst>
              </a:tr>
              <a:tr h="370840">
                <a:tc>
                  <a:txBody>
                    <a:bodyPr/>
                    <a:lstStyle/>
                    <a:p>
                      <a:pPr marL="0" indent="0" algn="l" eaLnBrk="1" fontAlgn="ctr" latinLnBrk="0" hangingPunct="0">
                        <a:lnSpc>
                          <a:spcPct val="100000"/>
                        </a:lnSpc>
                      </a:pPr>
                      <a:r>
                        <a:rPr lang="en-US" altLang="zh-CN" sz="2800" b="0" i="0" u="none" dirty="0">
                          <a:solidFill>
                            <a:srgbClr val="000000"/>
                          </a:solidFill>
                          <a:effectLst/>
                          <a:latin typeface="Times New Roman" pitchFamily="28"/>
                          <a:ea typeface="Times New Roman" pitchFamily="28"/>
                          <a:cs typeface="宋体" pitchFamily="28"/>
                        </a:rPr>
                        <a:t>D.</a:t>
                      </a:r>
                      <a:r>
                        <a:rPr lang="zh-CN" altLang="zh-CN" sz="2800" b="0" i="0" u="none" dirty="0">
                          <a:solidFill>
                            <a:srgbClr val="000000"/>
                          </a:solidFill>
                          <a:effectLst/>
                          <a:latin typeface="白正" pitchFamily="28"/>
                          <a:ea typeface="宋体" pitchFamily="28"/>
                          <a:cs typeface="宋体" pitchFamily="28"/>
                        </a:rPr>
                        <a:t>用温度计测液体温度时，玻璃泡不能碰到容器底</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19"/>
                  </a:ext>
                </a:extLst>
              </a:tr>
            </a:tbl>
          </a:graphicData>
        </a:graphic>
      </p:graphicFrame>
      <p:sp>
        <p:nvSpPr>
          <p:cNvPr id="2" name="文本框 1">
            <a:extLst>
              <a:ext uri="{FF2B5EF4-FFF2-40B4-BE49-F238E27FC236}">
                <a16:creationId xmlns:a16="http://schemas.microsoft.com/office/drawing/2014/main" id="{3891B00E-4B79-A9E0-5BC2-A66C56146BCC}"/>
              </a:ext>
            </a:extLst>
          </p:cNvPr>
          <p:cNvSpPr txBox="1"/>
          <p:nvPr/>
        </p:nvSpPr>
        <p:spPr>
          <a:xfrm>
            <a:off x="4825332" y="885107"/>
            <a:ext cx="416624" cy="58865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Tx/>
                <a:latin typeface="Times New Roman" pitchFamily="28"/>
                <a:ea typeface="Times New Roman" pitchFamily="28"/>
                <a:cs typeface="Times New Roman" pitchFamily="28"/>
              </a:rPr>
              <a:t>B</a:t>
            </a:r>
            <a:endParaRPr lang="zh-CN" altLang="en-US">
              <a:solidFill>
                <a:srgbClr val="FF0000"/>
              </a:solidFill>
            </a:endParaRPr>
          </a:p>
        </p:txBody>
      </p:sp>
      <p:sp>
        <p:nvSpPr>
          <p:cNvPr id="3" name="yt_shape_10588">
            <a:extLst>
              <a:ext uri="{FF2B5EF4-FFF2-40B4-BE49-F238E27FC236}">
                <a16:creationId xmlns:a16="http://schemas.microsoft.com/office/drawing/2014/main" id="{02E15550-CC60-BFB4-C974-005DF0A8202B}"/>
              </a:ext>
            </a:extLst>
          </p:cNvPr>
          <p:cNvSpPr txBox="1"/>
          <p:nvPr/>
        </p:nvSpPr>
        <p:spPr>
          <a:xfrm>
            <a:off x="636930" y="3676498"/>
            <a:ext cx="10896000" cy="861774"/>
          </a:xfrm>
          <a:prstGeom prst="rect">
            <a:avLst/>
          </a:prstGeom>
        </p:spPr>
        <p:txBody>
          <a:bodyPr vert="horz" wrap="square" lIns="0" tIns="0" rIns="0" bIns="0" rtlCol="0">
            <a:spAutoFit/>
          </a:bodyPr>
          <a:lstStyle/>
          <a:p>
            <a:pPr algn="l" eaLnBrk="1" latinLnBrk="0" hangingPunct="0"/>
            <a:r>
              <a:rPr lang="en-US" altLang="zh-CN" sz="2800" b="0" i="0" u="none" dirty="0">
                <a:solidFill>
                  <a:srgbClr val="000000"/>
                </a:solidFill>
                <a:effectLst/>
                <a:latin typeface="Times New Roman" pitchFamily="28"/>
                <a:ea typeface="Times New Roman" pitchFamily="28"/>
                <a:cs typeface="宋体" pitchFamily="28"/>
              </a:rPr>
              <a:t>13.</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双选</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中华文化源远流长，下列诗词涉及光学知识，对其解释正确的是</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　</a:t>
            </a:r>
            <a:r>
              <a:rPr lang="en-US" altLang="zh-CN" sz="2800" b="1" i="0" u="none" dirty="0">
                <a:solidFill>
                  <a:srgbClr val="FF0000">
                    <a:alpha val="0"/>
                  </a:srgbClr>
                </a:solidFill>
                <a:effectLst/>
                <a:latin typeface="Times New Roman" pitchFamily="28"/>
                <a:ea typeface="Times New Roman" pitchFamily="28"/>
                <a:cs typeface="Times New Roman" pitchFamily="28"/>
              </a:rPr>
              <a:t>BD</a:t>
            </a:r>
            <a:r>
              <a:rPr lang="zh-CN" altLang="zh-CN" sz="2800" b="0" i="0" u="none" dirty="0">
                <a:solidFill>
                  <a:srgbClr val="000000"/>
                </a:solidFill>
                <a:effectLst/>
                <a:latin typeface="白正" pitchFamily="28"/>
                <a:ea typeface="宋体" pitchFamily="28"/>
                <a:cs typeface="宋体" pitchFamily="28"/>
              </a:rPr>
              <a:t>　</a:t>
            </a:r>
            <a:r>
              <a:rPr lang="zh-CN" altLang="zh-CN" sz="2800" b="0" i="0" u="none" dirty="0">
                <a:solidFill>
                  <a:srgbClr val="000000"/>
                </a:solidFill>
                <a:effectLst/>
                <a:latin typeface="宋体" pitchFamily="28"/>
                <a:ea typeface="宋体" pitchFamily="28"/>
                <a:cs typeface="宋体" pitchFamily="28"/>
              </a:rPr>
              <a:t>）</a:t>
            </a:r>
          </a:p>
        </p:txBody>
      </p:sp>
      <p:graphicFrame>
        <p:nvGraphicFramePr>
          <p:cNvPr id="4" name="yt_table_10589" title="H_174.72">
            <a:extLst>
              <a:ext uri="{FF2B5EF4-FFF2-40B4-BE49-F238E27FC236}">
                <a16:creationId xmlns:a16="http://schemas.microsoft.com/office/drawing/2014/main" id="{3B2A568A-4456-EA3A-DDDF-3D1DA2B66DCC}"/>
              </a:ext>
            </a:extLst>
          </p:cNvPr>
          <p:cNvGraphicFramePr>
            <a:graphicFrameLocks noGrp="1"/>
          </p:cNvGraphicFramePr>
          <p:nvPr>
            <p:extLst>
              <p:ext uri="{D42A27DB-BD31-4B8C-83A1-F6EECF244321}">
                <p14:modId xmlns:p14="http://schemas.microsoft.com/office/powerpoint/2010/main" val="2218856890"/>
              </p:ext>
            </p:extLst>
          </p:nvPr>
        </p:nvGraphicFramePr>
        <p:xfrm>
          <a:off x="636930" y="4602667"/>
          <a:ext cx="9469438" cy="1706880"/>
        </p:xfrm>
        <a:graphic>
          <a:graphicData uri="http://schemas.openxmlformats.org/drawingml/2006/table">
            <a:tbl>
              <a:tblPr/>
              <a:tblGrid>
                <a:gridCol w="9469438">
                  <a:extLst>
                    <a:ext uri="{9D8B030D-6E8A-4147-A177-3AD203B41FA5}">
                      <a16:colId xmlns:a16="http://schemas.microsoft.com/office/drawing/2014/main" val="10048"/>
                    </a:ext>
                  </a:extLst>
                </a:gridCol>
              </a:tblGrid>
              <a:tr h="370840">
                <a:tc>
                  <a:txBody>
                    <a:bodyPr/>
                    <a:lstStyle/>
                    <a:p>
                      <a:pPr marL="0" indent="0" algn="l" eaLnBrk="1" fontAlgn="ctr" latinLnBrk="0" hangingPunct="0">
                        <a:lnSpc>
                          <a:spcPct val="100000"/>
                        </a:lnSpc>
                      </a:pPr>
                      <a:r>
                        <a:rPr lang="en-US" altLang="zh-CN" sz="2800" b="0" i="0" u="none">
                          <a:solidFill>
                            <a:srgbClr val="000000"/>
                          </a:solidFill>
                          <a:effectLst/>
                          <a:latin typeface="Times New Roman" pitchFamily="28"/>
                          <a:ea typeface="Times New Roman" pitchFamily="28"/>
                          <a:cs typeface="宋体" pitchFamily="28"/>
                        </a:rPr>
                        <a:t>A.</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起舞弄清影</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，影子是由于光沿直线传播形成的实像</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20"/>
                  </a:ext>
                </a:extLst>
              </a:tr>
              <a:tr h="370840">
                <a:tc>
                  <a:txBody>
                    <a:bodyPr/>
                    <a:lstStyle/>
                    <a:p>
                      <a:pPr marL="0" indent="0" algn="l" eaLnBrk="1" fontAlgn="ctr" latinLnBrk="0" hangingPunct="0">
                        <a:lnSpc>
                          <a:spcPct val="100000"/>
                        </a:lnSpc>
                      </a:pPr>
                      <a:r>
                        <a:rPr lang="en-US" altLang="zh-CN" sz="2800" b="0" i="0" u="none" dirty="0">
                          <a:solidFill>
                            <a:srgbClr val="000000"/>
                          </a:solidFill>
                          <a:effectLst/>
                          <a:latin typeface="Times New Roman" pitchFamily="28"/>
                          <a:ea typeface="Times New Roman" pitchFamily="28"/>
                          <a:cs typeface="宋体" pitchFamily="28"/>
                        </a:rPr>
                        <a:t>B.</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明镜可鉴形</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，明镜成像是因为光发生了反射</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21"/>
                  </a:ext>
                </a:extLst>
              </a:tr>
              <a:tr h="370840">
                <a:tc>
                  <a:txBody>
                    <a:bodyPr/>
                    <a:lstStyle/>
                    <a:p>
                      <a:pPr marL="0" indent="0" algn="l" eaLnBrk="1" fontAlgn="ctr" latinLnBrk="0" hangingPunct="0">
                        <a:lnSpc>
                          <a:spcPct val="100000"/>
                        </a:lnSpc>
                      </a:pPr>
                      <a:r>
                        <a:rPr lang="en-US" altLang="zh-CN" sz="2800" b="0" i="0" u="none">
                          <a:solidFill>
                            <a:srgbClr val="000000"/>
                          </a:solidFill>
                          <a:effectLst/>
                          <a:latin typeface="Times New Roman" pitchFamily="28"/>
                          <a:ea typeface="Times New Roman" pitchFamily="28"/>
                          <a:cs typeface="宋体" pitchFamily="28"/>
                        </a:rPr>
                        <a:t>C.</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潭清疑水浅</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，潭水看起来浅是因为光发生了反射</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22"/>
                  </a:ext>
                </a:extLst>
              </a:tr>
              <a:tr h="370840">
                <a:tc>
                  <a:txBody>
                    <a:bodyPr/>
                    <a:lstStyle/>
                    <a:p>
                      <a:pPr marL="0" indent="0" algn="l" eaLnBrk="1" fontAlgn="ctr" latinLnBrk="0" hangingPunct="0">
                        <a:lnSpc>
                          <a:spcPct val="100000"/>
                        </a:lnSpc>
                      </a:pPr>
                      <a:r>
                        <a:rPr lang="en-US" altLang="zh-CN" sz="2800" b="0" i="0" u="none" dirty="0">
                          <a:solidFill>
                            <a:srgbClr val="000000"/>
                          </a:solidFill>
                          <a:effectLst/>
                          <a:latin typeface="Times New Roman" pitchFamily="28"/>
                          <a:ea typeface="Times New Roman" pitchFamily="28"/>
                          <a:cs typeface="宋体" pitchFamily="28"/>
                        </a:rPr>
                        <a:t>D.</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瀑水喷成虹</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，彩虹是光的色散现象</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23"/>
                  </a:ext>
                </a:extLst>
              </a:tr>
            </a:tbl>
          </a:graphicData>
        </a:graphic>
      </p:graphicFrame>
      <p:sp>
        <p:nvSpPr>
          <p:cNvPr id="5" name="文本框 4">
            <a:extLst>
              <a:ext uri="{FF2B5EF4-FFF2-40B4-BE49-F238E27FC236}">
                <a16:creationId xmlns:a16="http://schemas.microsoft.com/office/drawing/2014/main" id="{7AA6366A-F278-B258-A5C9-2EB0E7E44880}"/>
              </a:ext>
            </a:extLst>
          </p:cNvPr>
          <p:cNvSpPr txBox="1"/>
          <p:nvPr/>
        </p:nvSpPr>
        <p:spPr>
          <a:xfrm>
            <a:off x="2366306" y="4014009"/>
            <a:ext cx="673799" cy="58865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BD</a:t>
            </a:r>
            <a:endParaRPr lang="zh-CN" altLang="en-US"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5"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591" name="yt_shape_10591"/>
          <p:cNvSpPr txBox="1"/>
          <p:nvPr/>
        </p:nvSpPr>
        <p:spPr>
          <a:xfrm>
            <a:off x="648143" y="838876"/>
            <a:ext cx="10896000" cy="3300647"/>
          </a:xfrm>
          <a:prstGeom prst="rect">
            <a:avLst/>
          </a:prstGeom>
        </p:spPr>
        <p:txBody>
          <a:bodyPr vert="horz" wrap="square" lIns="0" tIns="0" rIns="0" bIns="0" rtlCol="0">
            <a:spAutoFit/>
          </a:bodyPr>
          <a:lstStyle/>
          <a:p>
            <a:pPr algn="l" eaLnBrk="1" latinLnBrk="0" hangingPunct="0">
              <a:lnSpc>
                <a:spcPct val="129999"/>
              </a:lnSpc>
            </a:pPr>
            <a:r>
              <a:rPr lang="zh-CN" altLang="zh-CN" sz="2800" b="1" i="0" u="none">
                <a:solidFill>
                  <a:srgbClr val="FF0000"/>
                </a:solidFill>
                <a:effectLst/>
                <a:latin typeface="Times New Roman" pitchFamily="28"/>
                <a:ea typeface="黑体" pitchFamily="28"/>
                <a:cs typeface="Times New Roman" pitchFamily="28"/>
              </a:rPr>
              <a:t>【解析】</a:t>
            </a:r>
            <a:r>
              <a:rPr lang="en-US" altLang="zh-CN" sz="2800" b="1" i="0" u="none">
                <a:solidFill>
                  <a:srgbClr val="FF0000"/>
                </a:solidFill>
                <a:effectLst/>
                <a:latin typeface="Times New Roman" pitchFamily="28"/>
                <a:ea typeface="宋体" pitchFamily="28"/>
                <a:cs typeface="Times New Roman" pitchFamily="28"/>
              </a:rPr>
              <a:t>“</a:t>
            </a:r>
            <a:r>
              <a:rPr lang="zh-CN" altLang="zh-CN" sz="2800" b="1" i="0" u="none">
                <a:solidFill>
                  <a:srgbClr val="FF0000"/>
                </a:solidFill>
                <a:effectLst/>
                <a:latin typeface="Times New Roman" pitchFamily="28"/>
                <a:ea typeface="宋体" pitchFamily="28"/>
                <a:cs typeface="Times New Roman" pitchFamily="28"/>
              </a:rPr>
              <a:t>起舞弄清影</a:t>
            </a:r>
            <a:r>
              <a:rPr lang="en-US" altLang="zh-CN" sz="2800" b="1" i="0" u="none">
                <a:solidFill>
                  <a:srgbClr val="FF0000"/>
                </a:solidFill>
                <a:effectLst/>
                <a:latin typeface="Times New Roman" pitchFamily="28"/>
                <a:ea typeface="宋体" pitchFamily="28"/>
                <a:cs typeface="Times New Roman" pitchFamily="28"/>
              </a:rPr>
              <a:t>”</a:t>
            </a:r>
            <a:r>
              <a:rPr lang="zh-CN" altLang="zh-CN" sz="2800" b="1" i="0" u="none">
                <a:solidFill>
                  <a:srgbClr val="FF0000"/>
                </a:solidFill>
                <a:effectLst/>
                <a:latin typeface="Times New Roman" pitchFamily="28"/>
                <a:ea typeface="宋体" pitchFamily="28"/>
                <a:cs typeface="Times New Roman" pitchFamily="28"/>
              </a:rPr>
              <a:t>，实像是由实际光线会聚形成的像，影子既不是实像，也不是虚像，是一种光沿直线传播形成的光现象，</a:t>
            </a:r>
            <a:r>
              <a:rPr lang="en-US" altLang="zh-CN" sz="2800" b="1" i="0" u="none">
                <a:solidFill>
                  <a:srgbClr val="FF0000"/>
                </a:solidFill>
                <a:effectLst/>
                <a:latin typeface="Times New Roman" pitchFamily="28"/>
                <a:ea typeface="Times New Roman" pitchFamily="28"/>
                <a:cs typeface="Times New Roman" pitchFamily="28"/>
              </a:rPr>
              <a:t>A</a:t>
            </a:r>
            <a:r>
              <a:rPr lang="zh-CN" altLang="zh-CN" sz="2800" b="1" i="0" u="none">
                <a:solidFill>
                  <a:srgbClr val="FF0000"/>
                </a:solidFill>
                <a:effectLst/>
                <a:latin typeface="Times New Roman" pitchFamily="28"/>
                <a:ea typeface="宋体" pitchFamily="28"/>
                <a:cs typeface="Times New Roman" pitchFamily="28"/>
              </a:rPr>
              <a:t>错误；</a:t>
            </a:r>
            <a:r>
              <a:rPr lang="en-US" altLang="zh-CN" sz="2800" b="1" i="0" u="none">
                <a:solidFill>
                  <a:srgbClr val="FF0000"/>
                </a:solidFill>
                <a:effectLst/>
                <a:latin typeface="Times New Roman" pitchFamily="28"/>
                <a:ea typeface="宋体" pitchFamily="28"/>
                <a:cs typeface="Times New Roman" pitchFamily="28"/>
              </a:rPr>
              <a:t>“</a:t>
            </a:r>
            <a:r>
              <a:rPr lang="zh-CN" altLang="zh-CN" sz="2800" b="1" i="0" u="none">
                <a:solidFill>
                  <a:srgbClr val="FF0000"/>
                </a:solidFill>
                <a:effectLst/>
                <a:latin typeface="Times New Roman" pitchFamily="28"/>
                <a:ea typeface="宋体" pitchFamily="28"/>
                <a:cs typeface="Times New Roman" pitchFamily="28"/>
              </a:rPr>
              <a:t>明镜可鉴形</a:t>
            </a:r>
            <a:r>
              <a:rPr lang="en-US" altLang="zh-CN" sz="2800" b="1" i="0" u="none">
                <a:solidFill>
                  <a:srgbClr val="FF0000"/>
                </a:solidFill>
                <a:effectLst/>
                <a:latin typeface="Times New Roman" pitchFamily="28"/>
                <a:ea typeface="宋体" pitchFamily="28"/>
                <a:cs typeface="Times New Roman" pitchFamily="28"/>
              </a:rPr>
              <a:t>”</a:t>
            </a:r>
            <a:r>
              <a:rPr lang="zh-CN" altLang="zh-CN" sz="2800" b="1" i="0" u="none">
                <a:solidFill>
                  <a:srgbClr val="FF0000"/>
                </a:solidFill>
                <a:effectLst/>
                <a:latin typeface="Times New Roman" pitchFamily="28"/>
                <a:ea typeface="宋体" pitchFamily="28"/>
                <a:cs typeface="Times New Roman" pitchFamily="28"/>
              </a:rPr>
              <a:t>，明镜成像属于平面镜成像，是光的反射形成的虚像，</a:t>
            </a:r>
            <a:r>
              <a:rPr lang="en-US" altLang="zh-CN" sz="2800" b="1" i="0" u="none">
                <a:solidFill>
                  <a:srgbClr val="FF0000"/>
                </a:solidFill>
                <a:effectLst/>
                <a:latin typeface="Times New Roman" pitchFamily="28"/>
                <a:ea typeface="Times New Roman" pitchFamily="28"/>
                <a:cs typeface="Times New Roman" pitchFamily="28"/>
              </a:rPr>
              <a:t>B</a:t>
            </a:r>
            <a:r>
              <a:rPr lang="zh-CN" altLang="zh-CN" sz="2800" b="1" i="0" u="none">
                <a:solidFill>
                  <a:srgbClr val="FF0000"/>
                </a:solidFill>
                <a:effectLst/>
                <a:latin typeface="Times New Roman" pitchFamily="28"/>
                <a:ea typeface="宋体" pitchFamily="28"/>
                <a:cs typeface="Times New Roman" pitchFamily="28"/>
              </a:rPr>
              <a:t>正确；</a:t>
            </a:r>
            <a:r>
              <a:rPr lang="en-US" altLang="zh-CN" sz="2800" b="1" i="0" u="none">
                <a:solidFill>
                  <a:srgbClr val="FF0000"/>
                </a:solidFill>
                <a:effectLst/>
                <a:latin typeface="Times New Roman" pitchFamily="28"/>
                <a:ea typeface="宋体" pitchFamily="28"/>
                <a:cs typeface="Times New Roman" pitchFamily="28"/>
              </a:rPr>
              <a:t>“</a:t>
            </a:r>
            <a:r>
              <a:rPr lang="zh-CN" altLang="zh-CN" sz="2800" b="1" i="0" u="none">
                <a:solidFill>
                  <a:srgbClr val="FF0000"/>
                </a:solidFill>
                <a:effectLst/>
                <a:latin typeface="Times New Roman" pitchFamily="28"/>
                <a:ea typeface="宋体" pitchFamily="28"/>
                <a:cs typeface="Times New Roman" pitchFamily="28"/>
              </a:rPr>
              <a:t>潭清疑水浅</a:t>
            </a:r>
            <a:r>
              <a:rPr lang="en-US" altLang="zh-CN" sz="2800" b="1" i="0" u="none">
                <a:solidFill>
                  <a:srgbClr val="FF0000"/>
                </a:solidFill>
                <a:effectLst/>
                <a:latin typeface="Times New Roman" pitchFamily="28"/>
                <a:ea typeface="宋体" pitchFamily="28"/>
                <a:cs typeface="Times New Roman" pitchFamily="28"/>
              </a:rPr>
              <a:t>”</a:t>
            </a:r>
            <a:r>
              <a:rPr lang="zh-CN" altLang="zh-CN" sz="2800" b="1" i="0" u="none">
                <a:solidFill>
                  <a:srgbClr val="FF0000"/>
                </a:solidFill>
                <a:effectLst/>
                <a:latin typeface="Times New Roman" pitchFamily="28"/>
                <a:ea typeface="宋体" pitchFamily="28"/>
                <a:cs typeface="Times New Roman" pitchFamily="28"/>
              </a:rPr>
              <a:t>是因为光从水中斜射入空气中时发生了折射现象，</a:t>
            </a:r>
            <a:r>
              <a:rPr lang="en-US" altLang="zh-CN" sz="2800" b="1" i="0" u="none">
                <a:solidFill>
                  <a:srgbClr val="FF0000"/>
                </a:solidFill>
                <a:effectLst/>
                <a:latin typeface="Times New Roman" pitchFamily="28"/>
                <a:ea typeface="Times New Roman" pitchFamily="28"/>
                <a:cs typeface="Times New Roman" pitchFamily="28"/>
              </a:rPr>
              <a:t>C</a:t>
            </a:r>
            <a:r>
              <a:rPr lang="zh-CN" altLang="zh-CN" sz="2800" b="1" i="0" u="none">
                <a:solidFill>
                  <a:srgbClr val="FF0000"/>
                </a:solidFill>
                <a:effectLst/>
                <a:latin typeface="Times New Roman" pitchFamily="28"/>
                <a:ea typeface="宋体" pitchFamily="28"/>
                <a:cs typeface="Times New Roman" pitchFamily="28"/>
              </a:rPr>
              <a:t>错误；</a:t>
            </a:r>
            <a:r>
              <a:rPr lang="en-US" altLang="zh-CN" sz="2800" b="1" i="0" u="none">
                <a:solidFill>
                  <a:srgbClr val="FF0000"/>
                </a:solidFill>
                <a:effectLst/>
                <a:latin typeface="Times New Roman" pitchFamily="28"/>
                <a:ea typeface="宋体" pitchFamily="28"/>
                <a:cs typeface="Times New Roman" pitchFamily="28"/>
              </a:rPr>
              <a:t>“</a:t>
            </a:r>
            <a:r>
              <a:rPr lang="zh-CN" altLang="zh-CN" sz="2800" b="1" i="0" u="none">
                <a:solidFill>
                  <a:srgbClr val="FF0000"/>
                </a:solidFill>
                <a:effectLst/>
                <a:latin typeface="Times New Roman" pitchFamily="28"/>
                <a:ea typeface="宋体" pitchFamily="28"/>
                <a:cs typeface="Times New Roman" pitchFamily="28"/>
              </a:rPr>
              <a:t>瀑水喷成虹</a:t>
            </a:r>
            <a:r>
              <a:rPr lang="en-US" altLang="zh-CN" sz="2800" b="1" i="0" u="none">
                <a:solidFill>
                  <a:srgbClr val="FF0000"/>
                </a:solidFill>
                <a:effectLst/>
                <a:latin typeface="Times New Roman" pitchFamily="28"/>
                <a:ea typeface="宋体" pitchFamily="28"/>
                <a:cs typeface="Times New Roman" pitchFamily="28"/>
              </a:rPr>
              <a:t>”</a:t>
            </a:r>
            <a:r>
              <a:rPr lang="zh-CN" altLang="zh-CN" sz="2800" b="1" i="0" u="none">
                <a:solidFill>
                  <a:srgbClr val="FF0000"/>
                </a:solidFill>
                <a:effectLst/>
                <a:latin typeface="Times New Roman" pitchFamily="28"/>
                <a:ea typeface="宋体" pitchFamily="28"/>
                <a:cs typeface="Times New Roman" pitchFamily="28"/>
              </a:rPr>
              <a:t>，彩虹是光的色散现象，</a:t>
            </a:r>
            <a:r>
              <a:rPr lang="en-US" altLang="zh-CN" sz="2800" b="1" i="0" u="none">
                <a:solidFill>
                  <a:srgbClr val="FF0000"/>
                </a:solidFill>
                <a:effectLst/>
                <a:latin typeface="Times New Roman" pitchFamily="28"/>
                <a:ea typeface="Times New Roman" pitchFamily="28"/>
                <a:cs typeface="Times New Roman" pitchFamily="28"/>
              </a:rPr>
              <a:t>D</a:t>
            </a:r>
            <a:r>
              <a:rPr lang="zh-CN" altLang="zh-CN" sz="2800" b="1" i="0" u="none">
                <a:solidFill>
                  <a:srgbClr val="FF0000"/>
                </a:solidFill>
                <a:effectLst/>
                <a:latin typeface="Times New Roman" pitchFamily="28"/>
                <a:ea typeface="宋体" pitchFamily="28"/>
                <a:cs typeface="Times New Roman" pitchFamily="28"/>
              </a:rPr>
              <a:t>正确。故选</a:t>
            </a:r>
            <a:r>
              <a:rPr lang="en-US" altLang="zh-CN" sz="2800" b="1" i="0" u="none">
                <a:solidFill>
                  <a:srgbClr val="FF0000"/>
                </a:solidFill>
                <a:effectLst/>
                <a:latin typeface="Times New Roman" pitchFamily="28"/>
                <a:ea typeface="Times New Roman" pitchFamily="28"/>
                <a:cs typeface="Times New Roman" pitchFamily="28"/>
              </a:rPr>
              <a:t>BD</a:t>
            </a:r>
            <a:r>
              <a:rPr lang="zh-CN" altLang="zh-CN" sz="2800" b="1" i="0" u="none">
                <a:solidFill>
                  <a:srgbClr val="FF0000"/>
                </a:solidFill>
                <a:effectLst/>
                <a:latin typeface="Times New Roman" pitchFamily="28"/>
                <a:ea typeface="宋体" pitchFamily="28"/>
                <a:cs typeface="Times New Roman" pitchFamily="28"/>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9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91"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592" name="yt_shape_10592"/>
          <p:cNvSpPr txBox="1"/>
          <p:nvPr/>
        </p:nvSpPr>
        <p:spPr>
          <a:xfrm>
            <a:off x="485440" y="383827"/>
            <a:ext cx="11239057" cy="1723549"/>
          </a:xfrm>
          <a:prstGeom prst="rect">
            <a:avLst/>
          </a:prstGeom>
        </p:spPr>
        <p:txBody>
          <a:bodyPr vert="horz" wrap="square" lIns="0" tIns="0" rIns="0" bIns="0" rtlCol="0">
            <a:spAutoFit/>
          </a:bodyPr>
          <a:lstStyle/>
          <a:p>
            <a:pPr algn="l" eaLnBrk="1" latinLnBrk="0" hangingPunct="0"/>
            <a:r>
              <a:rPr lang="en-US" altLang="zh-CN" sz="2800" b="0" i="0" u="none" dirty="0">
                <a:solidFill>
                  <a:srgbClr val="000000"/>
                </a:solidFill>
                <a:effectLst/>
                <a:latin typeface="Times New Roman" pitchFamily="28"/>
                <a:ea typeface="Times New Roman" pitchFamily="28"/>
                <a:cs typeface="宋体" pitchFamily="28"/>
              </a:rPr>
              <a:t>14.</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双选</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冰遇火会熔化。但远在</a:t>
            </a:r>
            <a:r>
              <a:rPr lang="en-US" altLang="zh-CN" sz="2800" b="0" i="0" u="none" dirty="0">
                <a:solidFill>
                  <a:srgbClr val="000000"/>
                </a:solidFill>
                <a:effectLst/>
                <a:latin typeface="Times New Roman" pitchFamily="28"/>
                <a:ea typeface="Times New Roman" pitchFamily="28"/>
                <a:cs typeface="宋体" pitchFamily="28"/>
              </a:rPr>
              <a:t>2 000</a:t>
            </a:r>
            <a:r>
              <a:rPr lang="zh-CN" altLang="zh-CN" sz="2800" b="0" i="0" u="none" dirty="0">
                <a:solidFill>
                  <a:srgbClr val="000000"/>
                </a:solidFill>
                <a:effectLst/>
                <a:latin typeface="白正" pitchFamily="28"/>
                <a:ea typeface="宋体" pitchFamily="28"/>
                <a:cs typeface="宋体" pitchFamily="28"/>
              </a:rPr>
              <a:t>多年前，我国古人却能</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削冰取火</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。西汉刘安所著《淮南子</a:t>
            </a:r>
            <a:r>
              <a:rPr lang="en-US" altLang="zh-CN" sz="2800" b="0" i="0" u="none" dirty="0">
                <a:solidFill>
                  <a:srgbClr val="000000"/>
                </a:solidFill>
                <a:effectLst/>
                <a:latin typeface="Times New Roman" pitchFamily="28"/>
                <a:ea typeface="Times New Roman" pitchFamily="28"/>
                <a:cs typeface="宋体" pitchFamily="28"/>
              </a:rPr>
              <a:t>·</a:t>
            </a:r>
            <a:r>
              <a:rPr lang="zh-CN" altLang="zh-CN" sz="2800" b="0" i="0" u="none" dirty="0">
                <a:solidFill>
                  <a:srgbClr val="000000"/>
                </a:solidFill>
                <a:effectLst/>
                <a:latin typeface="白正" pitchFamily="28"/>
                <a:ea typeface="宋体" pitchFamily="28"/>
                <a:cs typeface="宋体" pitchFamily="28"/>
              </a:rPr>
              <a:t>万毕术》中记载：</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削冰令圆，举以向日，以艾承其影则火</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。古人将冰磨成一种冰透镜，让太阳光射过去并会聚起来点燃艾草取火。以下关于冰透镜的说法中正确的是</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　</a:t>
            </a:r>
            <a:r>
              <a:rPr lang="en-US" altLang="zh-CN" sz="2800" b="1" i="0" u="none" dirty="0">
                <a:solidFill>
                  <a:srgbClr val="FF0000">
                    <a:alpha val="0"/>
                  </a:srgbClr>
                </a:solidFill>
                <a:effectLst/>
                <a:latin typeface="Times New Roman" pitchFamily="28"/>
                <a:ea typeface="Times New Roman" pitchFamily="28"/>
                <a:cs typeface="Times New Roman" pitchFamily="28"/>
              </a:rPr>
              <a:t>AC</a:t>
            </a:r>
            <a:r>
              <a:rPr lang="zh-CN" altLang="zh-CN" sz="2800" b="0" i="0" u="none" dirty="0">
                <a:solidFill>
                  <a:srgbClr val="000000"/>
                </a:solidFill>
                <a:effectLst/>
                <a:latin typeface="白正" pitchFamily="28"/>
                <a:ea typeface="宋体" pitchFamily="28"/>
                <a:cs typeface="宋体" pitchFamily="28"/>
              </a:rPr>
              <a:t>　</a:t>
            </a:r>
            <a:r>
              <a:rPr lang="zh-CN" altLang="zh-CN" sz="2800" b="0" i="0" u="none" dirty="0">
                <a:solidFill>
                  <a:srgbClr val="000000"/>
                </a:solidFill>
                <a:effectLst/>
                <a:latin typeface="宋体" pitchFamily="28"/>
                <a:ea typeface="宋体" pitchFamily="28"/>
                <a:cs typeface="宋体" pitchFamily="28"/>
              </a:rPr>
              <a:t>）</a:t>
            </a:r>
          </a:p>
        </p:txBody>
      </p:sp>
      <p:graphicFrame>
        <p:nvGraphicFramePr>
          <p:cNvPr id="10593" name="yt_table_10593" title="H_131.04">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2921237287"/>
              </p:ext>
            </p:extLst>
          </p:nvPr>
        </p:nvGraphicFramePr>
        <p:xfrm>
          <a:off x="584800" y="2250494"/>
          <a:ext cx="8737600" cy="1280160"/>
        </p:xfrm>
        <a:graphic>
          <a:graphicData uri="http://schemas.openxmlformats.org/drawingml/2006/table">
            <a:tbl>
              <a:tblPr/>
              <a:tblGrid>
                <a:gridCol w="8737600">
                  <a:extLst>
                    <a:ext uri="{9D8B030D-6E8A-4147-A177-3AD203B41FA5}">
                      <a16:colId xmlns:a16="http://schemas.microsoft.com/office/drawing/2014/main" val="10049"/>
                    </a:ext>
                  </a:extLst>
                </a:gridCol>
              </a:tblGrid>
              <a:tr h="370840">
                <a:tc>
                  <a:txBody>
                    <a:bodyPr/>
                    <a:lstStyle/>
                    <a:p>
                      <a:pPr marL="0" indent="0" algn="l" eaLnBrk="1" fontAlgn="ctr" latinLnBrk="0" hangingPunct="0">
                        <a:lnSpc>
                          <a:spcPct val="100000"/>
                        </a:lnSpc>
                      </a:pPr>
                      <a:r>
                        <a:rPr lang="en-US" altLang="zh-CN" sz="2800" b="0" i="0"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白正" pitchFamily="28"/>
                          <a:ea typeface="宋体" pitchFamily="28"/>
                          <a:cs typeface="宋体" pitchFamily="28"/>
                        </a:rPr>
                        <a:t>冰透镜取火时利用了光的折射</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24"/>
                  </a:ext>
                </a:extLst>
              </a:tr>
              <a:tr h="370840">
                <a:tc>
                  <a:txBody>
                    <a:bodyPr/>
                    <a:lstStyle/>
                    <a:p>
                      <a:pPr marL="0" indent="0" algn="l" eaLnBrk="1" fontAlgn="ctr" latinLnBrk="0" hangingPunct="0">
                        <a:lnSpc>
                          <a:spcPct val="100000"/>
                        </a:lnSpc>
                      </a:pPr>
                      <a:r>
                        <a:rPr lang="en-US" altLang="zh-CN" sz="2800" b="0" i="0" u="none" dirty="0">
                          <a:solidFill>
                            <a:srgbClr val="000000"/>
                          </a:solidFill>
                          <a:effectLst/>
                          <a:latin typeface="Times New Roman" pitchFamily="28"/>
                          <a:ea typeface="Times New Roman" pitchFamily="28"/>
                          <a:cs typeface="宋体" pitchFamily="28"/>
                        </a:rPr>
                        <a:t>B.</a:t>
                      </a:r>
                      <a:r>
                        <a:rPr lang="zh-CN" altLang="zh-CN" sz="2800" b="0" i="0" u="none" dirty="0">
                          <a:solidFill>
                            <a:srgbClr val="000000"/>
                          </a:solidFill>
                          <a:effectLst/>
                          <a:latin typeface="白正" pitchFamily="28"/>
                          <a:ea typeface="宋体" pitchFamily="28"/>
                          <a:cs typeface="宋体" pitchFamily="28"/>
                        </a:rPr>
                        <a:t>制作冰透镜时，要把冰磨成中间薄，边缘厚的形状</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25"/>
                  </a:ext>
                </a:extLst>
              </a:tr>
              <a:tr h="370840">
                <a:tc>
                  <a:txBody>
                    <a:bodyPr/>
                    <a:lstStyle/>
                    <a:p>
                      <a:pPr marL="0" indent="0" algn="l" eaLnBrk="1" fontAlgn="ctr" latinLnBrk="0" hangingPunct="0">
                        <a:lnSpc>
                          <a:spcPct val="100000"/>
                        </a:lnSpc>
                      </a:pPr>
                      <a:r>
                        <a:rPr lang="en-US" altLang="zh-CN" sz="2800" b="0" i="0" u="none" dirty="0">
                          <a:solidFill>
                            <a:srgbClr val="000000"/>
                          </a:solidFill>
                          <a:effectLst/>
                          <a:latin typeface="Times New Roman" pitchFamily="28"/>
                          <a:ea typeface="Times New Roman" pitchFamily="28"/>
                          <a:cs typeface="宋体" pitchFamily="28"/>
                        </a:rPr>
                        <a:t>C.</a:t>
                      </a:r>
                      <a:r>
                        <a:rPr lang="zh-CN" altLang="zh-CN" sz="2800" b="0" i="0" u="none" dirty="0">
                          <a:solidFill>
                            <a:srgbClr val="000000"/>
                          </a:solidFill>
                          <a:effectLst/>
                          <a:latin typeface="白正" pitchFamily="28"/>
                          <a:ea typeface="宋体" pitchFamily="28"/>
                          <a:cs typeface="宋体" pitchFamily="28"/>
                        </a:rPr>
                        <a:t>冰是晶体，冰在熔化过程中温度不变，但需要吸热</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26"/>
                  </a:ext>
                </a:extLst>
              </a:tr>
            </a:tbl>
          </a:graphicData>
        </a:graphic>
      </p:graphicFrame>
      <p:sp>
        <p:nvSpPr>
          <p:cNvPr id="10595" name="yt_shape_10595"/>
          <p:cNvSpPr txBox="1"/>
          <p:nvPr/>
        </p:nvSpPr>
        <p:spPr>
          <a:xfrm>
            <a:off x="584800" y="3466058"/>
            <a:ext cx="6094617" cy="507896"/>
          </a:xfrm>
          <a:prstGeom prst="rect">
            <a:avLst/>
          </a:prstGeom>
        </p:spPr>
        <p:txBody>
          <a:bodyPr vert="horz" wrap="none" lIns="0" tIns="0" rIns="0" bIns="0" rtlCol="0">
            <a:spAutoFit/>
          </a:bodyPr>
          <a:lstStyle/>
          <a:p>
            <a:pPr algn="l" eaLnBrk="1" latinLnBrk="0" hangingPunct="0">
              <a:lnSpc>
                <a:spcPct val="129999"/>
              </a:lnSpc>
            </a:pPr>
            <a:r>
              <a:rPr lang="en-US" altLang="zh-CN" sz="2800" b="0" i="0" u="none" dirty="0">
                <a:solidFill>
                  <a:srgbClr val="000000"/>
                </a:solidFill>
                <a:effectLst/>
                <a:latin typeface="Times New Roman" pitchFamily="28"/>
                <a:ea typeface="Times New Roman" pitchFamily="28"/>
                <a:cs typeface="宋体" pitchFamily="28"/>
              </a:rPr>
              <a:t>D </a:t>
            </a:r>
            <a:r>
              <a:rPr lang="zh-CN" altLang="zh-CN" sz="2800" b="0" i="0" u="none" dirty="0">
                <a:solidFill>
                  <a:srgbClr val="000000"/>
                </a:solidFill>
                <a:effectLst/>
                <a:latin typeface="白正" pitchFamily="28"/>
                <a:ea typeface="宋体" pitchFamily="28"/>
                <a:cs typeface="宋体" pitchFamily="28"/>
              </a:rPr>
              <a:t>冰熔化成水后，质量不变，密度变小</a:t>
            </a:r>
          </a:p>
        </p:txBody>
      </p:sp>
      <p:sp>
        <p:nvSpPr>
          <p:cNvPr id="2" name="文本框 1">
            <a:extLst>
              <a:ext uri="{FF2B5EF4-FFF2-40B4-BE49-F238E27FC236}">
                <a16:creationId xmlns:a16="http://schemas.microsoft.com/office/drawing/2014/main" id="{40DA9977-454A-CB20-C2F2-F33D75FD1978}"/>
              </a:ext>
            </a:extLst>
          </p:cNvPr>
          <p:cNvSpPr txBox="1"/>
          <p:nvPr/>
        </p:nvSpPr>
        <p:spPr>
          <a:xfrm>
            <a:off x="10271092" y="1518718"/>
            <a:ext cx="694436" cy="58865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AC</a:t>
            </a:r>
            <a:endParaRPr lang="zh-CN" altLang="en-US" dirty="0">
              <a:solidFill>
                <a:srgbClr val="FF0000"/>
              </a:solidFill>
            </a:endParaRPr>
          </a:p>
        </p:txBody>
      </p:sp>
      <p:sp>
        <p:nvSpPr>
          <p:cNvPr id="6" name="文本框 5">
            <a:extLst>
              <a:ext uri="{FF2B5EF4-FFF2-40B4-BE49-F238E27FC236}">
                <a16:creationId xmlns:a16="http://schemas.microsoft.com/office/drawing/2014/main" id="{D96FED00-BAEE-370F-3984-3272F22384BF}"/>
              </a:ext>
            </a:extLst>
          </p:cNvPr>
          <p:cNvSpPr txBox="1"/>
          <p:nvPr/>
        </p:nvSpPr>
        <p:spPr>
          <a:xfrm>
            <a:off x="485440" y="3973954"/>
            <a:ext cx="11430000" cy="2677656"/>
          </a:xfrm>
          <a:prstGeom prst="rect">
            <a:avLst/>
          </a:prstGeom>
          <a:noFill/>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zh-CN" altLang="zh-CN" sz="2800" b="1" i="0" u="none" strike="noStrike" kern="1200" cap="none" spc="0" normalizeH="0" baseline="0" noProof="0" dirty="0">
                <a:ln>
                  <a:noFill/>
                </a:ln>
                <a:solidFill>
                  <a:srgbClr val="FF0000"/>
                </a:solidFill>
                <a:effectLst/>
                <a:uLnTx/>
                <a:uFillTx/>
                <a:latin typeface="Times New Roman" pitchFamily="28"/>
                <a:ea typeface="黑体" pitchFamily="28"/>
                <a:cs typeface="Times New Roman" pitchFamily="28"/>
              </a:rPr>
              <a:t>【解析】</a:t>
            </a:r>
            <a:r>
              <a:rPr kumimoji="0" lang="zh-CN"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古人将冰磨成一种冰透镜，该透镜中间厚、边缘薄，属于凸透镜，凸透镜使太阳光发生折射并会聚起来，从而能点燃艾草取火，</a:t>
            </a:r>
            <a:r>
              <a:rPr kumimoji="0" lang="en-US" altLang="zh-CN" sz="2800" b="1" i="0" u="none"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A</a:t>
            </a:r>
            <a:r>
              <a:rPr kumimoji="0" lang="zh-CN"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正确，</a:t>
            </a:r>
            <a:r>
              <a:rPr kumimoji="0" lang="en-US" altLang="zh-CN" sz="2800" b="1" i="0" u="none"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B</a:t>
            </a:r>
            <a:r>
              <a:rPr kumimoji="0" lang="zh-CN"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错误；冰是晶体，冰在熔化过程中吸收热量，但温度保持不变，</a:t>
            </a:r>
            <a:r>
              <a:rPr kumimoji="0" lang="en-US" altLang="zh-CN" sz="2800" b="1" i="0" u="none"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C</a:t>
            </a:r>
            <a:r>
              <a:rPr kumimoji="0" lang="zh-CN"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正确；质量是物体本身的一种属性，与物体的状态无关，当冰熔化成水后，其质量不变，但体积变小，由密度公式可知其密度变大，</a:t>
            </a:r>
            <a:r>
              <a:rPr kumimoji="0" lang="en-US" altLang="zh-CN" sz="2800" b="1" i="0" u="none"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D</a:t>
            </a:r>
            <a:r>
              <a:rPr kumimoji="0" lang="zh-CN"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错误。故选</a:t>
            </a:r>
            <a:r>
              <a:rPr kumimoji="0" lang="en-US" altLang="zh-CN" sz="2800" b="1" i="0" u="none"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AC</a:t>
            </a:r>
            <a:r>
              <a:rPr kumimoji="0" lang="zh-CN" altLang="zh-CN" sz="2800" b="1" i="0" u="none" strike="noStrike" kern="1200" cap="none" spc="0" normalizeH="0" baseline="0" noProof="0" dirty="0">
                <a:ln>
                  <a:noFill/>
                </a:ln>
                <a:solidFill>
                  <a:srgbClr val="FF0000"/>
                </a:solidFill>
                <a:effectLst/>
                <a:uLnTx/>
                <a:uFillTx/>
                <a:latin typeface="Times New Roman" pitchFamily="28"/>
                <a:ea typeface="宋体" pitchFamily="28"/>
                <a:cs typeface="Times New Roman" pitchFamily="28"/>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597" name="yt_shape_10597"/>
          <p:cNvSpPr txBox="1"/>
          <p:nvPr/>
        </p:nvSpPr>
        <p:spPr>
          <a:xfrm>
            <a:off x="648000" y="294824"/>
            <a:ext cx="5027017" cy="499880"/>
          </a:xfrm>
          <a:prstGeom prst="rect">
            <a:avLst/>
          </a:prstGeom>
        </p:spPr>
        <p:txBody>
          <a:bodyPr vert="horz" wrap="none" lIns="0" tIns="0" rIns="0" bIns="0" rtlCol="0">
            <a:spAutoFit/>
          </a:bodyPr>
          <a:lstStyle/>
          <a:p>
            <a:pPr algn="l" eaLnBrk="1" latinLnBrk="0" hangingPunct="0">
              <a:lnSpc>
                <a:spcPct val="129999"/>
              </a:lnSpc>
            </a:pPr>
            <a:r>
              <a:rPr lang="zh-CN" altLang="zh-CN" sz="2800" b="0" i="0" u="none">
                <a:solidFill>
                  <a:srgbClr val="000000"/>
                </a:solidFill>
                <a:effectLst/>
                <a:latin typeface="白正" pitchFamily="28"/>
                <a:ea typeface="黑体" pitchFamily="28"/>
                <a:cs typeface="宋体" pitchFamily="28"/>
              </a:rPr>
              <a:t>三、作图题</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黑体" pitchFamily="28"/>
                <a:cs typeface="宋体" pitchFamily="28"/>
              </a:rPr>
              <a:t>每题</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白正" pitchFamily="28"/>
                <a:ea typeface="黑体" pitchFamily="28"/>
                <a:cs typeface="宋体" pitchFamily="28"/>
              </a:rPr>
              <a:t>分，共</a:t>
            </a:r>
            <a:r>
              <a:rPr lang="en-US" altLang="zh-CN" sz="2800" b="0" i="0" u="none">
                <a:solidFill>
                  <a:srgbClr val="000000"/>
                </a:solidFill>
                <a:effectLst/>
                <a:latin typeface="Times New Roman" pitchFamily="28"/>
                <a:ea typeface="Times New Roman" pitchFamily="28"/>
                <a:cs typeface="宋体" pitchFamily="28"/>
              </a:rPr>
              <a:t>4</a:t>
            </a:r>
            <a:r>
              <a:rPr lang="zh-CN" altLang="zh-CN" sz="2800" b="0" i="0" u="none">
                <a:solidFill>
                  <a:srgbClr val="000000"/>
                </a:solidFill>
                <a:effectLst/>
                <a:latin typeface="白正" pitchFamily="28"/>
                <a:ea typeface="黑体" pitchFamily="28"/>
                <a:cs typeface="宋体" pitchFamily="28"/>
              </a:rPr>
              <a:t>分</a:t>
            </a:r>
            <a:r>
              <a:rPr lang="zh-CN" altLang="zh-CN" sz="2800" b="0" i="0" u="none">
                <a:solidFill>
                  <a:srgbClr val="000000"/>
                </a:solidFill>
                <a:effectLst/>
                <a:latin typeface="宋体" pitchFamily="28"/>
                <a:ea typeface="宋体" pitchFamily="28"/>
                <a:cs typeface="宋体" pitchFamily="28"/>
              </a:rPr>
              <a:t>）</a:t>
            </a:r>
          </a:p>
        </p:txBody>
      </p:sp>
      <p:sp>
        <p:nvSpPr>
          <p:cNvPr id="10598" name="yt_shape_10598"/>
          <p:cNvSpPr txBox="1"/>
          <p:nvPr/>
        </p:nvSpPr>
        <p:spPr>
          <a:xfrm>
            <a:off x="648143" y="845492"/>
            <a:ext cx="10896000" cy="1068049"/>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15.</a:t>
            </a:r>
            <a:r>
              <a:rPr lang="zh-CN" altLang="zh-CN" sz="2800" b="0" i="0" u="none">
                <a:solidFill>
                  <a:srgbClr val="000000"/>
                </a:solidFill>
                <a:effectLst/>
                <a:latin typeface="白正" pitchFamily="28"/>
                <a:ea typeface="宋体" pitchFamily="28"/>
                <a:cs typeface="宋体" pitchFamily="28"/>
              </a:rPr>
              <a:t>如图所示，</a:t>
            </a:r>
            <a:r>
              <a:rPr lang="en-US" altLang="zh-CN" sz="2800" b="0" i="1" u="none">
                <a:solidFill>
                  <a:srgbClr val="000000"/>
                </a:solidFill>
                <a:effectLst/>
                <a:latin typeface="Times New Roman" pitchFamily="28"/>
                <a:ea typeface="Times New Roman" pitchFamily="28"/>
                <a:cs typeface="宋体" pitchFamily="28"/>
              </a:rPr>
              <a:t>S</a:t>
            </a:r>
            <a:r>
              <a:rPr lang="zh-CN" altLang="zh-CN" sz="2800" b="0" i="0" u="none">
                <a:solidFill>
                  <a:srgbClr val="000000"/>
                </a:solidFill>
                <a:effectLst/>
                <a:latin typeface="白正" pitchFamily="28"/>
                <a:ea typeface="宋体" pitchFamily="28"/>
                <a:cs typeface="宋体" pitchFamily="28"/>
              </a:rPr>
              <a:t>是发光点，请画出</a:t>
            </a:r>
            <a:r>
              <a:rPr lang="en-US" altLang="zh-CN" sz="2800" b="0" i="1" u="none">
                <a:solidFill>
                  <a:srgbClr val="000000"/>
                </a:solidFill>
                <a:effectLst/>
                <a:latin typeface="Times New Roman" pitchFamily="28"/>
                <a:ea typeface="Times New Roman" pitchFamily="28"/>
                <a:cs typeface="宋体" pitchFamily="28"/>
              </a:rPr>
              <a:t>S</a:t>
            </a:r>
            <a:r>
              <a:rPr lang="zh-CN" altLang="zh-CN" sz="2800" b="0" i="0" u="none">
                <a:solidFill>
                  <a:srgbClr val="000000"/>
                </a:solidFill>
                <a:effectLst/>
                <a:latin typeface="白正" pitchFamily="28"/>
                <a:ea typeface="宋体" pitchFamily="28"/>
                <a:cs typeface="宋体" pitchFamily="28"/>
              </a:rPr>
              <a:t>在平面镜中的像</a:t>
            </a:r>
            <a:r>
              <a:rPr lang="en-US" altLang="zh-CN" sz="2800" b="0" i="1" u="none">
                <a:solidFill>
                  <a:srgbClr val="000000"/>
                </a:solidFill>
                <a:effectLst/>
                <a:latin typeface="Times New Roman" pitchFamily="28"/>
                <a:ea typeface="Times New Roman" pitchFamily="28"/>
                <a:cs typeface="宋体" pitchFamily="28"/>
              </a:rPr>
              <a:t>S'</a:t>
            </a:r>
            <a:r>
              <a:rPr lang="zh-CN" altLang="zh-CN" sz="2800" b="0" i="0" u="none">
                <a:solidFill>
                  <a:srgbClr val="000000"/>
                </a:solidFill>
                <a:effectLst/>
                <a:latin typeface="白正" pitchFamily="28"/>
                <a:ea typeface="宋体" pitchFamily="28"/>
                <a:cs typeface="宋体" pitchFamily="28"/>
              </a:rPr>
              <a:t>的位置，并画出由</a:t>
            </a:r>
            <a:r>
              <a:rPr lang="en-US" altLang="zh-CN" sz="2800" b="0" i="1" u="none">
                <a:solidFill>
                  <a:srgbClr val="000000"/>
                </a:solidFill>
                <a:effectLst/>
                <a:latin typeface="Times New Roman" pitchFamily="28"/>
                <a:ea typeface="Times New Roman" pitchFamily="28"/>
                <a:cs typeface="宋体" pitchFamily="28"/>
              </a:rPr>
              <a:t>S</a:t>
            </a:r>
            <a:r>
              <a:rPr lang="zh-CN" altLang="zh-CN" sz="2800" b="0" i="0" u="none">
                <a:solidFill>
                  <a:srgbClr val="000000"/>
                </a:solidFill>
                <a:effectLst/>
                <a:latin typeface="白正" pitchFamily="28"/>
                <a:ea typeface="宋体" pitchFamily="28"/>
                <a:cs typeface="宋体" pitchFamily="28"/>
              </a:rPr>
              <a:t>点发出经平面镜反射后通过</a:t>
            </a:r>
            <a:r>
              <a:rPr lang="en-US" altLang="zh-CN" sz="2800" b="0" i="1"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白正" pitchFamily="28"/>
                <a:ea typeface="宋体" pitchFamily="28"/>
                <a:cs typeface="宋体" pitchFamily="28"/>
              </a:rPr>
              <a:t>点的光路图。</a:t>
            </a:r>
          </a:p>
        </p:txBody>
      </p:sp>
      <p:sp>
        <p:nvSpPr>
          <p:cNvPr id="10602" name="yt_shape_10602"/>
          <p:cNvSpPr txBox="1"/>
          <p:nvPr/>
        </p:nvSpPr>
        <p:spPr>
          <a:xfrm>
            <a:off x="648000" y="3842763"/>
            <a:ext cx="65" cy="322652"/>
          </a:xfrm>
          <a:prstGeom prst="rect">
            <a:avLst/>
          </a:prstGeom>
        </p:spPr>
        <p:txBody>
          <a:bodyPr vert="horz" wrap="none" lIns="0" tIns="0" rIns="0" bIns="0" rtlCol="0">
            <a:spAutoFit/>
          </a:bodyPr>
          <a:lstStyle/>
          <a:p>
            <a:pPr algn="l" eaLnBrk="1" latinLnBrk="0" hangingPunct="0">
              <a:lnSpc>
                <a:spcPct val="129999"/>
              </a:lnSpc>
            </a:pPr>
            <a:endParaRPr/>
          </a:p>
        </p:txBody>
      </p:sp>
      <p:grpSp>
        <p:nvGrpSpPr>
          <p:cNvPr id="10599" name="yt_shape_10599" title="H_131.9411">
            <a:extLst>
              <a:ext uri="{FF2B5EF4-FFF2-40B4-BE49-F238E27FC236}">
                <a16:creationId xmlns:a16="http://schemas.microsoft.com/office/drawing/2014/main" id="{249740F1-2B05-4C5A-B423-6F681AEFABC2}"/>
              </a:ext>
            </a:extLst>
          </p:cNvPr>
          <p:cNvGrpSpPr/>
          <p:nvPr/>
        </p:nvGrpSpPr>
        <p:grpSpPr>
          <a:xfrm>
            <a:off x="4873624" y="2116693"/>
            <a:ext cx="2444750" cy="1675652"/>
            <a:chOff x="0" y="0"/>
            <a:chExt cx="2444750" cy="1675652"/>
          </a:xfrm>
        </p:grpSpPr>
        <p:pic>
          <p:nvPicPr>
            <p:cNvPr id="2" name="yt_image_10599">
              <a:extLst>
                <a:ext uri="">
                  <a16:creationId xmlns:a16="http://schemas.microsoft.com/office/drawing/2014/main" xmlns:a14="http://schemas.microsoft.com/office/drawing/2010/main" xmlns="" id="{5351258F-BC95-41E6-9372-C2FE361B0291}"/>
                </a:ext>
              </a:extLst>
            </p:cNvPr>
            <p:cNvPicPr>
              <a:picLocks noChangeAspect="1" noChangeArrowheads="1"/>
            </p:cNvPicPr>
            <p:nvPr/>
          </p:nvPicPr>
          <p:blipFill>
            <a:blip r:embed="rId2" cstate="print"/>
            <a:srcRect/>
            <a:stretch>
              <a:fillRect/>
            </a:stretch>
          </p:blipFill>
          <p:spPr bwMode="auto">
            <a:xfrm>
              <a:off x="0" y="0"/>
              <a:ext cx="2444750" cy="1279652"/>
            </a:xfrm>
            <a:prstGeom prst="rect">
              <a:avLst/>
            </a:prstGeom>
            <a:noFill/>
            <a:extLst>
              <a:ext uri="{909E8E84-426E-40DD-AFC4-6F175D3DCCD1}">
                <a14:hiddenFill xmlns:a14="http://schemas.microsoft.com/office/drawing/2010/main">
                  <a:solidFill>
                    <a:srgbClr val="FFFFFF"/>
                  </a:solidFill>
                </a14:hiddenFill>
              </a:ext>
            </a:extLst>
          </p:spPr>
        </p:pic>
        <p:sp>
          <p:nvSpPr>
            <p:cNvPr id="10601" name="yt_shape_10601"/>
            <p:cNvSpPr txBox="1"/>
            <p:nvPr/>
          </p:nvSpPr>
          <p:spPr>
            <a:xfrm>
              <a:off x="511333" y="1315652"/>
              <a:ext cx="1458083" cy="360000"/>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第</a:t>
              </a:r>
              <a:r>
                <a:rPr lang="en-US" altLang="zh-CN" sz="2800" b="0" i="0" u="none">
                  <a:solidFill>
                    <a:srgbClr val="000000"/>
                  </a:solidFill>
                  <a:effectLst/>
                  <a:latin typeface="Times New Roman" pitchFamily="28"/>
                  <a:ea typeface="Times New Roman" pitchFamily="28"/>
                  <a:cs typeface="宋体" pitchFamily="28"/>
                </a:rPr>
                <a:t>15</a:t>
              </a:r>
              <a:r>
                <a:rPr lang="zh-CN" altLang="zh-CN" sz="2800" b="0" i="0" u="none">
                  <a:solidFill>
                    <a:srgbClr val="000000"/>
                  </a:solidFill>
                  <a:effectLst/>
                  <a:latin typeface="白正" pitchFamily="28"/>
                  <a:ea typeface="楷体" pitchFamily="28"/>
                  <a:cs typeface="宋体" pitchFamily="28"/>
                </a:rPr>
                <a:t>题图</a:t>
              </a:r>
            </a:p>
          </p:txBody>
        </p:sp>
      </p:grpSp>
      <p:pic>
        <p:nvPicPr>
          <p:cNvPr id="3" name="yt_image_10603">
            <a:extLst>
              <a:ext uri="{FF2B5EF4-FFF2-40B4-BE49-F238E27FC236}">
                <a16:creationId xmlns:a16="http://schemas.microsoft.com/office/drawing/2014/main" id="{5AF57623-3CA9-5F03-4555-65E095D6507E}"/>
              </a:ext>
              <a:ext uri="">
                <a16:creationId xmlns:a16="http://schemas.microsoft.com/office/drawing/2014/main" xmlns:a14="http://schemas.microsoft.com/office/drawing/2010/main" xmlns="" id="{5351258F-BC95-41E6-9372-C2FE361B0291}"/>
              </a:ext>
            </a:extLst>
          </p:cNvPr>
          <p:cNvPicPr>
            <a:picLocks noChangeAspect="1" noChangeArrowheads="1"/>
          </p:cNvPicPr>
          <p:nvPr/>
        </p:nvPicPr>
        <p:blipFill>
          <a:blip r:embed="rId3" cstate="print"/>
          <a:srcRect/>
          <a:stretch>
            <a:fillRect/>
          </a:stretch>
        </p:blipFill>
        <p:spPr bwMode="auto">
          <a:xfrm>
            <a:off x="5059961" y="4309364"/>
            <a:ext cx="2108073" cy="19781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605" name="yt_shape_10605"/>
          <p:cNvSpPr txBox="1"/>
          <p:nvPr/>
        </p:nvSpPr>
        <p:spPr>
          <a:xfrm>
            <a:off x="648000" y="611496"/>
            <a:ext cx="7271221" cy="507896"/>
          </a:xfrm>
          <a:prstGeom prst="rect">
            <a:avLst/>
          </a:prstGeom>
        </p:spPr>
        <p:txBody>
          <a:bodyPr vert="horz" wrap="non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16.</a:t>
            </a:r>
            <a:r>
              <a:rPr lang="zh-CN" altLang="zh-CN" sz="2800" b="0" i="0" u="none">
                <a:solidFill>
                  <a:srgbClr val="000000"/>
                </a:solidFill>
                <a:effectLst/>
                <a:latin typeface="白正" pitchFamily="28"/>
                <a:ea typeface="宋体" pitchFamily="28"/>
                <a:cs typeface="宋体" pitchFamily="28"/>
              </a:rPr>
              <a:t>如图所示，请完成光线通过透镜后的光路。</a:t>
            </a:r>
          </a:p>
        </p:txBody>
      </p:sp>
      <p:sp>
        <p:nvSpPr>
          <p:cNvPr id="10609" name="yt_shape_10609"/>
          <p:cNvSpPr txBox="1"/>
          <p:nvPr/>
        </p:nvSpPr>
        <p:spPr>
          <a:xfrm>
            <a:off x="648000" y="3605894"/>
            <a:ext cx="65" cy="322652"/>
          </a:xfrm>
          <a:prstGeom prst="rect">
            <a:avLst/>
          </a:prstGeom>
        </p:spPr>
        <p:txBody>
          <a:bodyPr vert="horz" wrap="none" lIns="0" tIns="0" rIns="0" bIns="0" rtlCol="0">
            <a:spAutoFit/>
          </a:bodyPr>
          <a:lstStyle/>
          <a:p>
            <a:pPr algn="l" eaLnBrk="1" latinLnBrk="0" hangingPunct="0">
              <a:lnSpc>
                <a:spcPct val="129999"/>
              </a:lnSpc>
            </a:pPr>
            <a:endParaRPr/>
          </a:p>
        </p:txBody>
      </p:sp>
      <p:grpSp>
        <p:nvGrpSpPr>
          <p:cNvPr id="10606" name="yt_shape_10606" title="H_175.8311">
            <a:extLst>
              <a:ext uri="{FF2B5EF4-FFF2-40B4-BE49-F238E27FC236}">
                <a16:creationId xmlns:a16="http://schemas.microsoft.com/office/drawing/2014/main" id="{249740F1-2B05-4C5A-B423-6F681AEFABC2}"/>
              </a:ext>
            </a:extLst>
          </p:cNvPr>
          <p:cNvGrpSpPr/>
          <p:nvPr/>
        </p:nvGrpSpPr>
        <p:grpSpPr>
          <a:xfrm>
            <a:off x="4773739" y="1322544"/>
            <a:ext cx="2644521" cy="2233055"/>
            <a:chOff x="0" y="0"/>
            <a:chExt cx="2644521" cy="2233055"/>
          </a:xfrm>
        </p:grpSpPr>
        <p:pic>
          <p:nvPicPr>
            <p:cNvPr id="2" name="yt_image_10606">
              <a:extLst>
                <a:ext uri="">
                  <a16:creationId xmlns:a16="http://schemas.microsoft.com/office/drawing/2014/main" xmlns:a14="http://schemas.microsoft.com/office/drawing/2010/main" xmlns="" id="{5351258F-BC95-41E6-9372-C2FE361B0291}"/>
                </a:ext>
              </a:extLst>
            </p:cNvPr>
            <p:cNvPicPr>
              <a:picLocks noChangeAspect="1" noChangeArrowheads="1"/>
            </p:cNvPicPr>
            <p:nvPr/>
          </p:nvPicPr>
          <p:blipFill>
            <a:blip r:embed="rId2" cstate="print"/>
            <a:srcRect/>
            <a:stretch>
              <a:fillRect/>
            </a:stretch>
          </p:blipFill>
          <p:spPr bwMode="auto">
            <a:xfrm>
              <a:off x="0" y="0"/>
              <a:ext cx="2644521" cy="1837055"/>
            </a:xfrm>
            <a:prstGeom prst="rect">
              <a:avLst/>
            </a:prstGeom>
            <a:noFill/>
            <a:extLst>
              <a:ext uri="{909E8E84-426E-40DD-AFC4-6F175D3DCCD1}">
                <a14:hiddenFill xmlns:a14="http://schemas.microsoft.com/office/drawing/2010/main">
                  <a:solidFill>
                    <a:srgbClr val="FFFFFF"/>
                  </a:solidFill>
                </a14:hiddenFill>
              </a:ext>
            </a:extLst>
          </p:spPr>
        </p:pic>
        <p:sp>
          <p:nvSpPr>
            <p:cNvPr id="10608" name="yt_shape_10608"/>
            <p:cNvSpPr txBox="1"/>
            <p:nvPr/>
          </p:nvSpPr>
          <p:spPr>
            <a:xfrm>
              <a:off x="611219" y="1873055"/>
              <a:ext cx="1458083" cy="360000"/>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第</a:t>
              </a:r>
              <a:r>
                <a:rPr lang="en-US" altLang="zh-CN" sz="2800" b="0" i="0" u="none">
                  <a:solidFill>
                    <a:srgbClr val="000000"/>
                  </a:solidFill>
                  <a:effectLst/>
                  <a:latin typeface="Times New Roman" pitchFamily="28"/>
                  <a:ea typeface="Times New Roman" pitchFamily="28"/>
                  <a:cs typeface="宋体" pitchFamily="28"/>
                </a:rPr>
                <a:t>16</a:t>
              </a:r>
              <a:r>
                <a:rPr lang="zh-CN" altLang="zh-CN" sz="2800" b="0" i="0" u="none">
                  <a:solidFill>
                    <a:srgbClr val="000000"/>
                  </a:solidFill>
                  <a:effectLst/>
                  <a:latin typeface="白正" pitchFamily="28"/>
                  <a:ea typeface="楷体" pitchFamily="28"/>
                  <a:cs typeface="宋体" pitchFamily="28"/>
                </a:rPr>
                <a:t>题图</a:t>
              </a:r>
            </a:p>
          </p:txBody>
        </p:sp>
      </p:grpSp>
      <p:pic>
        <p:nvPicPr>
          <p:cNvPr id="10610" name="yt_image_10610">
            <a:extLst>
              <a:ext uri="">
                <a16:creationId xmlns:a16="http://schemas.microsoft.com/office/drawing/2014/main" xmlns:a14="http://schemas.microsoft.com/office/drawing/2010/main" xmlns="" id="{5351258F-BC95-41E6-9372-C2FE361B0291}"/>
              </a:ext>
            </a:extLst>
          </p:cNvPr>
          <p:cNvPicPr>
            <a:picLocks noChangeAspect="1" noChangeArrowheads="1"/>
          </p:cNvPicPr>
          <p:nvPr/>
        </p:nvPicPr>
        <p:blipFill>
          <a:blip r:embed="rId3" cstate="print"/>
          <a:srcRect/>
          <a:stretch>
            <a:fillRect/>
          </a:stretch>
        </p:blipFill>
        <p:spPr bwMode="auto">
          <a:xfrm>
            <a:off x="4886896" y="4131698"/>
            <a:ext cx="2418207" cy="15814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612" name="yt_shape_10612"/>
          <p:cNvSpPr txBox="1"/>
          <p:nvPr/>
        </p:nvSpPr>
        <p:spPr>
          <a:xfrm>
            <a:off x="648000" y="911822"/>
            <a:ext cx="9156353" cy="499880"/>
          </a:xfrm>
          <a:prstGeom prst="rect">
            <a:avLst/>
          </a:prstGeom>
        </p:spPr>
        <p:txBody>
          <a:bodyPr vert="horz" wrap="none" lIns="0" tIns="0" rIns="0" bIns="0" rtlCol="0">
            <a:spAutoFit/>
          </a:bodyPr>
          <a:lstStyle/>
          <a:p>
            <a:pPr algn="l" eaLnBrk="1" latinLnBrk="0" hangingPunct="0">
              <a:lnSpc>
                <a:spcPct val="129999"/>
              </a:lnSpc>
            </a:pPr>
            <a:r>
              <a:rPr lang="zh-CN" altLang="zh-CN" sz="2800" b="0" i="0" u="none">
                <a:solidFill>
                  <a:srgbClr val="000000"/>
                </a:solidFill>
                <a:effectLst/>
                <a:latin typeface="白正" pitchFamily="28"/>
                <a:ea typeface="黑体" pitchFamily="28"/>
                <a:cs typeface="宋体" pitchFamily="28"/>
              </a:rPr>
              <a:t>四、实验探究题</a:t>
            </a: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17</a:t>
            </a:r>
            <a:r>
              <a:rPr lang="zh-CN" altLang="zh-CN" sz="2800" b="0" i="0" u="none">
                <a:solidFill>
                  <a:srgbClr val="000000"/>
                </a:solidFill>
                <a:effectLst/>
                <a:latin typeface="白正" pitchFamily="28"/>
                <a:ea typeface="黑体" pitchFamily="28"/>
                <a:cs typeface="宋体" pitchFamily="28"/>
              </a:rPr>
              <a:t>题</a:t>
            </a:r>
            <a:r>
              <a:rPr lang="en-US" altLang="zh-CN" sz="2800" b="0" i="0" u="none">
                <a:solidFill>
                  <a:srgbClr val="000000"/>
                </a:solidFill>
                <a:effectLst/>
                <a:latin typeface="Times New Roman" pitchFamily="28"/>
                <a:ea typeface="Times New Roman" pitchFamily="28"/>
                <a:cs typeface="宋体" pitchFamily="28"/>
              </a:rPr>
              <a:t>6</a:t>
            </a:r>
            <a:r>
              <a:rPr lang="zh-CN" altLang="zh-CN" sz="2800" b="0" i="0" u="none">
                <a:solidFill>
                  <a:srgbClr val="000000"/>
                </a:solidFill>
                <a:effectLst/>
                <a:latin typeface="白正" pitchFamily="28"/>
                <a:ea typeface="黑体" pitchFamily="28"/>
                <a:cs typeface="宋体" pitchFamily="28"/>
              </a:rPr>
              <a:t>分，</a:t>
            </a:r>
            <a:r>
              <a:rPr lang="en-US" altLang="zh-CN" sz="2800" b="0" i="0" u="none">
                <a:solidFill>
                  <a:srgbClr val="000000"/>
                </a:solidFill>
                <a:effectLst/>
                <a:latin typeface="Times New Roman" pitchFamily="28"/>
                <a:ea typeface="Times New Roman" pitchFamily="28"/>
                <a:cs typeface="宋体" pitchFamily="28"/>
              </a:rPr>
              <a:t>18</a:t>
            </a:r>
            <a:r>
              <a:rPr lang="zh-CN" altLang="zh-CN" sz="2800" b="0" i="0" u="none">
                <a:solidFill>
                  <a:srgbClr val="000000"/>
                </a:solidFill>
                <a:effectLst/>
                <a:latin typeface="白正" pitchFamily="28"/>
                <a:ea typeface="黑体" pitchFamily="28"/>
                <a:cs typeface="宋体" pitchFamily="28"/>
              </a:rPr>
              <a:t>题</a:t>
            </a:r>
            <a:r>
              <a:rPr lang="en-US" altLang="zh-CN" sz="2800" b="0" i="0" u="none">
                <a:solidFill>
                  <a:srgbClr val="000000"/>
                </a:solidFill>
                <a:effectLst/>
                <a:latin typeface="Times New Roman" pitchFamily="28"/>
                <a:ea typeface="Times New Roman" pitchFamily="28"/>
                <a:cs typeface="宋体" pitchFamily="28"/>
              </a:rPr>
              <a:t>7</a:t>
            </a:r>
            <a:r>
              <a:rPr lang="zh-CN" altLang="zh-CN" sz="2800" b="0" i="0" u="none">
                <a:solidFill>
                  <a:srgbClr val="000000"/>
                </a:solidFill>
                <a:effectLst/>
                <a:latin typeface="白正" pitchFamily="28"/>
                <a:ea typeface="黑体" pitchFamily="28"/>
                <a:cs typeface="宋体" pitchFamily="28"/>
              </a:rPr>
              <a:t>分，</a:t>
            </a:r>
            <a:r>
              <a:rPr lang="en-US" altLang="zh-CN" sz="2800" b="0" i="0" u="none">
                <a:solidFill>
                  <a:srgbClr val="000000"/>
                </a:solidFill>
                <a:effectLst/>
                <a:latin typeface="Times New Roman" pitchFamily="28"/>
                <a:ea typeface="Times New Roman" pitchFamily="28"/>
                <a:cs typeface="宋体" pitchFamily="28"/>
              </a:rPr>
              <a:t>19</a:t>
            </a:r>
            <a:r>
              <a:rPr lang="zh-CN" altLang="zh-CN" sz="2800" b="0" i="0" u="none">
                <a:solidFill>
                  <a:srgbClr val="000000"/>
                </a:solidFill>
                <a:effectLst/>
                <a:latin typeface="白正" pitchFamily="28"/>
                <a:ea typeface="黑体" pitchFamily="28"/>
                <a:cs typeface="宋体" pitchFamily="28"/>
              </a:rPr>
              <a:t>题</a:t>
            </a:r>
            <a:r>
              <a:rPr lang="en-US" altLang="zh-CN" sz="2800" b="0" i="0" u="none">
                <a:solidFill>
                  <a:srgbClr val="000000"/>
                </a:solidFill>
                <a:effectLst/>
                <a:latin typeface="Times New Roman" pitchFamily="28"/>
                <a:ea typeface="Times New Roman" pitchFamily="28"/>
                <a:cs typeface="宋体" pitchFamily="28"/>
              </a:rPr>
              <a:t>5</a:t>
            </a:r>
            <a:r>
              <a:rPr lang="zh-CN" altLang="zh-CN" sz="2800" b="0" i="0" u="none">
                <a:solidFill>
                  <a:srgbClr val="000000"/>
                </a:solidFill>
                <a:effectLst/>
                <a:latin typeface="白正" pitchFamily="28"/>
                <a:ea typeface="黑体" pitchFamily="28"/>
                <a:cs typeface="宋体" pitchFamily="28"/>
              </a:rPr>
              <a:t>分，共</a:t>
            </a:r>
            <a:r>
              <a:rPr lang="en-US" altLang="zh-CN" sz="2800" b="0" i="0" u="none">
                <a:solidFill>
                  <a:srgbClr val="000000"/>
                </a:solidFill>
                <a:effectLst/>
                <a:latin typeface="Times New Roman" pitchFamily="28"/>
                <a:ea typeface="Times New Roman" pitchFamily="28"/>
                <a:cs typeface="宋体" pitchFamily="28"/>
              </a:rPr>
              <a:t>18</a:t>
            </a:r>
            <a:r>
              <a:rPr lang="zh-CN" altLang="zh-CN" sz="2800" b="0" i="0" u="none">
                <a:solidFill>
                  <a:srgbClr val="000000"/>
                </a:solidFill>
                <a:effectLst/>
                <a:latin typeface="白正" pitchFamily="28"/>
                <a:ea typeface="黑体" pitchFamily="28"/>
                <a:cs typeface="宋体" pitchFamily="28"/>
              </a:rPr>
              <a:t>分</a:t>
            </a:r>
            <a:r>
              <a:rPr lang="zh-CN" altLang="zh-CN" sz="2800" b="0" i="0" u="none">
                <a:solidFill>
                  <a:srgbClr val="000000"/>
                </a:solidFill>
                <a:effectLst/>
                <a:latin typeface="宋体" pitchFamily="28"/>
                <a:ea typeface="宋体" pitchFamily="28"/>
                <a:cs typeface="宋体" pitchFamily="28"/>
              </a:rPr>
              <a:t>）</a:t>
            </a:r>
          </a:p>
        </p:txBody>
      </p:sp>
      <p:sp>
        <p:nvSpPr>
          <p:cNvPr id="10613" name="yt_shape_10613"/>
          <p:cNvSpPr txBox="1"/>
          <p:nvPr/>
        </p:nvSpPr>
        <p:spPr>
          <a:xfrm>
            <a:off x="648000" y="1462490"/>
            <a:ext cx="6912149" cy="507896"/>
          </a:xfrm>
          <a:prstGeom prst="rect">
            <a:avLst/>
          </a:prstGeom>
        </p:spPr>
        <p:txBody>
          <a:bodyPr vert="horz" wrap="non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17.</a:t>
            </a:r>
            <a:r>
              <a:rPr lang="zh-CN" altLang="zh-CN" sz="2800" b="0" i="0" u="none">
                <a:solidFill>
                  <a:srgbClr val="000000"/>
                </a:solidFill>
                <a:effectLst/>
                <a:latin typeface="白正" pitchFamily="28"/>
                <a:ea typeface="宋体" pitchFamily="28"/>
                <a:cs typeface="宋体" pitchFamily="28"/>
              </a:rPr>
              <a:t>如图所示，探究</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平面镜成像的特点</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a:t>
            </a:r>
          </a:p>
        </p:txBody>
      </p:sp>
      <p:pic>
        <p:nvPicPr>
          <p:cNvPr id="10614" name="yt_image_10614">
            <a:extLst>
              <a:ext uri="">
                <a16:creationId xmlns:a16="http://schemas.microsoft.com/office/drawing/2014/main" xmlns:a14="http://schemas.microsoft.com/office/drawing/2010/main" xmlns="" id="{5351258F-BC95-41E6-9372-C2FE361B0291}"/>
              </a:ext>
            </a:extLst>
          </p:cNvPr>
          <p:cNvPicPr>
            <a:picLocks noChangeAspect="1" noChangeArrowheads="1"/>
          </p:cNvPicPr>
          <p:nvPr/>
        </p:nvPicPr>
        <p:blipFill>
          <a:blip r:embed="rId2" cstate="print"/>
          <a:srcRect/>
          <a:stretch>
            <a:fillRect/>
          </a:stretch>
        </p:blipFill>
        <p:spPr bwMode="auto">
          <a:xfrm>
            <a:off x="5055933" y="2173538"/>
            <a:ext cx="2080133" cy="1535303"/>
          </a:xfrm>
          <a:prstGeom prst="rect">
            <a:avLst/>
          </a:prstGeom>
          <a:noFill/>
          <a:extLst>
            <a:ext uri="{909E8E84-426E-40DD-AFC4-6F175D3DCCD1}">
              <a14:hiddenFill xmlns:a14="http://schemas.microsoft.com/office/drawing/2010/main">
                <a:solidFill>
                  <a:srgbClr val="FFFFFF"/>
                </a:solidFill>
              </a14:hiddenFill>
            </a:ext>
          </a:extLst>
        </p:spPr>
      </p:pic>
      <p:sp>
        <p:nvSpPr>
          <p:cNvPr id="10616" name="yt_shape_10616"/>
          <p:cNvSpPr txBox="1"/>
          <p:nvPr/>
        </p:nvSpPr>
        <p:spPr>
          <a:xfrm>
            <a:off x="648143" y="3759290"/>
            <a:ext cx="10896000" cy="1068049"/>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准备的实验器材有玻璃板，</a:t>
            </a:r>
            <a:r>
              <a:rPr lang="en-US" altLang="zh-CN" sz="2800" b="0" i="1"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白正" pitchFamily="28"/>
                <a:ea typeface="宋体" pitchFamily="28"/>
                <a:cs typeface="宋体" pitchFamily="28"/>
              </a:rPr>
              <a:t>、</a:t>
            </a:r>
            <a:r>
              <a:rPr lang="en-US" altLang="zh-CN" sz="2800" b="0" i="1"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白正" pitchFamily="28"/>
                <a:ea typeface="宋体" pitchFamily="28"/>
                <a:cs typeface="宋体" pitchFamily="28"/>
              </a:rPr>
              <a:t>两支完全相同的蜡烛，白纸，铅笔，光屏，需要添加的测量器材是</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刻度尺</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a:t>
            </a:r>
          </a:p>
        </p:txBody>
      </p:sp>
      <p:sp>
        <p:nvSpPr>
          <p:cNvPr id="10617" name="yt_shape_10617"/>
          <p:cNvSpPr txBox="1"/>
          <p:nvPr/>
        </p:nvSpPr>
        <p:spPr>
          <a:xfrm>
            <a:off x="648143" y="4878127"/>
            <a:ext cx="10896000" cy="1068049"/>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竖直放置的玻璃板前面，点燃蜡烛</a:t>
            </a:r>
            <a:r>
              <a:rPr lang="en-US" altLang="zh-CN" sz="2800" b="0" i="1"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白正" pitchFamily="28"/>
                <a:ea typeface="宋体" pitchFamily="28"/>
                <a:cs typeface="宋体" pitchFamily="28"/>
              </a:rPr>
              <a:t>，玻璃板前观察到蜡烛</a:t>
            </a:r>
            <a:r>
              <a:rPr lang="en-US" altLang="zh-CN" sz="2800" b="0" i="1"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白正" pitchFamily="28"/>
                <a:ea typeface="宋体" pitchFamily="28"/>
                <a:cs typeface="宋体" pitchFamily="28"/>
              </a:rPr>
              <a:t>的像是由光的</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反射</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形成的。</a:t>
            </a:r>
          </a:p>
        </p:txBody>
      </p:sp>
      <p:sp>
        <p:nvSpPr>
          <p:cNvPr id="2" name="文本框 1">
            <a:extLst>
              <a:ext uri="{FF2B5EF4-FFF2-40B4-BE49-F238E27FC236}">
                <a16:creationId xmlns:a16="http://schemas.microsoft.com/office/drawing/2014/main" id="{4815956D-8596-13A2-DD8F-99C905CE7E0E}"/>
              </a:ext>
            </a:extLst>
          </p:cNvPr>
          <p:cNvSpPr txBox="1"/>
          <p:nvPr/>
        </p:nvSpPr>
        <p:spPr>
          <a:xfrm>
            <a:off x="6603332" y="4267220"/>
            <a:ext cx="1251649" cy="596596"/>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刻度尺</a:t>
            </a:r>
            <a:endParaRPr lang="zh-CN" altLang="en-US">
              <a:solidFill>
                <a:srgbClr val="FF0000"/>
              </a:solidFill>
            </a:endParaRPr>
          </a:p>
        </p:txBody>
      </p:sp>
      <p:sp>
        <p:nvSpPr>
          <p:cNvPr id="3" name="文本框 2">
            <a:extLst>
              <a:ext uri="{FF2B5EF4-FFF2-40B4-BE49-F238E27FC236}">
                <a16:creationId xmlns:a16="http://schemas.microsoft.com/office/drawing/2014/main" id="{A88ECB7C-2E8D-ECC5-653D-7323E97B07F4}"/>
              </a:ext>
            </a:extLst>
          </p:cNvPr>
          <p:cNvSpPr txBox="1"/>
          <p:nvPr/>
        </p:nvSpPr>
        <p:spPr>
          <a:xfrm>
            <a:off x="2691732" y="5386057"/>
            <a:ext cx="894461" cy="596596"/>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反射</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618" name="yt_shape_10618"/>
          <p:cNvSpPr txBox="1"/>
          <p:nvPr/>
        </p:nvSpPr>
        <p:spPr>
          <a:xfrm>
            <a:off x="648143" y="707868"/>
            <a:ext cx="10896000" cy="3308663"/>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玻璃板后移动</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未点燃</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点燃</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未点燃</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的蜡烛</a:t>
            </a:r>
            <a:r>
              <a:rPr lang="en-US" altLang="zh-CN" sz="2800" b="0" i="1"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白正" pitchFamily="28"/>
                <a:ea typeface="宋体" pitchFamily="28"/>
                <a:cs typeface="宋体" pitchFamily="28"/>
              </a:rPr>
              <a:t>，发现蜡烛</a:t>
            </a:r>
            <a:r>
              <a:rPr lang="en-US" altLang="zh-CN" sz="2800" b="0" i="1"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白正" pitchFamily="28"/>
                <a:ea typeface="宋体" pitchFamily="28"/>
                <a:cs typeface="宋体" pitchFamily="28"/>
              </a:rPr>
              <a:t>与蜡烛</a:t>
            </a:r>
            <a:r>
              <a:rPr lang="en-US" altLang="zh-CN" sz="2800" b="0" i="1"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白正" pitchFamily="28"/>
                <a:ea typeface="宋体" pitchFamily="28"/>
                <a:cs typeface="宋体" pitchFamily="28"/>
              </a:rPr>
              <a:t>的像完全重合，表明像与物</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大小相等</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a:t>
            </a:r>
          </a:p>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4</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探究像与物到平面镜距离的特点时，应多次改变</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蜡烛</a:t>
            </a:r>
            <a:r>
              <a:rPr lang="en-US" altLang="zh-CN" sz="2800" b="1" i="1" u="sng">
                <a:solidFill>
                  <a:srgbClr val="FF0000">
                    <a:alpha val="0"/>
                  </a:srgbClr>
                </a:solidFill>
                <a:effectLst/>
                <a:uFill>
                  <a:solidFill>
                    <a:srgbClr val="000000"/>
                  </a:solidFill>
                </a:uFill>
                <a:latin typeface="Times New Roman" pitchFamily="28"/>
                <a:ea typeface="Times New Roman" pitchFamily="28"/>
                <a:cs typeface="Times New Roman" pitchFamily="28"/>
              </a:rPr>
              <a:t>A</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的位置</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，测量像与物到镜面的距离。</a:t>
            </a:r>
          </a:p>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5</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撤去蜡烛</a:t>
            </a:r>
            <a:r>
              <a:rPr lang="en-US" altLang="zh-CN" sz="2800" b="0" i="1"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白正" pitchFamily="28"/>
                <a:ea typeface="宋体" pitchFamily="28"/>
                <a:cs typeface="宋体" pitchFamily="28"/>
              </a:rPr>
              <a:t>，放一光屏到</a:t>
            </a:r>
            <a:r>
              <a:rPr lang="en-US" altLang="zh-CN" sz="2800" b="0" i="1"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白正" pitchFamily="28"/>
                <a:ea typeface="宋体" pitchFamily="28"/>
                <a:cs typeface="宋体" pitchFamily="28"/>
              </a:rPr>
              <a:t>撤走时的位置，直接观察光屏，看不到蜡烛</a:t>
            </a:r>
            <a:r>
              <a:rPr lang="en-US" altLang="zh-CN" sz="2800" b="0" i="1"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白正" pitchFamily="28"/>
                <a:ea typeface="宋体" pitchFamily="28"/>
                <a:cs typeface="宋体" pitchFamily="28"/>
              </a:rPr>
              <a:t>的像，说明平面镜所成的像是</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虚像</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a:t>
            </a:r>
          </a:p>
        </p:txBody>
      </p:sp>
      <p:sp>
        <p:nvSpPr>
          <p:cNvPr id="2" name="文本框 1">
            <a:extLst>
              <a:ext uri="{FF2B5EF4-FFF2-40B4-BE49-F238E27FC236}">
                <a16:creationId xmlns:a16="http://schemas.microsoft.com/office/drawing/2014/main" id="{486816BE-0151-F57B-1B74-CD4D7E064927}"/>
              </a:ext>
            </a:extLst>
          </p:cNvPr>
          <p:cNvSpPr txBox="1"/>
          <p:nvPr/>
        </p:nvSpPr>
        <p:spPr>
          <a:xfrm>
            <a:off x="3936332" y="661062"/>
            <a:ext cx="1251649"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未点燃</a:t>
            </a:r>
            <a:endParaRPr lang="zh-CN" altLang="en-US">
              <a:solidFill>
                <a:srgbClr val="FF0000"/>
              </a:solidFill>
            </a:endParaRPr>
          </a:p>
        </p:txBody>
      </p:sp>
      <p:sp>
        <p:nvSpPr>
          <p:cNvPr id="3" name="文本框 2">
            <a:extLst>
              <a:ext uri="{FF2B5EF4-FFF2-40B4-BE49-F238E27FC236}">
                <a16:creationId xmlns:a16="http://schemas.microsoft.com/office/drawing/2014/main" id="{9D915987-177F-A6A9-879A-489D58EBF74A}"/>
              </a:ext>
            </a:extLst>
          </p:cNvPr>
          <p:cNvSpPr txBox="1"/>
          <p:nvPr/>
        </p:nvSpPr>
        <p:spPr>
          <a:xfrm>
            <a:off x="8678194" y="1215798"/>
            <a:ext cx="1608836"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大小相等</a:t>
            </a:r>
            <a:endParaRPr lang="zh-CN" altLang="en-US">
              <a:solidFill>
                <a:srgbClr val="FF0000"/>
              </a:solidFill>
            </a:endParaRPr>
          </a:p>
        </p:txBody>
      </p:sp>
      <p:sp>
        <p:nvSpPr>
          <p:cNvPr id="4" name="文本框 3">
            <a:extLst>
              <a:ext uri="{FF2B5EF4-FFF2-40B4-BE49-F238E27FC236}">
                <a16:creationId xmlns:a16="http://schemas.microsoft.com/office/drawing/2014/main" id="{4A6BDC8A-094E-11F4-1B7F-5AEB7CA2A7C4}"/>
              </a:ext>
            </a:extLst>
          </p:cNvPr>
          <p:cNvSpPr txBox="1"/>
          <p:nvPr/>
        </p:nvSpPr>
        <p:spPr>
          <a:xfrm>
            <a:off x="9270332" y="1770534"/>
            <a:ext cx="184537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蜡烛</a:t>
            </a:r>
            <a:r>
              <a:rPr kumimoji="0" lang="en-US" altLang="zh-CN" sz="2800" b="1" i="1"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Times New Roman" pitchFamily="28"/>
              </a:rPr>
              <a:t>A</a:t>
            </a: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的位</a:t>
            </a:r>
            <a:endParaRPr lang="zh-CN" altLang="en-US">
              <a:solidFill>
                <a:srgbClr val="FF0000"/>
              </a:solidFill>
            </a:endParaRPr>
          </a:p>
        </p:txBody>
      </p:sp>
      <p:sp>
        <p:nvSpPr>
          <p:cNvPr id="5" name="文本框 4">
            <a:extLst>
              <a:ext uri="{FF2B5EF4-FFF2-40B4-BE49-F238E27FC236}">
                <a16:creationId xmlns:a16="http://schemas.microsoft.com/office/drawing/2014/main" id="{760E11ED-2247-B81C-F325-E09023B1514B}"/>
              </a:ext>
            </a:extLst>
          </p:cNvPr>
          <p:cNvSpPr txBox="1"/>
          <p:nvPr/>
        </p:nvSpPr>
        <p:spPr>
          <a:xfrm>
            <a:off x="558132" y="2325270"/>
            <a:ext cx="53727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置</a:t>
            </a:r>
            <a:endParaRPr lang="zh-CN" altLang="en-US">
              <a:solidFill>
                <a:srgbClr val="FF0000"/>
              </a:solidFill>
            </a:endParaRPr>
          </a:p>
        </p:txBody>
      </p:sp>
      <p:sp>
        <p:nvSpPr>
          <p:cNvPr id="6" name="文本框 5">
            <a:extLst>
              <a:ext uri="{FF2B5EF4-FFF2-40B4-BE49-F238E27FC236}">
                <a16:creationId xmlns:a16="http://schemas.microsoft.com/office/drawing/2014/main" id="{A5BF89A4-1F5C-F059-18E0-8698F590B381}"/>
              </a:ext>
            </a:extLst>
          </p:cNvPr>
          <p:cNvSpPr txBox="1"/>
          <p:nvPr/>
        </p:nvSpPr>
        <p:spPr>
          <a:xfrm>
            <a:off x="6820819" y="3434742"/>
            <a:ext cx="894461" cy="596596"/>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虚像</a:t>
            </a:r>
            <a:endParaRPr lang="zh-CN" alt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P spid="4" grpId="0" build="allAtOnce"/>
      <p:bldP spid="5" grpId="0" build="allAtOnce"/>
      <p:bldP spid="6"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621" name="yt_shape_10621"/>
          <p:cNvSpPr txBox="1"/>
          <p:nvPr/>
        </p:nvSpPr>
        <p:spPr>
          <a:xfrm>
            <a:off x="648000" y="620189"/>
            <a:ext cx="6553076" cy="507896"/>
          </a:xfrm>
          <a:prstGeom prst="rect">
            <a:avLst/>
          </a:prstGeom>
        </p:spPr>
        <p:txBody>
          <a:bodyPr vert="horz" wrap="non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18.</a:t>
            </a:r>
            <a:r>
              <a:rPr lang="zh-CN" altLang="zh-CN" sz="2800" b="0" i="0" u="none">
                <a:solidFill>
                  <a:srgbClr val="000000"/>
                </a:solidFill>
                <a:effectLst/>
                <a:latin typeface="白正" pitchFamily="28"/>
                <a:ea typeface="宋体" pitchFamily="28"/>
                <a:cs typeface="宋体" pitchFamily="28"/>
              </a:rPr>
              <a:t>小滨同学探究</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凸透镜成像的规律</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a:t>
            </a:r>
          </a:p>
        </p:txBody>
      </p:sp>
      <p:pic>
        <p:nvPicPr>
          <p:cNvPr id="10622" name="yt_image_10622">
            <a:extLst>
              <a:ext uri="">
                <a16:creationId xmlns:a16="http://schemas.microsoft.com/office/drawing/2014/main" xmlns:p14="http://schemas.microsoft.com/office/powerpoint/2010/main" xmlns:mc="http://schemas.openxmlformats.org/markup-compatibility/2006" xmlns:a14="http://schemas.microsoft.com/office/drawing/2010/main" xmlns="" id="{5351258F-BC95-41E6-9372-C2FE361B0291}"/>
              </a:ext>
            </a:extLst>
          </p:cNvPr>
          <p:cNvPicPr>
            <a:picLocks noChangeAspect="1" noChangeArrowheads="1"/>
          </p:cNvPicPr>
          <p:nvPr/>
        </p:nvPicPr>
        <p:blipFill>
          <a:blip r:embed="rId2" cstate="print"/>
          <a:srcRect/>
          <a:stretch>
            <a:fillRect/>
          </a:stretch>
        </p:blipFill>
        <p:spPr bwMode="auto">
          <a:xfrm>
            <a:off x="2446343" y="1606446"/>
            <a:ext cx="1888744" cy="951357"/>
          </a:xfrm>
          <a:prstGeom prst="rect">
            <a:avLst/>
          </a:prstGeom>
          <a:noFill/>
          <a:extLst>
            <a:ext uri="{909E8E84-426E-40DD-AFC4-6F175D3DCCD1}">
              <a14:hiddenFill xmlns:a14="http://schemas.microsoft.com/office/drawing/2010/main">
                <a:solidFill>
                  <a:srgbClr val="FFFFFF"/>
                </a:solidFill>
              </a14:hiddenFill>
            </a:ext>
          </a:extLst>
        </p:spPr>
      </p:pic>
      <p:pic>
        <p:nvPicPr>
          <p:cNvPr id="10623" name="yt_image_10623">
            <a:extLst>
              <a:ext uri="">
                <a16:creationId xmlns:a16="http://schemas.microsoft.com/office/drawing/2014/main" xmlns:p14="http://schemas.microsoft.com/office/powerpoint/2010/main" xmlns:mc="http://schemas.openxmlformats.org/markup-compatibility/2006" xmlns:a14="http://schemas.microsoft.com/office/drawing/2010/main" xmlns="" id="{5351258F-BC95-41E6-9372-C2FE361B0291}"/>
              </a:ext>
            </a:extLst>
          </p:cNvPr>
          <p:cNvPicPr>
            <a:picLocks noChangeAspect="1" noChangeArrowheads="1"/>
          </p:cNvPicPr>
          <p:nvPr/>
        </p:nvPicPr>
        <p:blipFill>
          <a:blip r:embed="rId3" cstate="print"/>
          <a:srcRect/>
          <a:stretch>
            <a:fillRect/>
          </a:stretch>
        </p:blipFill>
        <p:spPr bwMode="auto">
          <a:xfrm>
            <a:off x="4695087" y="1331237"/>
            <a:ext cx="4485767" cy="1226566"/>
          </a:xfrm>
          <a:prstGeom prst="rect">
            <a:avLst/>
          </a:prstGeom>
          <a:noFill/>
          <a:extLst>
            <a:ext uri="{909E8E84-426E-40DD-AFC4-6F175D3DCCD1}">
              <a14:hiddenFill xmlns:a14="http://schemas.microsoft.com/office/drawing/2010/main">
                <a:solidFill>
                  <a:srgbClr val="FFFFFF"/>
                </a:solidFill>
              </a14:hiddenFill>
            </a:ext>
          </a:extLst>
        </p:spPr>
      </p:pic>
      <p:sp>
        <p:nvSpPr>
          <p:cNvPr id="10626" name="yt_shape_10626"/>
          <p:cNvSpPr txBox="1"/>
          <p:nvPr/>
        </p:nvSpPr>
        <p:spPr>
          <a:xfrm>
            <a:off x="3122954" y="2557803"/>
            <a:ext cx="53552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甲</a:t>
            </a:r>
          </a:p>
        </p:txBody>
      </p:sp>
      <p:sp>
        <p:nvSpPr>
          <p:cNvPr id="10627" name="yt_shape_10627"/>
          <p:cNvSpPr txBox="1"/>
          <p:nvPr/>
        </p:nvSpPr>
        <p:spPr>
          <a:xfrm>
            <a:off x="6670210" y="2557803"/>
            <a:ext cx="53552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乙</a:t>
            </a:r>
          </a:p>
        </p:txBody>
      </p:sp>
      <p:sp>
        <p:nvSpPr>
          <p:cNvPr id="10628" name="yt_shape_10628"/>
          <p:cNvSpPr txBox="1"/>
          <p:nvPr/>
        </p:nvSpPr>
        <p:spPr>
          <a:xfrm>
            <a:off x="648143" y="3136407"/>
            <a:ext cx="10896000" cy="1628203"/>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如图甲所示，小滨让凸透镜正对平行光，调整凸透镜到光屏的距离，光屏上会出现一个很小、很亮的光斑，则该凸透镜的焦距</a:t>
            </a:r>
            <a:r>
              <a:rPr lang="en-US" altLang="zh-CN" sz="2800" b="0" i="1" u="none">
                <a:solidFill>
                  <a:srgbClr val="000000"/>
                </a:solidFill>
                <a:effectLst/>
                <a:latin typeface="Times New Roman" pitchFamily="28"/>
                <a:ea typeface="Times New Roman" pitchFamily="28"/>
                <a:cs typeface="宋体" pitchFamily="28"/>
              </a:rPr>
              <a:t>f</a:t>
            </a:r>
            <a:r>
              <a:rPr lang="zh-CN" altLang="zh-CN" sz="2800" b="0" i="0" u="none">
                <a:solidFill>
                  <a:srgbClr val="000000"/>
                </a:solidFill>
                <a:effectLst/>
                <a:latin typeface="白正" pitchFamily="28"/>
                <a:ea typeface="宋体" pitchFamily="28"/>
                <a:cs typeface="宋体" pitchFamily="28"/>
              </a:rPr>
              <a:t>＝</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en-US" altLang="zh-CN" sz="2800" b="1" i="0" u="sng">
                <a:solidFill>
                  <a:srgbClr val="FF0000">
                    <a:alpha val="0"/>
                  </a:srgbClr>
                </a:solidFill>
                <a:effectLst/>
                <a:uFill>
                  <a:solidFill>
                    <a:srgbClr val="000000"/>
                  </a:solidFill>
                </a:uFill>
                <a:latin typeface="Times New Roman" pitchFamily="28"/>
                <a:ea typeface="Times New Roman" pitchFamily="28"/>
                <a:cs typeface="Times New Roman" pitchFamily="28"/>
              </a:rPr>
              <a:t>10.0</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cm</a:t>
            </a:r>
            <a:r>
              <a:rPr lang="zh-CN" altLang="zh-CN" sz="2800" b="0" i="0" u="none">
                <a:solidFill>
                  <a:srgbClr val="000000"/>
                </a:solidFill>
                <a:effectLst/>
                <a:latin typeface="白正" pitchFamily="28"/>
                <a:ea typeface="宋体" pitchFamily="28"/>
                <a:cs typeface="宋体" pitchFamily="28"/>
              </a:rPr>
              <a:t>。</a:t>
            </a:r>
          </a:p>
        </p:txBody>
      </p:sp>
      <p:sp>
        <p:nvSpPr>
          <p:cNvPr id="2" name="文本框 1">
            <a:extLst>
              <a:ext uri="{FF2B5EF4-FFF2-40B4-BE49-F238E27FC236}">
                <a16:creationId xmlns:a16="http://schemas.microsoft.com/office/drawing/2014/main" id="{0F0492DA-F67C-446F-A8BD-39FB2000DFB4}"/>
              </a:ext>
            </a:extLst>
          </p:cNvPr>
          <p:cNvSpPr txBox="1"/>
          <p:nvPr/>
        </p:nvSpPr>
        <p:spPr>
          <a:xfrm>
            <a:off x="1269332" y="4199073"/>
            <a:ext cx="802386" cy="596596"/>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Times New Roman" pitchFamily="28"/>
              </a:rPr>
              <a:t>10.0</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629" name="yt_shape_10629"/>
          <p:cNvSpPr txBox="1"/>
          <p:nvPr/>
        </p:nvSpPr>
        <p:spPr>
          <a:xfrm>
            <a:off x="648143" y="934438"/>
            <a:ext cx="10896000" cy="4989123"/>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小滨在组装器材时，将蜡烛、凸透镜和光屏依次放在光具座上，点燃蜡烛并调节烛焰、凸透镜、光屏的中心在同一高度上，目的是让烛焰的像成在</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光屏的中央</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a:t>
            </a:r>
          </a:p>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如图乙所示，小滨将凸透镜固定在</a:t>
            </a:r>
            <a:r>
              <a:rPr lang="en-US" altLang="zh-CN" sz="2800" b="0" i="0" u="none">
                <a:solidFill>
                  <a:srgbClr val="000000"/>
                </a:solidFill>
                <a:effectLst/>
                <a:latin typeface="Times New Roman" pitchFamily="28"/>
                <a:ea typeface="Times New Roman" pitchFamily="28"/>
                <a:cs typeface="宋体" pitchFamily="28"/>
              </a:rPr>
              <a:t>50 cm</a:t>
            </a:r>
            <a:r>
              <a:rPr lang="zh-CN" altLang="zh-CN" sz="2800" b="0" i="0" u="none">
                <a:solidFill>
                  <a:srgbClr val="000000"/>
                </a:solidFill>
                <a:effectLst/>
                <a:latin typeface="白正" pitchFamily="28"/>
                <a:ea typeface="宋体" pitchFamily="28"/>
                <a:cs typeface="宋体" pitchFamily="28"/>
              </a:rPr>
              <a:t>刻度线处，当蜡烛距凸透镜</a:t>
            </a:r>
            <a:r>
              <a:rPr lang="en-US" altLang="zh-CN" sz="2800" b="0" i="0" u="none">
                <a:solidFill>
                  <a:srgbClr val="000000"/>
                </a:solidFill>
                <a:effectLst/>
                <a:latin typeface="Times New Roman" pitchFamily="28"/>
                <a:ea typeface="Times New Roman" pitchFamily="28"/>
                <a:cs typeface="宋体" pitchFamily="28"/>
              </a:rPr>
              <a:t>15 cm</a:t>
            </a:r>
            <a:r>
              <a:rPr lang="zh-CN" altLang="zh-CN" sz="2800" b="0" i="0" u="none">
                <a:solidFill>
                  <a:srgbClr val="000000"/>
                </a:solidFill>
                <a:effectLst/>
                <a:latin typeface="白正" pitchFamily="28"/>
                <a:ea typeface="宋体" pitchFamily="28"/>
                <a:cs typeface="宋体" pitchFamily="28"/>
              </a:rPr>
              <a:t>时，移动光屏，可在光屏上得到一个倒立、</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放大</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缩小</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等大</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放大</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的实像，利用该成像规律制成的光学仪器是</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投影仪</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照相机</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投影仪</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放大镜</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。此时，若在凸透镜与光屏之间放置一远视镜片，要在光屏上成清晰的像，光屏应向</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左</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左</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右</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移动。</a:t>
            </a:r>
          </a:p>
        </p:txBody>
      </p:sp>
      <p:sp>
        <p:nvSpPr>
          <p:cNvPr id="2" name="文本框 1">
            <a:extLst>
              <a:ext uri="{FF2B5EF4-FFF2-40B4-BE49-F238E27FC236}">
                <a16:creationId xmlns:a16="http://schemas.microsoft.com/office/drawing/2014/main" id="{70603D25-1E53-BE8B-88AD-30FF3F8154A4}"/>
              </a:ext>
            </a:extLst>
          </p:cNvPr>
          <p:cNvSpPr txBox="1"/>
          <p:nvPr/>
        </p:nvSpPr>
        <p:spPr>
          <a:xfrm>
            <a:off x="3047332" y="1997104"/>
            <a:ext cx="196602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光屏的中央</a:t>
            </a:r>
            <a:endParaRPr lang="zh-CN" altLang="en-US">
              <a:solidFill>
                <a:srgbClr val="FF0000"/>
              </a:solidFill>
            </a:endParaRPr>
          </a:p>
        </p:txBody>
      </p:sp>
      <p:sp>
        <p:nvSpPr>
          <p:cNvPr id="3" name="文本框 2">
            <a:extLst>
              <a:ext uri="{FF2B5EF4-FFF2-40B4-BE49-F238E27FC236}">
                <a16:creationId xmlns:a16="http://schemas.microsoft.com/office/drawing/2014/main" id="{FA87B33B-5345-D6E8-802E-14155B5171B9}"/>
              </a:ext>
            </a:extLst>
          </p:cNvPr>
          <p:cNvSpPr txBox="1"/>
          <p:nvPr/>
        </p:nvSpPr>
        <p:spPr>
          <a:xfrm>
            <a:off x="9259219" y="3106576"/>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放大</a:t>
            </a:r>
            <a:endParaRPr lang="zh-CN" altLang="en-US">
              <a:solidFill>
                <a:srgbClr val="FF0000"/>
              </a:solidFill>
            </a:endParaRPr>
          </a:p>
        </p:txBody>
      </p:sp>
      <p:sp>
        <p:nvSpPr>
          <p:cNvPr id="4" name="文本框 3">
            <a:extLst>
              <a:ext uri="{FF2B5EF4-FFF2-40B4-BE49-F238E27FC236}">
                <a16:creationId xmlns:a16="http://schemas.microsoft.com/office/drawing/2014/main" id="{4CFDE2DF-96E8-5806-82A6-2DF6B610E678}"/>
              </a:ext>
            </a:extLst>
          </p:cNvPr>
          <p:cNvSpPr txBox="1"/>
          <p:nvPr/>
        </p:nvSpPr>
        <p:spPr>
          <a:xfrm>
            <a:off x="1980532" y="4216048"/>
            <a:ext cx="1251649"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投影仪</a:t>
            </a:r>
            <a:endParaRPr lang="zh-CN" altLang="en-US">
              <a:solidFill>
                <a:srgbClr val="FF0000"/>
              </a:solidFill>
            </a:endParaRPr>
          </a:p>
        </p:txBody>
      </p:sp>
      <p:sp>
        <p:nvSpPr>
          <p:cNvPr id="5" name="文本框 4">
            <a:extLst>
              <a:ext uri="{FF2B5EF4-FFF2-40B4-BE49-F238E27FC236}">
                <a16:creationId xmlns:a16="http://schemas.microsoft.com/office/drawing/2014/main" id="{DD389936-7D1F-A384-AF21-E2023835F637}"/>
              </a:ext>
            </a:extLst>
          </p:cNvPr>
          <p:cNvSpPr txBox="1"/>
          <p:nvPr/>
        </p:nvSpPr>
        <p:spPr>
          <a:xfrm>
            <a:off x="3047332" y="5325520"/>
            <a:ext cx="537274" cy="596596"/>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左</a:t>
            </a:r>
            <a:endParaRPr lang="zh-CN" alt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P spid="4" grpId="0" build="allAtOnce"/>
      <p:bldP spid="5"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631" name="yt_shape_10631"/>
          <p:cNvSpPr txBox="1"/>
          <p:nvPr/>
        </p:nvSpPr>
        <p:spPr>
          <a:xfrm>
            <a:off x="648143" y="718954"/>
            <a:ext cx="10896000" cy="1068049"/>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4</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小滨在实验过程中，光屏上得到清晰的像，突然，一只飞虫落到了凸透镜表面中间部分，则光屏上出现</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en-US" altLang="zh-CN" sz="2800" b="1" i="0" u="sng">
                <a:solidFill>
                  <a:srgbClr val="FF0000">
                    <a:alpha val="0"/>
                  </a:srgbClr>
                </a:solidFill>
                <a:effectLst/>
                <a:uFill>
                  <a:solidFill>
                    <a:srgbClr val="000000"/>
                  </a:solidFill>
                </a:uFill>
                <a:latin typeface="Times New Roman" pitchFamily="28"/>
                <a:ea typeface="Times New Roman" pitchFamily="28"/>
                <a:cs typeface="Times New Roman" pitchFamily="28"/>
              </a:rPr>
              <a:t>C</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a:t>
            </a:r>
          </a:p>
        </p:txBody>
      </p:sp>
      <p:graphicFrame>
        <p:nvGraphicFramePr>
          <p:cNvPr id="10632" name="yt_table_10632" title="H_174.72">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1818550669"/>
              </p:ext>
            </p:extLst>
          </p:nvPr>
        </p:nvGraphicFramePr>
        <p:xfrm>
          <a:off x="648000" y="1837791"/>
          <a:ext cx="6269038" cy="2218944"/>
        </p:xfrm>
        <a:graphic>
          <a:graphicData uri="http://schemas.openxmlformats.org/drawingml/2006/table">
            <a:tbl>
              <a:tblPr/>
              <a:tblGrid>
                <a:gridCol w="6269038">
                  <a:extLst>
                    <a:ext uri="{9D8B030D-6E8A-4147-A177-3AD203B41FA5}">
                      <a16:colId xmlns:a16="http://schemas.microsoft.com/office/drawing/2014/main" val="10050"/>
                    </a:ext>
                  </a:extLst>
                </a:gridCol>
              </a:tblGrid>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白正" pitchFamily="28"/>
                          <a:ea typeface="宋体" pitchFamily="28"/>
                          <a:cs typeface="宋体" pitchFamily="28"/>
                        </a:rPr>
                        <a:t>飞虫的像</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27"/>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白正" pitchFamily="28"/>
                          <a:ea typeface="宋体" pitchFamily="28"/>
                          <a:cs typeface="宋体" pitchFamily="28"/>
                        </a:rPr>
                        <a:t>飞虫的影子</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28"/>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C.</a:t>
                      </a:r>
                      <a:r>
                        <a:rPr lang="zh-CN" altLang="zh-CN" sz="2800" b="0" i="0" u="none">
                          <a:solidFill>
                            <a:srgbClr val="000000"/>
                          </a:solidFill>
                          <a:effectLst/>
                          <a:latin typeface="白正" pitchFamily="28"/>
                          <a:ea typeface="宋体" pitchFamily="28"/>
                          <a:cs typeface="宋体" pitchFamily="28"/>
                        </a:rPr>
                        <a:t>仍是烛焰的像</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29"/>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D.</a:t>
                      </a:r>
                      <a:r>
                        <a:rPr lang="zh-CN" altLang="zh-CN" sz="2800" b="0" i="0" u="none">
                          <a:solidFill>
                            <a:srgbClr val="000000"/>
                          </a:solidFill>
                          <a:effectLst/>
                          <a:latin typeface="白正" pitchFamily="28"/>
                          <a:ea typeface="宋体" pitchFamily="28"/>
                          <a:cs typeface="宋体" pitchFamily="28"/>
                        </a:rPr>
                        <a:t>仍是烛焰的像，但像中间是个黑影</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30"/>
                  </a:ext>
                </a:extLst>
              </a:tr>
            </a:tbl>
          </a:graphicData>
        </a:graphic>
      </p:graphicFrame>
      <p:sp>
        <p:nvSpPr>
          <p:cNvPr id="2" name="文本框 1">
            <a:extLst>
              <a:ext uri="{FF2B5EF4-FFF2-40B4-BE49-F238E27FC236}">
                <a16:creationId xmlns:a16="http://schemas.microsoft.com/office/drawing/2014/main" id="{9A1969EC-DE5C-F1E8-3BC9-3C3B504A54D0}"/>
              </a:ext>
            </a:extLst>
          </p:cNvPr>
          <p:cNvSpPr txBox="1"/>
          <p:nvPr/>
        </p:nvSpPr>
        <p:spPr>
          <a:xfrm>
            <a:off x="6958932" y="1226884"/>
            <a:ext cx="437261" cy="596596"/>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Times New Roman" pitchFamily="28"/>
              </a:rPr>
              <a:t>C</a:t>
            </a:r>
            <a:endParaRPr lang="zh-CN" alt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r="3102"/>
          <a:stretch>
            <a:fillRect/>
          </a:stretch>
        </p:blipFill>
        <p:spPr>
          <a:xfrm>
            <a:off x="100314" y="796783"/>
            <a:ext cx="11991372" cy="5783668"/>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412" y="1102250"/>
            <a:ext cx="2160416" cy="1663699"/>
          </a:xfrm>
          <a:prstGeom prst="ellipse">
            <a:avLst/>
          </a:prstGeom>
          <a:ln>
            <a:noFill/>
          </a:ln>
          <a:effectLst>
            <a:softEdge rad="112500"/>
          </a:effectLst>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8952" y="277549"/>
            <a:ext cx="2160416" cy="1378424"/>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28748" y="4695272"/>
            <a:ext cx="2455592" cy="2022691"/>
          </a:xfrm>
          <a:prstGeom prst="rect">
            <a:avLst/>
          </a:prstGeom>
        </p:spPr>
      </p:pic>
      <p:sp>
        <p:nvSpPr>
          <p:cNvPr id="4" name="文本框 3"/>
          <p:cNvSpPr txBox="1"/>
          <p:nvPr/>
        </p:nvSpPr>
        <p:spPr>
          <a:xfrm>
            <a:off x="285751" y="3268325"/>
            <a:ext cx="11544300" cy="830997"/>
          </a:xfrm>
          <a:prstGeom prst="rect">
            <a:avLst/>
          </a:prstGeom>
          <a:noFill/>
        </p:spPr>
        <p:txBody>
          <a:bodyPr wrap="square" rtlCol="0">
            <a:spAutoFit/>
          </a:bodyPr>
          <a:lstStyle/>
          <a:p>
            <a:pPr algn="ctr" eaLnBrk="1" latinLnBrk="0" hangingPunct="0"/>
            <a:r>
              <a:rPr lang="zh-CN" altLang="en-US" sz="4800" dirty="0"/>
              <a:t>伊川县2022—2023学年（上）期末试卷</a:t>
            </a:r>
          </a:p>
        </p:txBody>
      </p:sp>
      <p:sp>
        <p:nvSpPr>
          <p:cNvPr id="5" name="矩形 4"/>
          <p:cNvSpPr/>
          <p:nvPr/>
        </p:nvSpPr>
        <p:spPr>
          <a:xfrm>
            <a:off x="3291509" y="140037"/>
            <a:ext cx="5651125" cy="732790"/>
          </a:xfrm>
          <a:prstGeom prst="rect">
            <a:avLst/>
          </a:prstGeom>
        </p:spPr>
        <p:txBody>
          <a:bodyPr wrap="square">
            <a:spAutoFit/>
          </a:bodyPr>
          <a:lstStyle/>
          <a:p>
            <a:pPr marL="0" marR="0" lvl="0" indent="0" algn="ctr" defTabSz="914400" rtl="0" eaLnBrk="1" fontAlgn="auto" latinLnBrk="0" hangingPunct="1">
              <a:lnSpc>
                <a:spcPct val="149000"/>
              </a:lnSpc>
              <a:spcBef>
                <a:spcPts val="0"/>
              </a:spcBef>
              <a:spcAft>
                <a:spcPts val="0"/>
              </a:spcAft>
              <a:buClrTx/>
              <a:buSzTx/>
              <a:buFont typeface="Arial" panose="020B0604020202020204" pitchFamily="34" charset="0"/>
              <a:buNone/>
              <a:defRPr/>
            </a:pPr>
            <a:r>
              <a:rPr kumimoji="1" lang="en-US" altLang="zh-CN" sz="2800" b="1"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a:t>
            </a:r>
            <a:r>
              <a:rPr kumimoji="1" lang="zh-CN" altLang="en-US" sz="2800" b="1"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期末考试</a:t>
            </a:r>
            <a:r>
              <a:rPr kumimoji="1" lang="en-US" altLang="zh-CN" sz="2800" b="1"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a:t>
            </a:r>
            <a:r>
              <a:rPr kumimoji="1" lang="zh-CN" altLang="en-US" sz="2800" b="1"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人教</a:t>
            </a:r>
            <a:r>
              <a:rPr kumimoji="1" lang="en-US" altLang="zh-CN" sz="2800" b="1" dirty="0">
                <a:solidFill>
                  <a:srgbClr val="000000"/>
                </a:solidFill>
                <a:latin typeface="楷体" panose="02010609060101010101" pitchFamily="49" charset="-122"/>
                <a:ea typeface="楷体" panose="02010609060101010101" pitchFamily="49" charset="-122"/>
                <a:cs typeface="+mn-ea"/>
                <a:sym typeface="+mn-lt"/>
              </a:rPr>
              <a:t>8</a:t>
            </a:r>
            <a:r>
              <a:rPr kumimoji="1" lang="zh-CN" altLang="en-US" sz="2800" b="1">
                <a:solidFill>
                  <a:srgbClr val="000000"/>
                </a:solidFill>
                <a:latin typeface="楷体" panose="02010609060101010101" pitchFamily="49" charset="-122"/>
                <a:ea typeface="楷体" panose="02010609060101010101" pitchFamily="49" charset="-122"/>
                <a:cs typeface="+mn-ea"/>
                <a:sym typeface="+mn-lt"/>
              </a:rPr>
              <a:t>物</a:t>
            </a:r>
            <a:r>
              <a:rPr kumimoji="1" lang="zh-CN" altLang="en-US" sz="2800" b="1"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上</a:t>
            </a:r>
            <a:endParaRPr kumimoji="1" lang="zh-CN" altLang="en-US"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p:random/>
      </p:transition>
    </mc:Choice>
    <mc:Fallback xmlns:a14="http://schemas.microsoft.com/office/drawing/2010/main"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634" name="yt_shape_10634"/>
          <p:cNvSpPr txBox="1"/>
          <p:nvPr/>
        </p:nvSpPr>
        <p:spPr>
          <a:xfrm>
            <a:off x="648143" y="1049198"/>
            <a:ext cx="10896000" cy="1628203"/>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19.</a:t>
            </a:r>
            <a:r>
              <a:rPr lang="zh-CN" altLang="zh-CN" sz="2800" b="0" i="0" u="none">
                <a:solidFill>
                  <a:srgbClr val="000000"/>
                </a:solidFill>
                <a:effectLst/>
                <a:latin typeface="白正" pitchFamily="28"/>
                <a:ea typeface="宋体" pitchFamily="28"/>
                <a:cs typeface="宋体" pitchFamily="28"/>
              </a:rPr>
              <a:t>为预防新冠肺炎，卓玛用密度为</a:t>
            </a:r>
            <a:r>
              <a:rPr lang="en-US" altLang="zh-CN" sz="2800" b="0" i="0" u="none">
                <a:solidFill>
                  <a:srgbClr val="000000"/>
                </a:solidFill>
                <a:effectLst/>
                <a:latin typeface="Times New Roman" pitchFamily="28"/>
                <a:ea typeface="Times New Roman" pitchFamily="28"/>
                <a:cs typeface="宋体" pitchFamily="28"/>
              </a:rPr>
              <a:t>0.8 g/cm</a:t>
            </a:r>
            <a:r>
              <a:rPr lang="en-US" altLang="zh-CN" sz="2800" b="0" i="0" u="none" baseline="30000">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白正" pitchFamily="28"/>
                <a:ea typeface="宋体" pitchFamily="28"/>
                <a:cs typeface="宋体" pitchFamily="28"/>
              </a:rPr>
              <a:t>的纯酒精配制了浓度为</a:t>
            </a:r>
            <a:r>
              <a:rPr lang="en-US" altLang="zh-CN" sz="2800" b="0" i="0" u="none">
                <a:solidFill>
                  <a:srgbClr val="000000"/>
                </a:solidFill>
                <a:effectLst/>
                <a:latin typeface="Times New Roman" pitchFamily="28"/>
                <a:ea typeface="Times New Roman" pitchFamily="28"/>
                <a:cs typeface="宋体" pitchFamily="28"/>
              </a:rPr>
              <a:t>75</a:t>
            </a:r>
            <a:r>
              <a:rPr lang="zh-CN" altLang="zh-CN" sz="2800" b="0" i="0" u="none">
                <a:solidFill>
                  <a:srgbClr val="000000"/>
                </a:solidFill>
                <a:effectLst/>
                <a:latin typeface="Times New Roman" pitchFamily="28"/>
                <a:ea typeface="Times New Roman" pitchFamily="28"/>
                <a:cs typeface="宋体" pitchFamily="28"/>
              </a:rPr>
              <a:t>％</a:t>
            </a:r>
            <a:r>
              <a:rPr lang="zh-CN" altLang="zh-CN" sz="2800" b="0" i="0" u="none">
                <a:solidFill>
                  <a:srgbClr val="000000"/>
                </a:solidFill>
                <a:effectLst/>
                <a:latin typeface="白正" pitchFamily="28"/>
                <a:ea typeface="宋体" pitchFamily="28"/>
                <a:cs typeface="宋体" pitchFamily="28"/>
              </a:rPr>
              <a:t>的酒精。她查阅资料得知浓度为</a:t>
            </a:r>
            <a:r>
              <a:rPr lang="en-US" altLang="zh-CN" sz="2800" b="0" i="0" u="none">
                <a:solidFill>
                  <a:srgbClr val="000000"/>
                </a:solidFill>
                <a:effectLst/>
                <a:latin typeface="Times New Roman" pitchFamily="28"/>
                <a:ea typeface="Times New Roman" pitchFamily="28"/>
                <a:cs typeface="宋体" pitchFamily="28"/>
              </a:rPr>
              <a:t>75</a:t>
            </a:r>
            <a:r>
              <a:rPr lang="zh-CN" altLang="zh-CN" sz="2800" b="0" i="0" u="none">
                <a:solidFill>
                  <a:srgbClr val="000000"/>
                </a:solidFill>
                <a:effectLst/>
                <a:latin typeface="Times New Roman" pitchFamily="28"/>
                <a:ea typeface="Times New Roman" pitchFamily="28"/>
                <a:cs typeface="宋体" pitchFamily="28"/>
              </a:rPr>
              <a:t>％</a:t>
            </a:r>
            <a:r>
              <a:rPr lang="zh-CN" altLang="zh-CN" sz="2800" b="0" i="0" u="none">
                <a:solidFill>
                  <a:srgbClr val="000000"/>
                </a:solidFill>
                <a:effectLst/>
                <a:latin typeface="白正" pitchFamily="28"/>
                <a:ea typeface="宋体" pitchFamily="28"/>
                <a:cs typeface="宋体" pitchFamily="28"/>
              </a:rPr>
              <a:t>的医用酒精的密度为</a:t>
            </a:r>
            <a:r>
              <a:rPr lang="en-US" altLang="zh-CN" sz="2800" b="0" i="0" u="none">
                <a:solidFill>
                  <a:srgbClr val="000000"/>
                </a:solidFill>
                <a:effectLst/>
                <a:latin typeface="Times New Roman" pitchFamily="28"/>
                <a:ea typeface="Times New Roman" pitchFamily="28"/>
                <a:cs typeface="宋体" pitchFamily="28"/>
              </a:rPr>
              <a:t>0.87 g/cm</a:t>
            </a:r>
            <a:r>
              <a:rPr lang="en-US" altLang="zh-CN" sz="2800" b="0" i="0" u="none" baseline="30000">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白正" pitchFamily="28"/>
                <a:ea typeface="宋体" pitchFamily="28"/>
                <a:cs typeface="宋体" pitchFamily="28"/>
              </a:rPr>
              <a:t>。为检验自己配制的酒精是否合格，她进行了如下实验：</a:t>
            </a:r>
          </a:p>
        </p:txBody>
      </p:sp>
      <p:pic>
        <p:nvPicPr>
          <p:cNvPr id="10635" name="yt_image_10635">
            <a:extLst>
              <a:ext uri="">
                <a16:creationId xmlns:a16="http://schemas.microsoft.com/office/drawing/2014/main" xmlns:a14="http://schemas.microsoft.com/office/drawing/2010/main" xmlns="" id="{5351258F-BC95-41E6-9372-C2FE361B02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6034" y="4162999"/>
            <a:ext cx="1508760" cy="1117600"/>
          </a:xfrm>
          <a:prstGeom prst="rect">
            <a:avLst/>
          </a:prstGeom>
          <a:noFill/>
          <a:extLst>
            <a:ext uri="{909E8E84-426E-40DD-AFC4-6F175D3DCCD1}">
              <a14:hiddenFill xmlns:a14="http://schemas.microsoft.com/office/drawing/2010/main">
                <a:solidFill>
                  <a:srgbClr val="FFFFFF"/>
                </a:solidFill>
              </a14:hiddenFill>
            </a:ext>
          </a:extLst>
        </p:spPr>
      </p:pic>
      <p:pic>
        <p:nvPicPr>
          <p:cNvPr id="10636" name="yt_image_10636">
            <a:extLst>
              <a:ext uri="">
                <a16:creationId xmlns:a16="http://schemas.microsoft.com/office/drawing/2014/main" xmlns:a14="http://schemas.microsoft.com/office/drawing/2010/main" xmlns="" id="{5351258F-BC95-41E6-9372-C2FE361B0291}"/>
              </a:ext>
            </a:extLst>
          </p:cNvPr>
          <p:cNvPicPr>
            <a:picLocks noChangeAspect="1" noChangeArrowheads="1"/>
          </p:cNvPicPr>
          <p:nvPr/>
        </p:nvPicPr>
        <p:blipFill>
          <a:blip r:embed="rId3" cstate="print"/>
          <a:srcRect/>
          <a:stretch>
            <a:fillRect/>
          </a:stretch>
        </p:blipFill>
        <p:spPr bwMode="auto">
          <a:xfrm>
            <a:off x="4814794" y="2880553"/>
            <a:ext cx="874522" cy="2400046"/>
          </a:xfrm>
          <a:prstGeom prst="rect">
            <a:avLst/>
          </a:prstGeom>
          <a:noFill/>
          <a:extLst>
            <a:ext uri="{909E8E84-426E-40DD-AFC4-6F175D3DCCD1}">
              <a14:hiddenFill xmlns:a14="http://schemas.microsoft.com/office/drawing/2010/main">
                <a:solidFill>
                  <a:srgbClr val="FFFFFF"/>
                </a:solidFill>
              </a14:hiddenFill>
            </a:ext>
          </a:extLst>
        </p:spPr>
      </p:pic>
      <p:pic>
        <p:nvPicPr>
          <p:cNvPr id="10637" name="yt_image_10637">
            <a:extLst>
              <a:ext uri="">
                <a16:creationId xmlns:a16="http://schemas.microsoft.com/office/drawing/2014/main" xmlns:a14="http://schemas.microsoft.com/office/drawing/2010/main" xmlns="" id="{5351258F-BC95-41E6-9372-C2FE361B0291}"/>
              </a:ext>
            </a:extLst>
          </p:cNvPr>
          <p:cNvPicPr>
            <a:picLocks noChangeAspect="1" noChangeArrowheads="1"/>
          </p:cNvPicPr>
          <p:nvPr/>
        </p:nvPicPr>
        <p:blipFill>
          <a:blip r:embed="rId4" cstate="print"/>
          <a:srcRect/>
          <a:stretch>
            <a:fillRect/>
          </a:stretch>
        </p:blipFill>
        <p:spPr bwMode="auto">
          <a:xfrm>
            <a:off x="6049316" y="3979992"/>
            <a:ext cx="2902966" cy="1300607"/>
          </a:xfrm>
          <a:prstGeom prst="rect">
            <a:avLst/>
          </a:prstGeom>
          <a:noFill/>
          <a:extLst>
            <a:ext uri="{909E8E84-426E-40DD-AFC4-6F175D3DCCD1}">
              <a14:hiddenFill xmlns:a14="http://schemas.microsoft.com/office/drawing/2010/main">
                <a:solidFill>
                  <a:srgbClr val="FFFFFF"/>
                </a:solidFill>
              </a14:hiddenFill>
            </a:ext>
          </a:extLst>
        </p:spPr>
      </p:pic>
      <p:sp>
        <p:nvSpPr>
          <p:cNvPr id="10640" name="yt_shape_10640"/>
          <p:cNvSpPr txBox="1"/>
          <p:nvPr/>
        </p:nvSpPr>
        <p:spPr>
          <a:xfrm>
            <a:off x="3432653" y="5280599"/>
            <a:ext cx="53552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甲</a:t>
            </a:r>
          </a:p>
        </p:txBody>
      </p:sp>
      <p:sp>
        <p:nvSpPr>
          <p:cNvPr id="10641" name="yt_shape_10641"/>
          <p:cNvSpPr txBox="1"/>
          <p:nvPr/>
        </p:nvSpPr>
        <p:spPr>
          <a:xfrm>
            <a:off x="4984294" y="5280599"/>
            <a:ext cx="53552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乙</a:t>
            </a:r>
          </a:p>
        </p:txBody>
      </p:sp>
      <p:sp>
        <p:nvSpPr>
          <p:cNvPr id="10642" name="yt_shape_10642"/>
          <p:cNvSpPr txBox="1"/>
          <p:nvPr/>
        </p:nvSpPr>
        <p:spPr>
          <a:xfrm>
            <a:off x="7233038" y="5280599"/>
            <a:ext cx="53552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丙</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643" name="yt_shape_10643"/>
          <p:cNvSpPr txBox="1"/>
          <p:nvPr/>
        </p:nvSpPr>
        <p:spPr>
          <a:xfrm>
            <a:off x="648143" y="528715"/>
            <a:ext cx="10896000" cy="4428969"/>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将天平放在水平台上，并将游码移至标尺左端的零刻度线处，横梁静止时分度盘上的指针如图甲所示，此时应将横梁右端的平衡螺母向</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右</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调节，使横梁在水平位置平衡。</a:t>
            </a:r>
          </a:p>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测出烧杯和酒精的总质量为</a:t>
            </a:r>
            <a:r>
              <a:rPr lang="en-US" altLang="zh-CN" sz="2800" b="0" i="0" u="none">
                <a:solidFill>
                  <a:srgbClr val="000000"/>
                </a:solidFill>
                <a:effectLst/>
                <a:latin typeface="Times New Roman" pitchFamily="28"/>
                <a:ea typeface="Times New Roman" pitchFamily="28"/>
                <a:cs typeface="宋体" pitchFamily="28"/>
              </a:rPr>
              <a:t>98 g</a:t>
            </a:r>
            <a:r>
              <a:rPr lang="zh-CN" altLang="zh-CN" sz="2800" b="0" i="0" u="none">
                <a:solidFill>
                  <a:srgbClr val="000000"/>
                </a:solidFill>
                <a:effectLst/>
                <a:latin typeface="白正" pitchFamily="28"/>
                <a:ea typeface="宋体" pitchFamily="28"/>
                <a:cs typeface="宋体" pitchFamily="28"/>
              </a:rPr>
              <a:t>后，将烧杯中的一部分酒精倒入量筒，如图乙所示，则量筒中酒精的体积为</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en-US" altLang="zh-CN" sz="2800" b="1" i="0" u="sng">
                <a:solidFill>
                  <a:srgbClr val="FF0000">
                    <a:alpha val="0"/>
                  </a:srgbClr>
                </a:solidFill>
                <a:effectLst/>
                <a:uFill>
                  <a:solidFill>
                    <a:srgbClr val="000000"/>
                  </a:solidFill>
                </a:uFill>
                <a:latin typeface="Times New Roman" pitchFamily="28"/>
                <a:ea typeface="Times New Roman" pitchFamily="28"/>
                <a:cs typeface="Times New Roman" pitchFamily="28"/>
              </a:rPr>
              <a:t>38</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cm</a:t>
            </a:r>
            <a:r>
              <a:rPr lang="en-US" altLang="zh-CN" sz="2800" b="0" i="0" u="none" baseline="30000">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白正" pitchFamily="28"/>
                <a:ea typeface="宋体" pitchFamily="28"/>
                <a:cs typeface="宋体" pitchFamily="28"/>
              </a:rPr>
              <a:t>。</a:t>
            </a:r>
          </a:p>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测量烧杯和剩余酒精的总质量，天平横梁平衡时如图丙所示，则烧杯和剩余酒精的总质量为</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en-US" altLang="zh-CN" sz="2800" b="1" i="0" u="sng">
                <a:solidFill>
                  <a:srgbClr val="FF0000">
                    <a:alpha val="0"/>
                  </a:srgbClr>
                </a:solidFill>
                <a:effectLst/>
                <a:uFill>
                  <a:solidFill>
                    <a:srgbClr val="000000"/>
                  </a:solidFill>
                </a:uFill>
                <a:latin typeface="Times New Roman" pitchFamily="28"/>
                <a:ea typeface="Times New Roman" pitchFamily="28"/>
                <a:cs typeface="Times New Roman" pitchFamily="28"/>
              </a:rPr>
              <a:t>62</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g</a:t>
            </a:r>
            <a:r>
              <a:rPr lang="zh-CN" altLang="zh-CN" sz="2800" b="0" i="0" u="none">
                <a:solidFill>
                  <a:srgbClr val="000000"/>
                </a:solidFill>
                <a:effectLst/>
                <a:latin typeface="白正" pitchFamily="28"/>
                <a:ea typeface="宋体" pitchFamily="28"/>
                <a:cs typeface="宋体" pitchFamily="28"/>
              </a:rPr>
              <a:t>。</a:t>
            </a:r>
          </a:p>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4</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卓玛配制的酒精密度为</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en-US" altLang="zh-CN" sz="2800" b="1" i="0" u="sng">
                <a:solidFill>
                  <a:srgbClr val="FF0000">
                    <a:alpha val="0"/>
                  </a:srgbClr>
                </a:solidFill>
                <a:effectLst/>
                <a:uFill>
                  <a:solidFill>
                    <a:srgbClr val="000000"/>
                  </a:solidFill>
                </a:uFill>
                <a:latin typeface="Times New Roman" pitchFamily="28"/>
                <a:ea typeface="Times New Roman" pitchFamily="28"/>
                <a:cs typeface="Times New Roman" pitchFamily="28"/>
              </a:rPr>
              <a:t>0.95</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g/cm</a:t>
            </a:r>
            <a:r>
              <a:rPr lang="en-US" altLang="zh-CN" sz="2800" b="0" i="0" u="none" baseline="30000">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白正" pitchFamily="28"/>
                <a:ea typeface="宋体" pitchFamily="28"/>
                <a:cs typeface="宋体" pitchFamily="28"/>
              </a:rPr>
              <a:t>。</a:t>
            </a:r>
          </a:p>
        </p:txBody>
      </p:sp>
      <p:sp>
        <p:nvSpPr>
          <p:cNvPr id="2" name="文本框 1">
            <a:extLst>
              <a:ext uri="{FF2B5EF4-FFF2-40B4-BE49-F238E27FC236}">
                <a16:creationId xmlns:a16="http://schemas.microsoft.com/office/drawing/2014/main" id="{8D515ADE-3883-831C-D8BD-9028D3072FAC}"/>
              </a:ext>
            </a:extLst>
          </p:cNvPr>
          <p:cNvSpPr txBox="1"/>
          <p:nvPr/>
        </p:nvSpPr>
        <p:spPr>
          <a:xfrm>
            <a:off x="1269332" y="1591381"/>
            <a:ext cx="53727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右</a:t>
            </a:r>
            <a:endParaRPr lang="zh-CN" altLang="en-US">
              <a:solidFill>
                <a:srgbClr val="FF0000"/>
              </a:solidFill>
            </a:endParaRPr>
          </a:p>
        </p:txBody>
      </p:sp>
      <p:sp>
        <p:nvSpPr>
          <p:cNvPr id="3" name="文本框 2">
            <a:extLst>
              <a:ext uri="{FF2B5EF4-FFF2-40B4-BE49-F238E27FC236}">
                <a16:creationId xmlns:a16="http://schemas.microsoft.com/office/drawing/2014/main" id="{CF5037C2-AE99-FAB9-A7FF-2633CECA2738}"/>
              </a:ext>
            </a:extLst>
          </p:cNvPr>
          <p:cNvSpPr txBox="1"/>
          <p:nvPr/>
        </p:nvSpPr>
        <p:spPr>
          <a:xfrm>
            <a:off x="7670132" y="2700853"/>
            <a:ext cx="535686" cy="64834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Times New Roman" pitchFamily="28"/>
              </a:rPr>
              <a:t>38</a:t>
            </a:r>
            <a:endParaRPr lang="zh-CN" altLang="en-US">
              <a:solidFill>
                <a:srgbClr val="FF0000"/>
              </a:solidFill>
            </a:endParaRPr>
          </a:p>
        </p:txBody>
      </p:sp>
      <p:sp>
        <p:nvSpPr>
          <p:cNvPr id="4" name="文本框 3">
            <a:extLst>
              <a:ext uri="{FF2B5EF4-FFF2-40B4-BE49-F238E27FC236}">
                <a16:creationId xmlns:a16="http://schemas.microsoft.com/office/drawing/2014/main" id="{B4DAE3BA-FF11-544B-1783-7B865359197C}"/>
              </a:ext>
            </a:extLst>
          </p:cNvPr>
          <p:cNvSpPr txBox="1"/>
          <p:nvPr/>
        </p:nvSpPr>
        <p:spPr>
          <a:xfrm>
            <a:off x="5180932" y="3810325"/>
            <a:ext cx="535686" cy="64834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Times New Roman" pitchFamily="28"/>
              </a:rPr>
              <a:t>62</a:t>
            </a:r>
            <a:endParaRPr lang="zh-CN" altLang="en-US">
              <a:solidFill>
                <a:srgbClr val="FF0000"/>
              </a:solidFill>
            </a:endParaRPr>
          </a:p>
        </p:txBody>
      </p:sp>
      <p:sp>
        <p:nvSpPr>
          <p:cNvPr id="5" name="文本框 4">
            <a:extLst>
              <a:ext uri="{FF2B5EF4-FFF2-40B4-BE49-F238E27FC236}">
                <a16:creationId xmlns:a16="http://schemas.microsoft.com/office/drawing/2014/main" id="{A8552B44-F7A1-B101-0B2B-8793DA01312C}"/>
              </a:ext>
            </a:extLst>
          </p:cNvPr>
          <p:cNvSpPr txBox="1"/>
          <p:nvPr/>
        </p:nvSpPr>
        <p:spPr>
          <a:xfrm>
            <a:off x="5358732" y="4365061"/>
            <a:ext cx="802386" cy="596596"/>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Times New Roman" pitchFamily="28"/>
              </a:rPr>
              <a:t>0.95</a:t>
            </a:r>
            <a:endParaRPr lang="zh-CN" alt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P spid="4" grpId="0" build="allAtOnce"/>
      <p:bldP spid="5"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647" name="yt_shape_10647"/>
          <p:cNvSpPr txBox="1"/>
          <p:nvPr/>
        </p:nvSpPr>
        <p:spPr>
          <a:xfrm>
            <a:off x="648000" y="594708"/>
            <a:ext cx="7540526" cy="499880"/>
          </a:xfrm>
          <a:prstGeom prst="rect">
            <a:avLst/>
          </a:prstGeom>
        </p:spPr>
        <p:txBody>
          <a:bodyPr vert="horz" wrap="none" lIns="0" tIns="0" rIns="0" bIns="0" rtlCol="0">
            <a:spAutoFit/>
          </a:bodyPr>
          <a:lstStyle/>
          <a:p>
            <a:pPr algn="l" eaLnBrk="1" latinLnBrk="0" hangingPunct="0">
              <a:lnSpc>
                <a:spcPct val="129999"/>
              </a:lnSpc>
            </a:pPr>
            <a:r>
              <a:rPr lang="zh-CN" altLang="zh-CN" sz="2800" b="0" i="0" u="none">
                <a:solidFill>
                  <a:srgbClr val="000000"/>
                </a:solidFill>
                <a:effectLst/>
                <a:latin typeface="白正" pitchFamily="28"/>
                <a:ea typeface="黑体" pitchFamily="28"/>
                <a:cs typeface="宋体" pitchFamily="28"/>
              </a:rPr>
              <a:t>五、综合应用题</a:t>
            </a: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20</a:t>
            </a:r>
            <a:r>
              <a:rPr lang="zh-CN" altLang="zh-CN" sz="2800" b="0" i="0" u="none">
                <a:solidFill>
                  <a:srgbClr val="000000"/>
                </a:solidFill>
                <a:effectLst/>
                <a:latin typeface="白正" pitchFamily="28"/>
                <a:ea typeface="黑体" pitchFamily="28"/>
                <a:cs typeface="宋体" pitchFamily="28"/>
              </a:rPr>
              <a:t>题</a:t>
            </a:r>
            <a:r>
              <a:rPr lang="en-US" altLang="zh-CN" sz="2800" b="0" i="0" u="none">
                <a:solidFill>
                  <a:srgbClr val="000000"/>
                </a:solidFill>
                <a:effectLst/>
                <a:latin typeface="Times New Roman" pitchFamily="28"/>
                <a:ea typeface="Times New Roman" pitchFamily="28"/>
                <a:cs typeface="宋体" pitchFamily="28"/>
              </a:rPr>
              <a:t>9</a:t>
            </a:r>
            <a:r>
              <a:rPr lang="zh-CN" altLang="zh-CN" sz="2800" b="0" i="0" u="none">
                <a:solidFill>
                  <a:srgbClr val="000000"/>
                </a:solidFill>
                <a:effectLst/>
                <a:latin typeface="白正" pitchFamily="28"/>
                <a:ea typeface="黑体" pitchFamily="28"/>
                <a:cs typeface="宋体" pitchFamily="28"/>
              </a:rPr>
              <a:t>分，</a:t>
            </a:r>
            <a:r>
              <a:rPr lang="en-US" altLang="zh-CN" sz="2800" b="0" i="0" u="none">
                <a:solidFill>
                  <a:srgbClr val="000000"/>
                </a:solidFill>
                <a:effectLst/>
                <a:latin typeface="Times New Roman" pitchFamily="28"/>
                <a:ea typeface="Times New Roman" pitchFamily="28"/>
                <a:cs typeface="宋体" pitchFamily="28"/>
              </a:rPr>
              <a:t>21</a:t>
            </a:r>
            <a:r>
              <a:rPr lang="zh-CN" altLang="zh-CN" sz="2800" b="0" i="0" u="none">
                <a:solidFill>
                  <a:srgbClr val="000000"/>
                </a:solidFill>
                <a:effectLst/>
                <a:latin typeface="白正" pitchFamily="28"/>
                <a:ea typeface="黑体" pitchFamily="28"/>
                <a:cs typeface="宋体" pitchFamily="28"/>
              </a:rPr>
              <a:t>题</a:t>
            </a:r>
            <a:r>
              <a:rPr lang="en-US" altLang="zh-CN" sz="2800" b="0" i="0" u="none">
                <a:solidFill>
                  <a:srgbClr val="000000"/>
                </a:solidFill>
                <a:effectLst/>
                <a:latin typeface="Times New Roman" pitchFamily="28"/>
                <a:ea typeface="Times New Roman" pitchFamily="28"/>
                <a:cs typeface="宋体" pitchFamily="28"/>
              </a:rPr>
              <a:t>9</a:t>
            </a:r>
            <a:r>
              <a:rPr lang="zh-CN" altLang="zh-CN" sz="2800" b="0" i="0" u="none">
                <a:solidFill>
                  <a:srgbClr val="000000"/>
                </a:solidFill>
                <a:effectLst/>
                <a:latin typeface="白正" pitchFamily="28"/>
                <a:ea typeface="黑体" pitchFamily="28"/>
                <a:cs typeface="宋体" pitchFamily="28"/>
              </a:rPr>
              <a:t>分，共</a:t>
            </a:r>
            <a:r>
              <a:rPr lang="en-US" altLang="zh-CN" sz="2800" b="0" i="0" u="none">
                <a:solidFill>
                  <a:srgbClr val="000000"/>
                </a:solidFill>
                <a:effectLst/>
                <a:latin typeface="Times New Roman" pitchFamily="28"/>
                <a:ea typeface="Times New Roman" pitchFamily="28"/>
                <a:cs typeface="宋体" pitchFamily="28"/>
              </a:rPr>
              <a:t>18</a:t>
            </a:r>
            <a:r>
              <a:rPr lang="zh-CN" altLang="zh-CN" sz="2800" b="0" i="0" u="none">
                <a:solidFill>
                  <a:srgbClr val="000000"/>
                </a:solidFill>
                <a:effectLst/>
                <a:latin typeface="白正" pitchFamily="28"/>
                <a:ea typeface="黑体" pitchFamily="28"/>
                <a:cs typeface="宋体" pitchFamily="28"/>
              </a:rPr>
              <a:t>分</a:t>
            </a:r>
            <a:r>
              <a:rPr lang="zh-CN" altLang="zh-CN" sz="2800" b="0" i="0" u="none">
                <a:solidFill>
                  <a:srgbClr val="000000"/>
                </a:solidFill>
                <a:effectLst/>
                <a:latin typeface="宋体" pitchFamily="28"/>
                <a:ea typeface="宋体" pitchFamily="28"/>
                <a:cs typeface="宋体" pitchFamily="28"/>
              </a:rPr>
              <a:t>）</a:t>
            </a:r>
          </a:p>
        </p:txBody>
      </p:sp>
      <p:sp>
        <p:nvSpPr>
          <p:cNvPr id="10648" name="yt_shape_10648"/>
          <p:cNvSpPr txBox="1"/>
          <p:nvPr/>
        </p:nvSpPr>
        <p:spPr>
          <a:xfrm>
            <a:off x="648143" y="1145376"/>
            <a:ext cx="10896000" cy="1068049"/>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20.</a:t>
            </a:r>
            <a:r>
              <a:rPr lang="zh-CN" altLang="zh-CN" sz="2800" b="0" i="0" u="none">
                <a:solidFill>
                  <a:srgbClr val="000000"/>
                </a:solidFill>
                <a:effectLst/>
                <a:latin typeface="白正" pitchFamily="28"/>
                <a:ea typeface="宋体" pitchFamily="28"/>
                <a:cs typeface="宋体" pitchFamily="28"/>
              </a:rPr>
              <a:t>如图所示，将蜡烛放在距凸透镜光心</a:t>
            </a:r>
            <a:r>
              <a:rPr lang="en-US" altLang="zh-CN" sz="2800" b="0" i="0" u="none">
                <a:solidFill>
                  <a:srgbClr val="000000"/>
                </a:solidFill>
                <a:effectLst/>
                <a:latin typeface="Times New Roman" pitchFamily="28"/>
                <a:ea typeface="Times New Roman" pitchFamily="28"/>
                <a:cs typeface="宋体" pitchFamily="28"/>
              </a:rPr>
              <a:t>30 cm</a:t>
            </a:r>
            <a:r>
              <a:rPr lang="zh-CN" altLang="zh-CN" sz="2800" b="0" i="0" u="none">
                <a:solidFill>
                  <a:srgbClr val="000000"/>
                </a:solidFill>
                <a:effectLst/>
                <a:latin typeface="白正" pitchFamily="28"/>
                <a:ea typeface="宋体" pitchFamily="28"/>
                <a:cs typeface="宋体" pitchFamily="28"/>
              </a:rPr>
              <a:t>处，在另一侧距凸透镜光心</a:t>
            </a:r>
            <a:r>
              <a:rPr lang="en-US" altLang="zh-CN" sz="2800" b="0" i="0" u="none">
                <a:solidFill>
                  <a:srgbClr val="000000"/>
                </a:solidFill>
                <a:effectLst/>
                <a:latin typeface="Times New Roman" pitchFamily="28"/>
                <a:ea typeface="Times New Roman" pitchFamily="28"/>
                <a:cs typeface="宋体" pitchFamily="28"/>
              </a:rPr>
              <a:t>40 cm</a:t>
            </a:r>
            <a:r>
              <a:rPr lang="zh-CN" altLang="zh-CN" sz="2800" b="0" i="0" u="none">
                <a:solidFill>
                  <a:srgbClr val="000000"/>
                </a:solidFill>
                <a:effectLst/>
                <a:latin typeface="白正" pitchFamily="28"/>
                <a:ea typeface="宋体" pitchFamily="28"/>
                <a:cs typeface="宋体" pitchFamily="28"/>
              </a:rPr>
              <a:t>处的光屏上出现了一个清晰的像。</a:t>
            </a:r>
          </a:p>
        </p:txBody>
      </p:sp>
      <p:pic>
        <p:nvPicPr>
          <p:cNvPr id="10649" name="yt_image_10649">
            <a:extLst>
              <a:ext uri="">
                <a16:creationId xmlns:a16="http://schemas.microsoft.com/office/drawing/2014/main" xmlns:a14="http://schemas.microsoft.com/office/drawing/2010/main" xmlns="" id="{5351258F-BC95-41E6-9372-C2FE361B0291}"/>
              </a:ext>
            </a:extLst>
          </p:cNvPr>
          <p:cNvPicPr>
            <a:picLocks noChangeAspect="1" noChangeArrowheads="1"/>
          </p:cNvPicPr>
          <p:nvPr/>
        </p:nvPicPr>
        <p:blipFill>
          <a:blip r:embed="rId2" cstate="print"/>
          <a:srcRect/>
          <a:stretch>
            <a:fillRect/>
          </a:stretch>
        </p:blipFill>
        <p:spPr bwMode="auto">
          <a:xfrm>
            <a:off x="2412815" y="2416577"/>
            <a:ext cx="3201924" cy="1159510"/>
          </a:xfrm>
          <a:prstGeom prst="rect">
            <a:avLst/>
          </a:prstGeom>
          <a:noFill/>
          <a:extLst>
            <a:ext uri="{909E8E84-426E-40DD-AFC4-6F175D3DCCD1}">
              <a14:hiddenFill xmlns:a14="http://schemas.microsoft.com/office/drawing/2010/main">
                <a:solidFill>
                  <a:srgbClr val="FFFFFF"/>
                </a:solidFill>
              </a14:hiddenFill>
            </a:ext>
          </a:extLst>
        </p:spPr>
      </p:pic>
      <p:pic>
        <p:nvPicPr>
          <p:cNvPr id="10650" name="yt_image_10650">
            <a:extLst>
              <a:ext uri="">
                <a16:creationId xmlns:a16="http://schemas.microsoft.com/office/drawing/2014/main" xmlns:a14="http://schemas.microsoft.com/office/drawing/2010/main" xmlns="" id="{5351258F-BC95-41E6-9372-C2FE361B0291}"/>
              </a:ext>
            </a:extLst>
          </p:cNvPr>
          <p:cNvPicPr>
            <a:picLocks noChangeAspect="1" noChangeArrowheads="1"/>
          </p:cNvPicPr>
          <p:nvPr/>
        </p:nvPicPr>
        <p:blipFill>
          <a:blip r:embed="rId3" cstate="print"/>
          <a:srcRect/>
          <a:stretch>
            <a:fillRect/>
          </a:stretch>
        </p:blipFill>
        <p:spPr bwMode="auto">
          <a:xfrm>
            <a:off x="5974739" y="2457090"/>
            <a:ext cx="3239643" cy="1118997"/>
          </a:xfrm>
          <a:prstGeom prst="rect">
            <a:avLst/>
          </a:prstGeom>
          <a:noFill/>
          <a:extLst>
            <a:ext uri="{909E8E84-426E-40DD-AFC4-6F175D3DCCD1}">
              <a14:hiddenFill xmlns:a14="http://schemas.microsoft.com/office/drawing/2010/main">
                <a:solidFill>
                  <a:srgbClr val="FFFFFF"/>
                </a:solidFill>
              </a14:hiddenFill>
            </a:ext>
          </a:extLst>
        </p:spPr>
      </p:pic>
      <p:sp>
        <p:nvSpPr>
          <p:cNvPr id="10653" name="yt_shape_10653"/>
          <p:cNvSpPr txBox="1"/>
          <p:nvPr/>
        </p:nvSpPr>
        <p:spPr>
          <a:xfrm>
            <a:off x="3746016" y="3576087"/>
            <a:ext cx="53552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甲</a:t>
            </a:r>
          </a:p>
        </p:txBody>
      </p:sp>
      <p:sp>
        <p:nvSpPr>
          <p:cNvPr id="10654" name="yt_shape_10654"/>
          <p:cNvSpPr txBox="1"/>
          <p:nvPr/>
        </p:nvSpPr>
        <p:spPr>
          <a:xfrm>
            <a:off x="7326800" y="3576087"/>
            <a:ext cx="53552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乙</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655" name="yt_shape_10655"/>
          <p:cNvSpPr txBox="1"/>
          <p:nvPr/>
        </p:nvSpPr>
        <p:spPr>
          <a:xfrm>
            <a:off x="648000" y="697837"/>
            <a:ext cx="10812255" cy="507896"/>
          </a:xfrm>
          <a:prstGeom prst="rect">
            <a:avLst/>
          </a:prstGeom>
        </p:spPr>
        <p:txBody>
          <a:bodyPr vert="horz" wrap="non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请在图甲中利用凸透镜成像的特殊光线找出凸透镜右侧焦点</a:t>
            </a:r>
            <a:r>
              <a:rPr lang="en-US" altLang="zh-CN" sz="2800" b="0" i="1" u="none">
                <a:solidFill>
                  <a:srgbClr val="000000"/>
                </a:solidFill>
                <a:effectLst/>
                <a:latin typeface="Times New Roman" pitchFamily="28"/>
                <a:ea typeface="Times New Roman" pitchFamily="28"/>
                <a:cs typeface="宋体" pitchFamily="28"/>
              </a:rPr>
              <a:t>F</a:t>
            </a:r>
            <a:r>
              <a:rPr lang="zh-CN" altLang="zh-CN" sz="2800" b="0" i="0" u="none">
                <a:solidFill>
                  <a:srgbClr val="000000"/>
                </a:solidFill>
                <a:effectLst/>
                <a:latin typeface="白正" pitchFamily="28"/>
                <a:ea typeface="宋体" pitchFamily="28"/>
                <a:cs typeface="宋体" pitchFamily="28"/>
              </a:rPr>
              <a:t>。</a:t>
            </a:r>
          </a:p>
        </p:txBody>
      </p:sp>
      <p:sp>
        <p:nvSpPr>
          <p:cNvPr id="10656" name="yt_shape_10656"/>
          <p:cNvSpPr txBox="1"/>
          <p:nvPr/>
        </p:nvSpPr>
        <p:spPr>
          <a:xfrm>
            <a:off x="648143" y="1256521"/>
            <a:ext cx="10896000" cy="1060034"/>
          </a:xfrm>
          <a:prstGeom prst="rect">
            <a:avLst/>
          </a:prstGeom>
        </p:spPr>
        <p:txBody>
          <a:bodyPr vert="horz" wrap="square" lIns="0" tIns="0" rIns="0" bIns="0" rtlCol="0">
            <a:spAutoFit/>
          </a:bodyPr>
          <a:lstStyle/>
          <a:p>
            <a:pPr algn="l" eaLnBrk="1" latinLnBrk="0" hangingPunct="0">
              <a:lnSpc>
                <a:spcPct val="129999"/>
              </a:lnSpc>
            </a:pPr>
            <a:r>
              <a:rPr lang="zh-CN" altLang="zh-CN" sz="2800" b="1" i="0" u="none">
                <a:solidFill>
                  <a:srgbClr val="FF0000"/>
                </a:solidFill>
                <a:effectLst/>
                <a:latin typeface="Times New Roman" pitchFamily="28"/>
                <a:ea typeface="宋体" pitchFamily="28"/>
                <a:cs typeface="Times New Roman" pitchFamily="28"/>
              </a:rPr>
              <a:t>解：（</a:t>
            </a:r>
            <a:r>
              <a:rPr lang="en-US" altLang="zh-CN" sz="2800" b="1" i="0" u="none">
                <a:solidFill>
                  <a:srgbClr val="FF0000"/>
                </a:solidFill>
                <a:effectLst/>
                <a:latin typeface="Times New Roman" pitchFamily="28"/>
                <a:ea typeface="Times New Roman" pitchFamily="28"/>
                <a:cs typeface="Times New Roman" pitchFamily="28"/>
              </a:rPr>
              <a:t>1</a:t>
            </a:r>
            <a:r>
              <a:rPr lang="zh-CN" altLang="zh-CN" sz="2800" b="1" i="0" u="none">
                <a:solidFill>
                  <a:srgbClr val="FF0000"/>
                </a:solidFill>
                <a:effectLst/>
                <a:latin typeface="Times New Roman" pitchFamily="28"/>
                <a:ea typeface="宋体" pitchFamily="28"/>
                <a:cs typeface="Times New Roman" pitchFamily="28"/>
              </a:rPr>
              <a:t>）平行于凸透镜主光轴的光线经凸透镜折射后，折射光线过像点，折射光线与主光轴的交点为焦点，如图所示。</a:t>
            </a:r>
          </a:p>
        </p:txBody>
      </p:sp>
      <p:pic>
        <p:nvPicPr>
          <p:cNvPr id="10657" name="yt_image_10657">
            <a:extLst>
              <a:ext uri="">
                <a16:creationId xmlns:a16="http://schemas.microsoft.com/office/drawing/2014/main" xmlns:a14="http://schemas.microsoft.com/office/drawing/2010/main" xmlns="" id="{5351258F-BC95-41E6-9372-C2FE361B0291}"/>
              </a:ext>
            </a:extLst>
          </p:cNvPr>
          <p:cNvPicPr>
            <a:picLocks noChangeAspect="1" noChangeArrowheads="1"/>
          </p:cNvPicPr>
          <p:nvPr/>
        </p:nvPicPr>
        <p:blipFill>
          <a:blip r:embed="rId2" cstate="print"/>
          <a:srcRect/>
          <a:stretch>
            <a:fillRect/>
          </a:stretch>
        </p:blipFill>
        <p:spPr bwMode="auto">
          <a:xfrm>
            <a:off x="4716462" y="2519707"/>
            <a:ext cx="2759075" cy="9988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5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6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6"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659" name="yt_shape_10659"/>
          <p:cNvSpPr txBox="1"/>
          <p:nvPr/>
        </p:nvSpPr>
        <p:spPr>
          <a:xfrm>
            <a:off x="648143" y="763411"/>
            <a:ext cx="10896000" cy="1068049"/>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请你利用所学的凸透镜成像规律和数学知识，计算该凸透镜焦距的取值范围是多少？</a:t>
            </a:r>
          </a:p>
        </p:txBody>
      </p:sp>
      <p:sp>
        <p:nvSpPr>
          <p:cNvPr id="10660" name="yt_shape_10660"/>
          <p:cNvSpPr txBox="1"/>
          <p:nvPr/>
        </p:nvSpPr>
        <p:spPr>
          <a:xfrm>
            <a:off x="648143" y="1882248"/>
            <a:ext cx="10896000" cy="2180340"/>
          </a:xfrm>
          <a:prstGeom prst="rect">
            <a:avLst/>
          </a:prstGeom>
        </p:spPr>
        <p:txBody>
          <a:bodyPr vert="horz" wrap="square" lIns="0" tIns="0" rIns="0" bIns="0" rtlCol="0">
            <a:spAutoFit/>
          </a:bodyPr>
          <a:lstStyle/>
          <a:p>
            <a:pPr algn="l" eaLnBrk="1" latinLnBrk="0" hangingPunct="0">
              <a:lnSpc>
                <a:spcPct val="129999"/>
              </a:lnSpc>
            </a:pPr>
            <a:r>
              <a:rPr lang="zh-CN" altLang="zh-CN" sz="2800" b="1" i="0" u="none" dirty="0">
                <a:solidFill>
                  <a:srgbClr val="FF0000"/>
                </a:solidFill>
                <a:effectLst/>
                <a:latin typeface="Times New Roman" pitchFamily="28"/>
                <a:ea typeface="宋体" pitchFamily="28"/>
                <a:cs typeface="Times New Roman" pitchFamily="28"/>
              </a:rPr>
              <a:t>解：（</a:t>
            </a:r>
            <a:r>
              <a:rPr lang="en-US" altLang="zh-CN" sz="2800" b="1" i="0" u="none" dirty="0">
                <a:solidFill>
                  <a:srgbClr val="FF0000"/>
                </a:solidFill>
                <a:effectLst/>
                <a:latin typeface="Times New Roman" pitchFamily="28"/>
                <a:ea typeface="Times New Roman" pitchFamily="28"/>
                <a:cs typeface="Times New Roman" pitchFamily="28"/>
              </a:rPr>
              <a:t>2</a:t>
            </a:r>
            <a:r>
              <a:rPr lang="zh-CN" altLang="zh-CN" sz="2800" b="1" i="0" u="none" dirty="0">
                <a:solidFill>
                  <a:srgbClr val="FF0000"/>
                </a:solidFill>
                <a:effectLst/>
                <a:latin typeface="Times New Roman" pitchFamily="28"/>
                <a:ea typeface="宋体" pitchFamily="28"/>
                <a:cs typeface="Times New Roman" pitchFamily="28"/>
              </a:rPr>
              <a:t>）由题知，物距小于像距，物体在一倍焦距、二倍焦距之间，像在二倍焦距之外，成倒立、放大的实像，所以</a:t>
            </a:r>
            <a:r>
              <a:rPr lang="en-US" altLang="zh-CN" sz="2800" b="1" i="1" u="none" dirty="0">
                <a:solidFill>
                  <a:srgbClr val="FF0000"/>
                </a:solidFill>
                <a:effectLst/>
                <a:latin typeface="Times New Roman" pitchFamily="28"/>
                <a:ea typeface="Times New Roman" pitchFamily="28"/>
                <a:cs typeface="Times New Roman" pitchFamily="28"/>
              </a:rPr>
              <a:t>f</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1" u="none" dirty="0">
                <a:solidFill>
                  <a:srgbClr val="FF0000"/>
                </a:solidFill>
                <a:effectLst/>
                <a:latin typeface="Times New Roman" pitchFamily="28"/>
                <a:ea typeface="Times New Roman" pitchFamily="28"/>
                <a:cs typeface="Times New Roman" pitchFamily="28"/>
              </a:rPr>
              <a:t>u</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2</a:t>
            </a:r>
            <a:r>
              <a:rPr lang="en-US" altLang="zh-CN" sz="2800" b="1" i="1" u="none" dirty="0">
                <a:solidFill>
                  <a:srgbClr val="FF0000"/>
                </a:solidFill>
                <a:effectLst/>
                <a:latin typeface="Times New Roman" pitchFamily="28"/>
                <a:ea typeface="Times New Roman" pitchFamily="28"/>
                <a:cs typeface="Times New Roman" pitchFamily="28"/>
              </a:rPr>
              <a:t>f</a:t>
            </a:r>
            <a:r>
              <a:rPr lang="zh-CN" altLang="zh-CN" sz="2800" b="1" i="0" u="none" dirty="0">
                <a:solidFill>
                  <a:srgbClr val="FF0000"/>
                </a:solidFill>
                <a:effectLst/>
                <a:latin typeface="Times New Roman" pitchFamily="28"/>
                <a:ea typeface="宋体" pitchFamily="28"/>
                <a:cs typeface="Times New Roman" pitchFamily="28"/>
              </a:rPr>
              <a:t>，即</a:t>
            </a:r>
            <a:r>
              <a:rPr lang="en-US" altLang="zh-CN" sz="2800" b="1" i="1" u="none" dirty="0">
                <a:solidFill>
                  <a:srgbClr val="FF0000"/>
                </a:solidFill>
                <a:effectLst/>
                <a:latin typeface="Times New Roman" pitchFamily="28"/>
                <a:ea typeface="Times New Roman" pitchFamily="28"/>
                <a:cs typeface="Times New Roman" pitchFamily="28"/>
              </a:rPr>
              <a:t>f</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30 cm</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2</a:t>
            </a:r>
            <a:r>
              <a:rPr lang="en-US" altLang="zh-CN" sz="2800" b="1" i="1" u="none" dirty="0">
                <a:solidFill>
                  <a:srgbClr val="FF0000"/>
                </a:solidFill>
                <a:effectLst/>
                <a:latin typeface="Times New Roman" pitchFamily="28"/>
                <a:ea typeface="Times New Roman" pitchFamily="28"/>
                <a:cs typeface="Times New Roman" pitchFamily="28"/>
              </a:rPr>
              <a:t>f</a:t>
            </a:r>
            <a:r>
              <a:rPr lang="zh-CN" altLang="zh-CN" sz="2800" b="1" i="0" u="none" dirty="0">
                <a:solidFill>
                  <a:srgbClr val="FF0000"/>
                </a:solidFill>
                <a:effectLst/>
                <a:latin typeface="Times New Roman" pitchFamily="28"/>
                <a:ea typeface="宋体" pitchFamily="28"/>
                <a:cs typeface="Times New Roman" pitchFamily="28"/>
              </a:rPr>
              <a:t>，可得</a:t>
            </a:r>
            <a:r>
              <a:rPr lang="en-US" altLang="zh-CN" sz="2800" b="1" i="0" u="none" dirty="0">
                <a:solidFill>
                  <a:srgbClr val="FF0000"/>
                </a:solidFill>
                <a:effectLst/>
                <a:latin typeface="Times New Roman" pitchFamily="28"/>
                <a:ea typeface="Times New Roman" pitchFamily="28"/>
                <a:cs typeface="Times New Roman" pitchFamily="28"/>
              </a:rPr>
              <a:t>15 cm</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1" u="none" dirty="0">
                <a:solidFill>
                  <a:srgbClr val="FF0000"/>
                </a:solidFill>
                <a:effectLst/>
                <a:latin typeface="Times New Roman" pitchFamily="28"/>
                <a:ea typeface="Times New Roman" pitchFamily="28"/>
                <a:cs typeface="Times New Roman" pitchFamily="28"/>
              </a:rPr>
              <a:t>f</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30 cm</a:t>
            </a:r>
            <a:r>
              <a:rPr lang="zh-CN" altLang="zh-CN" sz="2800" b="1" i="0" u="none" dirty="0">
                <a:solidFill>
                  <a:srgbClr val="FF0000"/>
                </a:solidFill>
                <a:effectLst/>
                <a:latin typeface="Times New Roman" pitchFamily="28"/>
                <a:ea typeface="宋体" pitchFamily="28"/>
                <a:cs typeface="Times New Roman" pitchFamily="28"/>
              </a:rPr>
              <a:t>，</a:t>
            </a:r>
            <a:r>
              <a:rPr lang="zh-CN" altLang="zh-CN" sz="2800" b="1" i="0" u="none" dirty="0">
                <a:solidFill>
                  <a:srgbClr val="FF0000"/>
                </a:solidFill>
                <a:effectLst/>
                <a:latin typeface="宋体" pitchFamily="28"/>
                <a:ea typeface="宋体" pitchFamily="28"/>
                <a:cs typeface="宋体" pitchFamily="28"/>
              </a:rPr>
              <a:t>①</a:t>
            </a:r>
            <a:r>
              <a:rPr lang="en-US" altLang="zh-CN" sz="2800" b="1" i="1" u="none" dirty="0">
                <a:solidFill>
                  <a:srgbClr val="FF0000"/>
                </a:solidFill>
                <a:effectLst/>
                <a:latin typeface="Times New Roman" pitchFamily="28"/>
                <a:ea typeface="Book Antiqua" pitchFamily="28"/>
                <a:cs typeface="Times New Roman" pitchFamily="28"/>
              </a:rPr>
              <a:t>v</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2</a:t>
            </a:r>
            <a:r>
              <a:rPr lang="en-US" altLang="zh-CN" sz="2800" b="1" i="1" u="none" dirty="0">
                <a:solidFill>
                  <a:srgbClr val="FF0000"/>
                </a:solidFill>
                <a:effectLst/>
                <a:latin typeface="Times New Roman" pitchFamily="28"/>
                <a:ea typeface="Times New Roman" pitchFamily="28"/>
                <a:cs typeface="Times New Roman" pitchFamily="28"/>
              </a:rPr>
              <a:t>f</a:t>
            </a:r>
            <a:r>
              <a:rPr lang="zh-CN" altLang="zh-CN" sz="2800" b="1" i="0" u="none" dirty="0">
                <a:solidFill>
                  <a:srgbClr val="FF0000"/>
                </a:solidFill>
                <a:effectLst/>
                <a:latin typeface="Times New Roman" pitchFamily="28"/>
                <a:ea typeface="宋体" pitchFamily="28"/>
                <a:cs typeface="Times New Roman" pitchFamily="28"/>
              </a:rPr>
              <a:t>，即</a:t>
            </a:r>
            <a:r>
              <a:rPr lang="en-US" altLang="zh-CN" sz="2800" b="1" i="0" u="none" dirty="0">
                <a:solidFill>
                  <a:srgbClr val="FF0000"/>
                </a:solidFill>
                <a:effectLst/>
                <a:latin typeface="Times New Roman" pitchFamily="28"/>
                <a:ea typeface="Times New Roman" pitchFamily="28"/>
                <a:cs typeface="Times New Roman" pitchFamily="28"/>
              </a:rPr>
              <a:t>40 cm</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2</a:t>
            </a:r>
            <a:r>
              <a:rPr lang="en-US" altLang="zh-CN" sz="2800" b="1" i="1" u="none" dirty="0">
                <a:solidFill>
                  <a:srgbClr val="FF0000"/>
                </a:solidFill>
                <a:effectLst/>
                <a:latin typeface="Times New Roman" pitchFamily="28"/>
                <a:ea typeface="Times New Roman" pitchFamily="28"/>
                <a:cs typeface="Times New Roman" pitchFamily="28"/>
              </a:rPr>
              <a:t>f</a:t>
            </a:r>
            <a:r>
              <a:rPr lang="zh-CN" altLang="zh-CN" sz="2800" b="1" i="0" u="none" dirty="0">
                <a:solidFill>
                  <a:srgbClr val="FF0000"/>
                </a:solidFill>
                <a:effectLst/>
                <a:latin typeface="Times New Roman" pitchFamily="28"/>
                <a:ea typeface="宋体" pitchFamily="28"/>
                <a:cs typeface="Times New Roman" pitchFamily="28"/>
              </a:rPr>
              <a:t>，可得</a:t>
            </a:r>
            <a:r>
              <a:rPr lang="en-US" altLang="zh-CN" sz="2800" b="1" i="1" u="none" dirty="0">
                <a:solidFill>
                  <a:srgbClr val="FF0000"/>
                </a:solidFill>
                <a:effectLst/>
                <a:latin typeface="Times New Roman" pitchFamily="28"/>
                <a:ea typeface="Times New Roman" pitchFamily="28"/>
                <a:cs typeface="Times New Roman" pitchFamily="28"/>
              </a:rPr>
              <a:t>f</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20 cm</a:t>
            </a:r>
            <a:r>
              <a:rPr lang="zh-CN" altLang="zh-CN" sz="2800" b="1" i="0" u="none" dirty="0">
                <a:solidFill>
                  <a:srgbClr val="FF0000"/>
                </a:solidFill>
                <a:effectLst/>
                <a:latin typeface="Times New Roman" pitchFamily="28"/>
                <a:ea typeface="宋体" pitchFamily="28"/>
                <a:cs typeface="Times New Roman" pitchFamily="28"/>
              </a:rPr>
              <a:t>，</a:t>
            </a:r>
            <a:r>
              <a:rPr lang="zh-CN" altLang="zh-CN" sz="2800" b="1" i="0" u="none" dirty="0">
                <a:solidFill>
                  <a:srgbClr val="FF0000"/>
                </a:solidFill>
                <a:effectLst/>
                <a:latin typeface="宋体" pitchFamily="28"/>
                <a:ea typeface="宋体" pitchFamily="28"/>
                <a:cs typeface="宋体" pitchFamily="28"/>
              </a:rPr>
              <a:t>②</a:t>
            </a:r>
            <a:r>
              <a:rPr lang="zh-CN" altLang="zh-CN" sz="2800" b="1" i="0" u="none" dirty="0">
                <a:solidFill>
                  <a:srgbClr val="FF0000"/>
                </a:solidFill>
                <a:effectLst/>
                <a:latin typeface="Times New Roman" pitchFamily="28"/>
                <a:ea typeface="宋体" pitchFamily="28"/>
                <a:cs typeface="Times New Roman" pitchFamily="28"/>
              </a:rPr>
              <a:t>由</a:t>
            </a:r>
            <a:r>
              <a:rPr lang="zh-CN" altLang="zh-CN" sz="2800" b="1" i="0" u="none" dirty="0">
                <a:solidFill>
                  <a:srgbClr val="FF0000"/>
                </a:solidFill>
                <a:effectLst/>
                <a:latin typeface="宋体" pitchFamily="28"/>
                <a:ea typeface="宋体" pitchFamily="28"/>
                <a:cs typeface="宋体" pitchFamily="28"/>
              </a:rPr>
              <a:t>①</a:t>
            </a:r>
            <a:r>
              <a:rPr lang="zh-CN" altLang="zh-CN" sz="2800" b="1" i="0" u="none" dirty="0">
                <a:solidFill>
                  <a:srgbClr val="FF0000"/>
                </a:solidFill>
                <a:effectLst/>
                <a:latin typeface="Times New Roman" pitchFamily="28"/>
                <a:ea typeface="宋体" pitchFamily="28"/>
                <a:cs typeface="Times New Roman" pitchFamily="28"/>
              </a:rPr>
              <a:t>和</a:t>
            </a:r>
            <a:r>
              <a:rPr lang="zh-CN" altLang="zh-CN" sz="2800" b="1" i="0" u="none" dirty="0">
                <a:solidFill>
                  <a:srgbClr val="FF0000"/>
                </a:solidFill>
                <a:effectLst/>
                <a:latin typeface="宋体" pitchFamily="28"/>
                <a:ea typeface="宋体" pitchFamily="28"/>
                <a:cs typeface="宋体" pitchFamily="28"/>
              </a:rPr>
              <a:t>②</a:t>
            </a:r>
            <a:r>
              <a:rPr lang="zh-CN" altLang="zh-CN" sz="2800" b="1" i="0" u="none" dirty="0">
                <a:solidFill>
                  <a:srgbClr val="FF0000"/>
                </a:solidFill>
                <a:effectLst/>
                <a:latin typeface="Times New Roman" pitchFamily="28"/>
                <a:ea typeface="宋体" pitchFamily="28"/>
                <a:cs typeface="Times New Roman" pitchFamily="28"/>
              </a:rPr>
              <a:t>得</a:t>
            </a:r>
            <a:r>
              <a:rPr lang="en-US" altLang="zh-CN" sz="2800" b="1" i="0" u="none" dirty="0">
                <a:solidFill>
                  <a:srgbClr val="FF0000"/>
                </a:solidFill>
                <a:effectLst/>
                <a:latin typeface="Times New Roman" pitchFamily="28"/>
                <a:ea typeface="Times New Roman" pitchFamily="28"/>
                <a:cs typeface="Times New Roman" pitchFamily="28"/>
              </a:rPr>
              <a:t>15 cm</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1" u="none" dirty="0">
                <a:solidFill>
                  <a:srgbClr val="FF0000"/>
                </a:solidFill>
                <a:effectLst/>
                <a:latin typeface="Times New Roman" pitchFamily="28"/>
                <a:ea typeface="Times New Roman" pitchFamily="28"/>
                <a:cs typeface="Times New Roman" pitchFamily="28"/>
              </a:rPr>
              <a:t>f</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20 cm</a:t>
            </a:r>
            <a:r>
              <a:rPr lang="zh-CN" altLang="zh-CN" sz="2800" b="1" i="0" u="none" dirty="0">
                <a:solidFill>
                  <a:srgbClr val="FF0000"/>
                </a:solidFill>
                <a:effectLst/>
                <a:latin typeface="Times New Roman" pitchFamily="28"/>
                <a:ea typeface="宋体" pitchFamily="28"/>
                <a:cs typeface="Times New Roman" pitchFamily="28"/>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6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60"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661" name="yt_shape_10661"/>
          <p:cNvSpPr txBox="1"/>
          <p:nvPr/>
        </p:nvSpPr>
        <p:spPr>
          <a:xfrm>
            <a:off x="648143" y="747454"/>
            <a:ext cx="10896000" cy="2188356"/>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放大镜是利用了凸透镜成像规律的光学仪器，它的成像原理是：当物体到凸透镜的距离小于一倍焦距时，凸透镜所成的像是</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正立</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放大</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的虚像。当人通过放大镜观察地图上的</a:t>
            </a:r>
            <a:r>
              <a:rPr lang="en-US" altLang="zh-CN" sz="2800" b="0" i="1"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白正" pitchFamily="28"/>
                <a:ea typeface="宋体" pitchFamily="28"/>
                <a:cs typeface="宋体" pitchFamily="28"/>
              </a:rPr>
              <a:t>点时，看到了它的像为</a:t>
            </a:r>
            <a:r>
              <a:rPr lang="en-US" altLang="zh-CN" sz="2800" b="0" i="1"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白正" pitchFamily="28"/>
                <a:ea typeface="宋体" pitchFamily="28"/>
                <a:cs typeface="宋体" pitchFamily="28"/>
              </a:rPr>
              <a:t>，请你在图乙中画出光路图。</a:t>
            </a:r>
          </a:p>
        </p:txBody>
      </p:sp>
      <p:sp>
        <p:nvSpPr>
          <p:cNvPr id="10662" name="yt_shape_10662"/>
          <p:cNvSpPr txBox="1"/>
          <p:nvPr/>
        </p:nvSpPr>
        <p:spPr>
          <a:xfrm>
            <a:off x="648143" y="2986598"/>
            <a:ext cx="10896000" cy="1620187"/>
          </a:xfrm>
          <a:prstGeom prst="rect">
            <a:avLst/>
          </a:prstGeom>
        </p:spPr>
        <p:txBody>
          <a:bodyPr vert="horz" wrap="square" lIns="0" tIns="0" rIns="0" bIns="0" rtlCol="0">
            <a:spAutoFit/>
          </a:bodyPr>
          <a:lstStyle/>
          <a:p>
            <a:pPr algn="l" eaLnBrk="1" latinLnBrk="0" hangingPunct="0">
              <a:lnSpc>
                <a:spcPct val="129999"/>
              </a:lnSpc>
            </a:pPr>
            <a:r>
              <a:rPr lang="zh-CN" altLang="zh-CN" sz="2800" b="1" i="0" u="none" dirty="0">
                <a:solidFill>
                  <a:srgbClr val="FF0000"/>
                </a:solidFill>
                <a:effectLst/>
                <a:latin typeface="Times New Roman" pitchFamily="28"/>
                <a:ea typeface="宋体" pitchFamily="28"/>
                <a:cs typeface="Times New Roman" pitchFamily="28"/>
              </a:rPr>
              <a:t>解：（</a:t>
            </a:r>
            <a:r>
              <a:rPr lang="en-US" altLang="zh-CN" sz="2800" b="1" i="0" u="none" dirty="0">
                <a:solidFill>
                  <a:srgbClr val="FF0000"/>
                </a:solidFill>
                <a:effectLst/>
                <a:latin typeface="Times New Roman" pitchFamily="28"/>
                <a:ea typeface="Times New Roman" pitchFamily="28"/>
                <a:cs typeface="Times New Roman" pitchFamily="28"/>
              </a:rPr>
              <a:t>3</a:t>
            </a:r>
            <a:r>
              <a:rPr lang="zh-CN" altLang="zh-CN" sz="2800" b="1" i="0" u="none" dirty="0">
                <a:solidFill>
                  <a:srgbClr val="FF0000"/>
                </a:solidFill>
                <a:effectLst/>
                <a:latin typeface="Times New Roman" pitchFamily="28"/>
                <a:ea typeface="宋体" pitchFamily="28"/>
                <a:cs typeface="Times New Roman" pitchFamily="28"/>
              </a:rPr>
              <a:t>）从</a:t>
            </a:r>
            <a:r>
              <a:rPr lang="en-US" altLang="zh-CN" sz="2800" b="1" i="1" u="none" dirty="0">
                <a:solidFill>
                  <a:srgbClr val="FF0000"/>
                </a:solidFill>
                <a:effectLst/>
                <a:latin typeface="Times New Roman" pitchFamily="28"/>
                <a:ea typeface="Times New Roman" pitchFamily="28"/>
                <a:cs typeface="Times New Roman" pitchFamily="28"/>
              </a:rPr>
              <a:t>A</a:t>
            </a:r>
            <a:r>
              <a:rPr lang="zh-CN" altLang="zh-CN" sz="2800" b="1" i="0" u="none" dirty="0">
                <a:solidFill>
                  <a:srgbClr val="FF0000"/>
                </a:solidFill>
                <a:effectLst/>
                <a:latin typeface="Times New Roman" pitchFamily="28"/>
                <a:ea typeface="宋体" pitchFamily="28"/>
                <a:cs typeface="Times New Roman" pitchFamily="28"/>
              </a:rPr>
              <a:t>点作平行于主光轴的光线，经过凸透镜后过焦点；从</a:t>
            </a:r>
            <a:r>
              <a:rPr lang="en-US" altLang="zh-CN" sz="2800" b="1" i="1" u="none" dirty="0">
                <a:solidFill>
                  <a:srgbClr val="FF0000"/>
                </a:solidFill>
                <a:effectLst/>
                <a:latin typeface="Times New Roman" pitchFamily="28"/>
                <a:ea typeface="Times New Roman" pitchFamily="28"/>
                <a:cs typeface="Times New Roman" pitchFamily="28"/>
              </a:rPr>
              <a:t>A</a:t>
            </a:r>
            <a:r>
              <a:rPr lang="zh-CN" altLang="zh-CN" sz="2800" b="1" i="0" u="none" dirty="0">
                <a:solidFill>
                  <a:srgbClr val="FF0000"/>
                </a:solidFill>
                <a:effectLst/>
                <a:latin typeface="Times New Roman" pitchFamily="28"/>
                <a:ea typeface="宋体" pitchFamily="28"/>
                <a:cs typeface="Times New Roman" pitchFamily="28"/>
              </a:rPr>
              <a:t>点作经过光心的光线，传播方向不变，两条折射光线的反向延长线的交点为</a:t>
            </a:r>
            <a:r>
              <a:rPr lang="en-US" altLang="zh-CN" sz="2800" b="1" i="1" u="none" dirty="0">
                <a:solidFill>
                  <a:srgbClr val="FF0000"/>
                </a:solidFill>
                <a:effectLst/>
                <a:latin typeface="Times New Roman" pitchFamily="28"/>
                <a:ea typeface="Times New Roman" pitchFamily="28"/>
                <a:cs typeface="Times New Roman" pitchFamily="28"/>
              </a:rPr>
              <a:t>A</a:t>
            </a:r>
            <a:r>
              <a:rPr lang="zh-CN" altLang="zh-CN" sz="2800" b="1" i="0" u="none" dirty="0">
                <a:solidFill>
                  <a:srgbClr val="FF0000"/>
                </a:solidFill>
                <a:effectLst/>
                <a:latin typeface="Times New Roman" pitchFamily="28"/>
                <a:ea typeface="宋体" pitchFamily="28"/>
                <a:cs typeface="Times New Roman" pitchFamily="28"/>
              </a:rPr>
              <a:t>点的像</a:t>
            </a:r>
            <a:r>
              <a:rPr lang="en-US" altLang="zh-CN" sz="2800" b="1" i="1" u="none" dirty="0">
                <a:solidFill>
                  <a:srgbClr val="FF0000"/>
                </a:solidFill>
                <a:effectLst/>
                <a:latin typeface="Times New Roman" pitchFamily="28"/>
                <a:ea typeface="Times New Roman" pitchFamily="28"/>
                <a:cs typeface="Times New Roman" pitchFamily="28"/>
              </a:rPr>
              <a:t>A'</a:t>
            </a:r>
            <a:r>
              <a:rPr lang="zh-CN" altLang="zh-CN" sz="2800" b="1" i="0" u="none" dirty="0">
                <a:solidFill>
                  <a:srgbClr val="FF0000"/>
                </a:solidFill>
                <a:effectLst/>
                <a:latin typeface="Times New Roman" pitchFamily="28"/>
                <a:ea typeface="宋体" pitchFamily="28"/>
                <a:cs typeface="Times New Roman" pitchFamily="28"/>
              </a:rPr>
              <a:t>，如图所示。</a:t>
            </a:r>
          </a:p>
        </p:txBody>
      </p:sp>
      <p:pic>
        <p:nvPicPr>
          <p:cNvPr id="10663" name="yt_image_10663">
            <a:extLst>
              <a:ext uri="">
                <a16:creationId xmlns:a16="http://schemas.microsoft.com/office/drawing/2014/main" xmlns:a14="http://schemas.microsoft.com/office/drawing/2010/main" xmlns="" id="{5351258F-BC95-41E6-9372-C2FE361B0291}"/>
              </a:ext>
            </a:extLst>
          </p:cNvPr>
          <p:cNvPicPr>
            <a:picLocks noChangeAspect="1" noChangeArrowheads="1"/>
          </p:cNvPicPr>
          <p:nvPr/>
        </p:nvPicPr>
        <p:blipFill>
          <a:blip r:embed="rId2" cstate="print"/>
          <a:srcRect/>
          <a:stretch>
            <a:fillRect/>
          </a:stretch>
        </p:blipFill>
        <p:spPr bwMode="auto">
          <a:xfrm>
            <a:off x="5005641" y="4809937"/>
            <a:ext cx="2180717" cy="1300607"/>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E7E3690B-3BAE-F4E0-79D3-DAAF160C23AA}"/>
              </a:ext>
            </a:extLst>
          </p:cNvPr>
          <p:cNvSpPr txBox="1"/>
          <p:nvPr/>
        </p:nvSpPr>
        <p:spPr>
          <a:xfrm>
            <a:off x="10159332" y="1255384"/>
            <a:ext cx="53727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正</a:t>
            </a:r>
            <a:endParaRPr lang="zh-CN" altLang="en-US">
              <a:solidFill>
                <a:srgbClr val="FF0000"/>
              </a:solidFill>
            </a:endParaRPr>
          </a:p>
        </p:txBody>
      </p:sp>
      <p:sp>
        <p:nvSpPr>
          <p:cNvPr id="3" name="文本框 2">
            <a:extLst>
              <a:ext uri="{FF2B5EF4-FFF2-40B4-BE49-F238E27FC236}">
                <a16:creationId xmlns:a16="http://schemas.microsoft.com/office/drawing/2014/main" id="{0870DAC2-FDE5-ED27-9E22-74638D66B7D8}"/>
              </a:ext>
            </a:extLst>
          </p:cNvPr>
          <p:cNvSpPr txBox="1"/>
          <p:nvPr/>
        </p:nvSpPr>
        <p:spPr>
          <a:xfrm>
            <a:off x="558132" y="1810120"/>
            <a:ext cx="53727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立</a:t>
            </a:r>
            <a:endParaRPr lang="zh-CN" altLang="en-US">
              <a:solidFill>
                <a:srgbClr val="FF0000"/>
              </a:solidFill>
            </a:endParaRPr>
          </a:p>
        </p:txBody>
      </p:sp>
      <p:sp>
        <p:nvSpPr>
          <p:cNvPr id="4" name="文本框 3">
            <a:extLst>
              <a:ext uri="{FF2B5EF4-FFF2-40B4-BE49-F238E27FC236}">
                <a16:creationId xmlns:a16="http://schemas.microsoft.com/office/drawing/2014/main" id="{0790D48E-B03B-DC9E-9CE1-01177CDA99E0}"/>
              </a:ext>
            </a:extLst>
          </p:cNvPr>
          <p:cNvSpPr txBox="1"/>
          <p:nvPr/>
        </p:nvSpPr>
        <p:spPr>
          <a:xfrm>
            <a:off x="1982120" y="1810120"/>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放大</a:t>
            </a:r>
            <a:endParaRPr lang="zh-CN" alt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662">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6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62" grpId="0" build="allAtOnce"/>
      <p:bldP spid="2" grpId="0" build="allAtOnce"/>
      <p:bldP spid="3" grpId="0" build="allAtOnce"/>
      <p:bldP spid="4"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665" name="yt_shape_10665"/>
          <p:cNvSpPr txBox="1"/>
          <p:nvPr/>
        </p:nvSpPr>
        <p:spPr>
          <a:xfrm>
            <a:off x="647857" y="280892"/>
            <a:ext cx="10896000" cy="2805127"/>
          </a:xfrm>
          <a:prstGeom prst="rect">
            <a:avLst/>
          </a:prstGeom>
        </p:spPr>
        <p:txBody>
          <a:bodyPr vert="horz" wrap="square" lIns="0" tIns="0" rIns="0" bIns="0" rtlCol="0">
            <a:spAutoFit/>
          </a:bodyPr>
          <a:lstStyle/>
          <a:p>
            <a:pPr algn="l" eaLnBrk="1" latinLnBrk="0" hangingPunct="0">
              <a:lnSpc>
                <a:spcPct val="110000"/>
              </a:lnSpc>
            </a:pPr>
            <a:r>
              <a:rPr lang="en-US" altLang="zh-CN" sz="2800" b="0" i="0" u="none" dirty="0">
                <a:solidFill>
                  <a:srgbClr val="000000"/>
                </a:solidFill>
                <a:effectLst/>
                <a:latin typeface="Times New Roman" pitchFamily="28"/>
                <a:ea typeface="Times New Roman" pitchFamily="28"/>
                <a:cs typeface="宋体" pitchFamily="28"/>
              </a:rPr>
              <a:t>21.</a:t>
            </a:r>
            <a:r>
              <a:rPr lang="zh-CN" altLang="zh-CN" sz="2800" b="0" i="0" u="none" dirty="0">
                <a:solidFill>
                  <a:srgbClr val="000000"/>
                </a:solidFill>
                <a:effectLst/>
                <a:latin typeface="白正" pitchFamily="28"/>
                <a:ea typeface="宋体" pitchFamily="28"/>
                <a:cs typeface="宋体" pitchFamily="28"/>
              </a:rPr>
              <a:t>如图所示是我国</a:t>
            </a:r>
            <a:r>
              <a:rPr lang="en-US" altLang="zh-CN" sz="2800" b="0" i="0" u="none" dirty="0">
                <a:solidFill>
                  <a:srgbClr val="000000"/>
                </a:solidFill>
                <a:effectLst/>
                <a:latin typeface="Times New Roman" pitchFamily="28"/>
                <a:ea typeface="Times New Roman" pitchFamily="28"/>
                <a:cs typeface="宋体" pitchFamily="28"/>
              </a:rPr>
              <a:t>C919</a:t>
            </a:r>
            <a:r>
              <a:rPr lang="zh-CN" altLang="zh-CN" sz="2800" b="0" i="0" u="none" dirty="0">
                <a:solidFill>
                  <a:srgbClr val="000000"/>
                </a:solidFill>
                <a:effectLst/>
                <a:latin typeface="白正" pitchFamily="28"/>
                <a:ea typeface="宋体" pitchFamily="28"/>
                <a:cs typeface="宋体" pitchFamily="28"/>
              </a:rPr>
              <a:t>大型客机，其质量参数如下表。</a:t>
            </a:r>
            <a:r>
              <a:rPr lang="en-US" altLang="zh-CN" sz="2800" b="0" i="0" u="none" dirty="0">
                <a:solidFill>
                  <a:srgbClr val="000000"/>
                </a:solidFill>
                <a:effectLst/>
                <a:latin typeface="Times New Roman" pitchFamily="28"/>
                <a:ea typeface="Times New Roman" pitchFamily="28"/>
                <a:cs typeface="宋体" pitchFamily="28"/>
              </a:rPr>
              <a:t>C919</a:t>
            </a:r>
            <a:r>
              <a:rPr lang="zh-CN" altLang="zh-CN" sz="2800" b="0" i="0" u="none" dirty="0">
                <a:solidFill>
                  <a:srgbClr val="000000"/>
                </a:solidFill>
                <a:effectLst/>
                <a:latin typeface="白正" pitchFamily="28"/>
                <a:ea typeface="宋体" pitchFamily="28"/>
                <a:cs typeface="宋体" pitchFamily="28"/>
              </a:rPr>
              <a:t>在使用材料上，采用了大量的先进复合材料，如铝锂合金、钛合金等。全机结构质量的</a:t>
            </a:r>
            <a:r>
              <a:rPr lang="en-US" altLang="zh-CN" sz="2800" b="0" i="0" u="none" dirty="0">
                <a:solidFill>
                  <a:srgbClr val="000000"/>
                </a:solidFill>
                <a:effectLst/>
                <a:latin typeface="Times New Roman" pitchFamily="28"/>
                <a:ea typeface="Times New Roman" pitchFamily="28"/>
                <a:cs typeface="宋体" pitchFamily="28"/>
              </a:rPr>
              <a:t>20</a:t>
            </a:r>
            <a:r>
              <a:rPr lang="zh-CN" altLang="zh-CN" sz="2800" b="0" i="0" u="none" dirty="0">
                <a:solidFill>
                  <a:srgbClr val="000000"/>
                </a:solidFill>
                <a:effectLst/>
                <a:latin typeface="Times New Roman" pitchFamily="28"/>
                <a:ea typeface="Times New Roman" pitchFamily="28"/>
                <a:cs typeface="宋体" pitchFamily="28"/>
              </a:rPr>
              <a:t>％</a:t>
            </a:r>
            <a:r>
              <a:rPr lang="zh-CN" altLang="zh-CN" sz="2800" b="0" i="0" u="none" dirty="0">
                <a:solidFill>
                  <a:srgbClr val="000000"/>
                </a:solidFill>
                <a:effectLst/>
                <a:latin typeface="白正" pitchFamily="28"/>
                <a:ea typeface="宋体" pitchFamily="28"/>
                <a:cs typeface="宋体" pitchFamily="28"/>
              </a:rPr>
              <a:t>使用新型铝锂合金材料，这样可以减小飞机机身的质量，提高标准商载质量。</a:t>
            </a:r>
            <a:r>
              <a:rPr lang="en-US" altLang="zh-CN" sz="2800" b="0" i="0" u="none" dirty="0">
                <a:solidFill>
                  <a:srgbClr val="000000"/>
                </a:solidFill>
                <a:effectLst/>
                <a:latin typeface="Times New Roman" pitchFamily="28"/>
                <a:ea typeface="Times New Roman" pitchFamily="28"/>
                <a:cs typeface="宋体" pitchFamily="28"/>
              </a:rPr>
              <a:t>C919</a:t>
            </a:r>
            <a:r>
              <a:rPr lang="zh-CN" altLang="zh-CN" sz="2800" b="0" i="0" u="none" dirty="0">
                <a:solidFill>
                  <a:srgbClr val="000000"/>
                </a:solidFill>
                <a:effectLst/>
                <a:latin typeface="白正" pitchFamily="28"/>
                <a:ea typeface="宋体" pitchFamily="28"/>
                <a:cs typeface="宋体" pitchFamily="28"/>
              </a:rPr>
              <a:t>客机已基本完成各项飞行试验，现在已经进入首飞阶段。</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已知航空燃油的密度为</a:t>
            </a:r>
            <a:r>
              <a:rPr lang="en-US" altLang="zh-CN" sz="2800" b="0" i="0" u="none" dirty="0">
                <a:solidFill>
                  <a:srgbClr val="000000"/>
                </a:solidFill>
                <a:effectLst/>
                <a:latin typeface="Times New Roman" pitchFamily="28"/>
                <a:ea typeface="Times New Roman" pitchFamily="28"/>
                <a:cs typeface="宋体" pitchFamily="28"/>
              </a:rPr>
              <a:t>0.8</a:t>
            </a:r>
            <a:r>
              <a:rPr lang="en-US" altLang="zh-CN" sz="2800" b="0" i="0" u="none" dirty="0">
                <a:solidFill>
                  <a:srgbClr val="000000"/>
                </a:solidFill>
                <a:effectLst/>
                <a:latin typeface="宋体" pitchFamily="28"/>
                <a:ea typeface="宋体" pitchFamily="28"/>
                <a:cs typeface="宋体" pitchFamily="28"/>
              </a:rPr>
              <a:t>×</a:t>
            </a:r>
            <a:r>
              <a:rPr lang="en-US" altLang="zh-CN" sz="2800" b="0" i="0" u="none" dirty="0">
                <a:solidFill>
                  <a:srgbClr val="000000"/>
                </a:solidFill>
                <a:effectLst/>
                <a:latin typeface="Times New Roman" pitchFamily="28"/>
                <a:ea typeface="Times New Roman" pitchFamily="28"/>
                <a:cs typeface="宋体" pitchFamily="28"/>
              </a:rPr>
              <a:t>10</a:t>
            </a:r>
            <a:r>
              <a:rPr lang="en-US" altLang="zh-CN" sz="2800" b="0" i="0" u="none" baseline="30000" dirty="0">
                <a:solidFill>
                  <a:srgbClr val="000000"/>
                </a:solidFill>
                <a:effectLst/>
                <a:latin typeface="Times New Roman" pitchFamily="28"/>
                <a:ea typeface="Times New Roman" pitchFamily="28"/>
                <a:cs typeface="宋体" pitchFamily="28"/>
              </a:rPr>
              <a:t>3</a:t>
            </a:r>
            <a:r>
              <a:rPr lang="en-US" altLang="zh-CN" sz="2800" b="0" i="0" u="none" dirty="0">
                <a:solidFill>
                  <a:srgbClr val="000000"/>
                </a:solidFill>
                <a:effectLst/>
                <a:latin typeface="Times New Roman" pitchFamily="28"/>
                <a:ea typeface="Times New Roman" pitchFamily="28"/>
                <a:cs typeface="宋体" pitchFamily="28"/>
              </a:rPr>
              <a:t> kg/m</a:t>
            </a:r>
            <a:r>
              <a:rPr lang="en-US" altLang="zh-CN" sz="2800" b="0" i="0" u="none" baseline="30000" dirty="0">
                <a:solidFill>
                  <a:srgbClr val="000000"/>
                </a:solidFill>
                <a:effectLst/>
                <a:latin typeface="Times New Roman" pitchFamily="28"/>
                <a:ea typeface="Times New Roman" pitchFamily="28"/>
                <a:cs typeface="宋体" pitchFamily="28"/>
              </a:rPr>
              <a:t>3</a:t>
            </a:r>
            <a:r>
              <a:rPr lang="zh-CN" altLang="zh-CN" sz="2800" b="0" i="0" u="none" dirty="0">
                <a:solidFill>
                  <a:srgbClr val="000000"/>
                </a:solidFill>
                <a:effectLst/>
                <a:latin typeface="白正" pitchFamily="28"/>
                <a:ea typeface="宋体" pitchFamily="28"/>
                <a:cs typeface="宋体" pitchFamily="28"/>
              </a:rPr>
              <a:t>，</a:t>
            </a:r>
            <a:r>
              <a:rPr lang="en-US" altLang="zh-CN" sz="2800" b="0" i="0" u="none" dirty="0">
                <a:solidFill>
                  <a:srgbClr val="000000"/>
                </a:solidFill>
                <a:effectLst/>
                <a:latin typeface="Times New Roman" pitchFamily="28"/>
                <a:ea typeface="Times New Roman" pitchFamily="28"/>
                <a:cs typeface="宋体" pitchFamily="28"/>
              </a:rPr>
              <a:t>ρ</a:t>
            </a:r>
            <a:r>
              <a:rPr lang="zh-CN" altLang="zh-CN" sz="2800" b="0" i="0" u="none" baseline="-25000" dirty="0">
                <a:solidFill>
                  <a:srgbClr val="000000"/>
                </a:solidFill>
                <a:effectLst/>
                <a:latin typeface="白正" pitchFamily="28"/>
                <a:ea typeface="宋体" pitchFamily="28"/>
                <a:cs typeface="宋体" pitchFamily="28"/>
              </a:rPr>
              <a:t>铝合金</a:t>
            </a:r>
            <a:r>
              <a:rPr lang="zh-CN" altLang="zh-CN" sz="2800" b="0" i="0" u="none" dirty="0">
                <a:solidFill>
                  <a:srgbClr val="000000"/>
                </a:solidFill>
                <a:effectLst/>
                <a:latin typeface="白正" pitchFamily="28"/>
                <a:ea typeface="宋体" pitchFamily="28"/>
                <a:cs typeface="宋体" pitchFamily="28"/>
              </a:rPr>
              <a:t>＝</a:t>
            </a:r>
            <a:r>
              <a:rPr lang="en-US" altLang="zh-CN" sz="2800" b="0" i="0" u="none" dirty="0">
                <a:solidFill>
                  <a:srgbClr val="000000"/>
                </a:solidFill>
                <a:effectLst/>
                <a:latin typeface="Times New Roman" pitchFamily="28"/>
                <a:ea typeface="Times New Roman" pitchFamily="28"/>
                <a:cs typeface="宋体" pitchFamily="28"/>
              </a:rPr>
              <a:t>2.5</a:t>
            </a:r>
            <a:r>
              <a:rPr lang="en-US" altLang="zh-CN" sz="2800" b="0" i="0" u="none" dirty="0">
                <a:solidFill>
                  <a:srgbClr val="000000"/>
                </a:solidFill>
                <a:effectLst/>
                <a:latin typeface="宋体" pitchFamily="28"/>
                <a:ea typeface="宋体" pitchFamily="28"/>
                <a:cs typeface="宋体" pitchFamily="28"/>
              </a:rPr>
              <a:t>×</a:t>
            </a:r>
            <a:r>
              <a:rPr lang="en-US" altLang="zh-CN" sz="2800" b="0" i="0" u="none" dirty="0">
                <a:solidFill>
                  <a:srgbClr val="000000"/>
                </a:solidFill>
                <a:effectLst/>
                <a:latin typeface="Times New Roman" pitchFamily="28"/>
                <a:ea typeface="Times New Roman" pitchFamily="28"/>
                <a:cs typeface="宋体" pitchFamily="28"/>
              </a:rPr>
              <a:t>10</a:t>
            </a:r>
            <a:r>
              <a:rPr lang="en-US" altLang="zh-CN" sz="2800" b="0" i="0" u="none" baseline="30000" dirty="0">
                <a:solidFill>
                  <a:srgbClr val="000000"/>
                </a:solidFill>
                <a:effectLst/>
                <a:latin typeface="Times New Roman" pitchFamily="28"/>
                <a:ea typeface="Times New Roman" pitchFamily="28"/>
                <a:cs typeface="宋体" pitchFamily="28"/>
              </a:rPr>
              <a:t>3</a:t>
            </a:r>
            <a:r>
              <a:rPr lang="en-US" altLang="zh-CN" sz="2800" b="0" i="0" u="none" dirty="0">
                <a:solidFill>
                  <a:srgbClr val="000000"/>
                </a:solidFill>
                <a:effectLst/>
                <a:latin typeface="Times New Roman" pitchFamily="28"/>
                <a:ea typeface="Times New Roman" pitchFamily="28"/>
                <a:cs typeface="宋体" pitchFamily="28"/>
              </a:rPr>
              <a:t> kg/m</a:t>
            </a:r>
            <a:r>
              <a:rPr lang="en-US" altLang="zh-CN" sz="2800" b="0" i="0" u="none" baseline="30000" dirty="0">
                <a:solidFill>
                  <a:srgbClr val="000000"/>
                </a:solidFill>
                <a:effectLst/>
                <a:latin typeface="Times New Roman" pitchFamily="28"/>
                <a:ea typeface="Times New Roman" pitchFamily="28"/>
                <a:cs typeface="宋体" pitchFamily="28"/>
              </a:rPr>
              <a:t>3</a:t>
            </a:r>
            <a:r>
              <a:rPr lang="zh-CN" altLang="zh-CN" sz="2800" b="0" i="0" u="none" dirty="0">
                <a:solidFill>
                  <a:srgbClr val="000000"/>
                </a:solidFill>
                <a:effectLst/>
                <a:latin typeface="白正" pitchFamily="28"/>
                <a:ea typeface="宋体" pitchFamily="28"/>
                <a:cs typeface="宋体" pitchFamily="28"/>
              </a:rPr>
              <a:t>，</a:t>
            </a:r>
            <a:r>
              <a:rPr lang="en-US" altLang="zh-CN" sz="2800" b="0" i="0" u="none" dirty="0">
                <a:solidFill>
                  <a:srgbClr val="000000"/>
                </a:solidFill>
                <a:effectLst/>
                <a:latin typeface="Times New Roman" pitchFamily="28"/>
                <a:ea typeface="Times New Roman" pitchFamily="28"/>
                <a:cs typeface="宋体" pitchFamily="28"/>
              </a:rPr>
              <a:t>ρ</a:t>
            </a:r>
            <a:r>
              <a:rPr lang="zh-CN" altLang="zh-CN" sz="2800" b="0" i="0" u="none" baseline="-25000" dirty="0">
                <a:solidFill>
                  <a:srgbClr val="000000"/>
                </a:solidFill>
                <a:effectLst/>
                <a:latin typeface="白正" pitchFamily="28"/>
                <a:ea typeface="宋体" pitchFamily="28"/>
                <a:cs typeface="宋体" pitchFamily="28"/>
              </a:rPr>
              <a:t>铝锂</a:t>
            </a:r>
            <a:r>
              <a:rPr lang="zh-CN" altLang="zh-CN" sz="2800" b="0" i="0" u="none" dirty="0">
                <a:solidFill>
                  <a:srgbClr val="000000"/>
                </a:solidFill>
                <a:effectLst/>
                <a:latin typeface="白正" pitchFamily="28"/>
                <a:ea typeface="宋体" pitchFamily="28"/>
                <a:cs typeface="宋体" pitchFamily="28"/>
              </a:rPr>
              <a:t>＝</a:t>
            </a:r>
            <a:r>
              <a:rPr lang="en-US" altLang="zh-CN" sz="2800" b="0" i="0" u="none" dirty="0">
                <a:solidFill>
                  <a:srgbClr val="000000"/>
                </a:solidFill>
                <a:effectLst/>
                <a:latin typeface="Times New Roman" pitchFamily="28"/>
                <a:ea typeface="Times New Roman" pitchFamily="28"/>
                <a:cs typeface="宋体" pitchFamily="28"/>
              </a:rPr>
              <a:t>2.1</a:t>
            </a:r>
            <a:r>
              <a:rPr lang="en-US" altLang="zh-CN" sz="2800" b="0" i="0" u="none" dirty="0">
                <a:solidFill>
                  <a:srgbClr val="000000"/>
                </a:solidFill>
                <a:effectLst/>
                <a:latin typeface="宋体" pitchFamily="28"/>
                <a:ea typeface="宋体" pitchFamily="28"/>
                <a:cs typeface="宋体" pitchFamily="28"/>
              </a:rPr>
              <a:t>×</a:t>
            </a:r>
            <a:r>
              <a:rPr lang="en-US" altLang="zh-CN" sz="2800" b="0" i="0" u="none" dirty="0">
                <a:solidFill>
                  <a:srgbClr val="000000"/>
                </a:solidFill>
                <a:effectLst/>
                <a:latin typeface="Times New Roman" pitchFamily="28"/>
                <a:ea typeface="Times New Roman" pitchFamily="28"/>
                <a:cs typeface="宋体" pitchFamily="28"/>
              </a:rPr>
              <a:t>10</a:t>
            </a:r>
            <a:r>
              <a:rPr lang="en-US" altLang="zh-CN" sz="2800" b="0" i="0" u="none" baseline="30000" dirty="0">
                <a:solidFill>
                  <a:srgbClr val="000000"/>
                </a:solidFill>
                <a:effectLst/>
                <a:latin typeface="Times New Roman" pitchFamily="28"/>
                <a:ea typeface="Times New Roman" pitchFamily="28"/>
                <a:cs typeface="宋体" pitchFamily="28"/>
              </a:rPr>
              <a:t>3</a:t>
            </a:r>
            <a:r>
              <a:rPr lang="en-US" altLang="zh-CN" sz="2800" b="0" i="0" u="none" dirty="0">
                <a:solidFill>
                  <a:srgbClr val="000000"/>
                </a:solidFill>
                <a:effectLst/>
                <a:latin typeface="Times New Roman" pitchFamily="28"/>
                <a:ea typeface="Times New Roman" pitchFamily="28"/>
                <a:cs typeface="宋体" pitchFamily="28"/>
              </a:rPr>
              <a:t> kg/m</a:t>
            </a:r>
            <a:r>
              <a:rPr lang="en-US" altLang="zh-CN" sz="2800" b="0" i="0" u="none" baseline="30000" dirty="0">
                <a:solidFill>
                  <a:srgbClr val="000000"/>
                </a:solidFill>
                <a:effectLst/>
                <a:latin typeface="Times New Roman" pitchFamily="28"/>
                <a:ea typeface="Times New Roman" pitchFamily="28"/>
                <a:cs typeface="宋体" pitchFamily="28"/>
              </a:rPr>
              <a:t>3</a:t>
            </a:r>
            <a:r>
              <a:rPr lang="zh-CN" altLang="zh-CN" sz="2800" b="0" i="0" u="none" dirty="0">
                <a:solidFill>
                  <a:srgbClr val="000000"/>
                </a:solidFill>
                <a:effectLst/>
                <a:latin typeface="宋体" pitchFamily="28"/>
                <a:ea typeface="宋体" pitchFamily="28"/>
                <a:cs typeface="宋体" pitchFamily="28"/>
              </a:rPr>
              <a:t>）</a:t>
            </a:r>
          </a:p>
        </p:txBody>
      </p:sp>
      <p:graphicFrame>
        <p:nvGraphicFramePr>
          <p:cNvPr id="2" name="yt_table_10666" title="H_305.28">
            <a:extLst>
              <a:ext uri="{FF2B5EF4-FFF2-40B4-BE49-F238E27FC236}">
                <a16:creationId xmlns:a16="http://schemas.microsoft.com/office/drawing/2014/main" id="{404DD743-59F8-49F8-7F1C-C186619668BE}"/>
              </a:ext>
            </a:extLst>
          </p:cNvPr>
          <p:cNvGraphicFramePr>
            <a:graphicFrameLocks noGrp="1"/>
          </p:cNvGraphicFramePr>
          <p:nvPr>
            <p:extLst>
              <p:ext uri="{D42A27DB-BD31-4B8C-83A1-F6EECF244321}">
                <p14:modId xmlns:p14="http://schemas.microsoft.com/office/powerpoint/2010/main" val="2041904294"/>
              </p:ext>
            </p:extLst>
          </p:nvPr>
        </p:nvGraphicFramePr>
        <p:xfrm>
          <a:off x="4236720" y="3136819"/>
          <a:ext cx="7307136" cy="3364992"/>
        </p:xfrm>
        <a:graphic>
          <a:graphicData uri="http://schemas.openxmlformats.org/drawingml/2006/table">
            <a:tbl>
              <a:tblPr>
                <a:tableStyleId>{5940675A-B579-460E-94D1-54222C63F5DA}</a:tableStyleId>
              </a:tblPr>
              <a:tblGrid>
                <a:gridCol w="3647440">
                  <a:extLst>
                    <a:ext uri="{9D8B030D-6E8A-4147-A177-3AD203B41FA5}">
                      <a16:colId xmlns:a16="http://schemas.microsoft.com/office/drawing/2014/main" val="20000"/>
                    </a:ext>
                  </a:extLst>
                </a:gridCol>
                <a:gridCol w="3659696">
                  <a:extLst>
                    <a:ext uri="{9D8B030D-6E8A-4147-A177-3AD203B41FA5}">
                      <a16:colId xmlns:a16="http://schemas.microsoft.com/office/drawing/2014/main" val="20001"/>
                    </a:ext>
                  </a:extLst>
                </a:gridCol>
              </a:tblGrid>
              <a:tr h="467999">
                <a:tc>
                  <a:txBody>
                    <a:bodyPr/>
                    <a:lstStyle/>
                    <a:p>
                      <a:pPr algn="ctr" eaLnBrk="1" fontAlgn="ctr" latinLnBrk="0" hangingPunct="0">
                        <a:lnSpc>
                          <a:spcPct val="110000"/>
                        </a:lnSpc>
                      </a:pPr>
                      <a:r>
                        <a:rPr lang="zh-CN" altLang="zh-CN" sz="2800" b="0" i="0" u="none">
                          <a:solidFill>
                            <a:srgbClr val="000000"/>
                          </a:solidFill>
                          <a:effectLst/>
                          <a:latin typeface="白正" pitchFamily="28"/>
                          <a:ea typeface="宋体" pitchFamily="28"/>
                          <a:cs typeface="宋体" pitchFamily="28"/>
                        </a:rPr>
                        <a:t>特征质量</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10000"/>
                        </a:lnSpc>
                      </a:pPr>
                      <a:r>
                        <a:rPr lang="en-US" altLang="zh-CN" sz="2800" b="0" i="0" u="none" dirty="0">
                          <a:solidFill>
                            <a:srgbClr val="000000"/>
                          </a:solidFill>
                          <a:effectLst/>
                          <a:latin typeface="Times New Roman" pitchFamily="28"/>
                          <a:ea typeface="Times New Roman" pitchFamily="28"/>
                          <a:cs typeface="宋体" pitchFamily="28"/>
                        </a:rPr>
                        <a:t>C919</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标准航程型</a:t>
                      </a:r>
                      <a:r>
                        <a:rPr lang="zh-CN" altLang="zh-CN" sz="2800" b="0" i="0" u="none" dirty="0">
                          <a:solidFill>
                            <a:srgbClr val="000000"/>
                          </a:solidFill>
                          <a:effectLst/>
                          <a:latin typeface="宋体" pitchFamily="28"/>
                          <a:ea typeface="宋体" pitchFamily="28"/>
                          <a:cs typeface="宋体" pitchFamily="28"/>
                        </a:rPr>
                        <a:t>）</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extLst>
                  <a:ext uri="{0D108BD9-81ED-4DB2-BD59-A6C34878D82A}">
                    <a16:rowId xmlns:a16="http://schemas.microsoft.com/office/drawing/2014/main" val="10000"/>
                  </a:ext>
                </a:extLst>
              </a:tr>
              <a:tr h="467999">
                <a:tc>
                  <a:txBody>
                    <a:bodyPr/>
                    <a:lstStyle/>
                    <a:p>
                      <a:pPr algn="ctr" eaLnBrk="1" fontAlgn="ctr" latinLnBrk="0" hangingPunct="0">
                        <a:lnSpc>
                          <a:spcPct val="110000"/>
                        </a:lnSpc>
                      </a:pPr>
                      <a:r>
                        <a:rPr lang="zh-CN" altLang="zh-CN" sz="2800" b="0" i="0" u="none" dirty="0">
                          <a:solidFill>
                            <a:srgbClr val="000000"/>
                          </a:solidFill>
                          <a:effectLst/>
                          <a:latin typeface="白正" pitchFamily="28"/>
                          <a:ea typeface="楷体" pitchFamily="28"/>
                          <a:cs typeface="宋体" pitchFamily="28"/>
                        </a:rPr>
                        <a:t>最大起飞质量</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10000"/>
                        </a:lnSpc>
                      </a:pPr>
                      <a:r>
                        <a:rPr lang="en-US" altLang="zh-CN" sz="2800" b="0" i="0" u="none">
                          <a:solidFill>
                            <a:srgbClr val="000000"/>
                          </a:solidFill>
                          <a:effectLst/>
                          <a:latin typeface="Times New Roman" pitchFamily="28"/>
                          <a:ea typeface="Times New Roman" pitchFamily="28"/>
                          <a:cs typeface="宋体" pitchFamily="28"/>
                        </a:rPr>
                        <a:t>72 500 kg</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extLst>
                  <a:ext uri="{0D108BD9-81ED-4DB2-BD59-A6C34878D82A}">
                    <a16:rowId xmlns:a16="http://schemas.microsoft.com/office/drawing/2014/main" val="10001"/>
                  </a:ext>
                </a:extLst>
              </a:tr>
              <a:tr h="467999">
                <a:tc>
                  <a:txBody>
                    <a:bodyPr/>
                    <a:lstStyle/>
                    <a:p>
                      <a:pPr algn="ctr" eaLnBrk="1" fontAlgn="ctr" latinLnBrk="0" hangingPunct="0">
                        <a:lnSpc>
                          <a:spcPct val="110000"/>
                        </a:lnSpc>
                      </a:pPr>
                      <a:r>
                        <a:rPr lang="zh-CN" altLang="zh-CN" sz="2800" b="0" i="0" u="none" dirty="0">
                          <a:solidFill>
                            <a:srgbClr val="000000"/>
                          </a:solidFill>
                          <a:effectLst/>
                          <a:latin typeface="白正" pitchFamily="28"/>
                          <a:ea typeface="楷体" pitchFamily="28"/>
                          <a:cs typeface="宋体" pitchFamily="28"/>
                        </a:rPr>
                        <a:t>最大着陆质量</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10000"/>
                        </a:lnSpc>
                      </a:pPr>
                      <a:r>
                        <a:rPr lang="en-US" altLang="zh-CN" sz="2800" b="0" i="0" u="none">
                          <a:solidFill>
                            <a:srgbClr val="000000"/>
                          </a:solidFill>
                          <a:effectLst/>
                          <a:latin typeface="Times New Roman" pitchFamily="28"/>
                          <a:ea typeface="Times New Roman" pitchFamily="28"/>
                          <a:cs typeface="宋体" pitchFamily="28"/>
                        </a:rPr>
                        <a:t>66 600 kg</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extLst>
                  <a:ext uri="{0D108BD9-81ED-4DB2-BD59-A6C34878D82A}">
                    <a16:rowId xmlns:a16="http://schemas.microsoft.com/office/drawing/2014/main" val="10002"/>
                  </a:ext>
                </a:extLst>
              </a:tr>
              <a:tr h="467999">
                <a:tc>
                  <a:txBody>
                    <a:bodyPr/>
                    <a:lstStyle/>
                    <a:p>
                      <a:pPr algn="ctr" eaLnBrk="1" fontAlgn="ctr" latinLnBrk="0" hangingPunct="0">
                        <a:lnSpc>
                          <a:spcPct val="110000"/>
                        </a:lnSpc>
                      </a:pPr>
                      <a:r>
                        <a:rPr lang="zh-CN" altLang="zh-CN" sz="2800" b="0" i="0" u="none" dirty="0">
                          <a:solidFill>
                            <a:srgbClr val="000000"/>
                          </a:solidFill>
                          <a:effectLst/>
                          <a:latin typeface="白正" pitchFamily="28"/>
                          <a:ea typeface="楷体" pitchFamily="28"/>
                          <a:cs typeface="宋体" pitchFamily="28"/>
                        </a:rPr>
                        <a:t>最大燃油质量</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10000"/>
                        </a:lnSpc>
                      </a:pPr>
                      <a:r>
                        <a:rPr lang="en-US" altLang="zh-CN" sz="2800" b="0" i="0" u="none">
                          <a:solidFill>
                            <a:srgbClr val="000000"/>
                          </a:solidFill>
                          <a:effectLst/>
                          <a:latin typeface="Times New Roman" pitchFamily="28"/>
                          <a:ea typeface="Times New Roman" pitchFamily="28"/>
                          <a:cs typeface="宋体" pitchFamily="28"/>
                        </a:rPr>
                        <a:t>19 560 kg</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extLst>
                  <a:ext uri="{0D108BD9-81ED-4DB2-BD59-A6C34878D82A}">
                    <a16:rowId xmlns:a16="http://schemas.microsoft.com/office/drawing/2014/main" val="10003"/>
                  </a:ext>
                </a:extLst>
              </a:tr>
              <a:tr h="467999">
                <a:tc>
                  <a:txBody>
                    <a:bodyPr/>
                    <a:lstStyle/>
                    <a:p>
                      <a:pPr algn="ctr" eaLnBrk="1" fontAlgn="ctr" latinLnBrk="0" hangingPunct="0">
                        <a:lnSpc>
                          <a:spcPct val="110000"/>
                        </a:lnSpc>
                      </a:pPr>
                      <a:r>
                        <a:rPr lang="zh-CN" altLang="zh-CN" sz="2800" b="0" i="0" u="none">
                          <a:solidFill>
                            <a:srgbClr val="000000"/>
                          </a:solidFill>
                          <a:effectLst/>
                          <a:latin typeface="白正" pitchFamily="28"/>
                          <a:ea typeface="楷体" pitchFamily="28"/>
                          <a:cs typeface="宋体" pitchFamily="28"/>
                        </a:rPr>
                        <a:t>标准商载质量</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10000"/>
                        </a:lnSpc>
                      </a:pPr>
                      <a:r>
                        <a:rPr lang="en-US" altLang="zh-CN" sz="2800" b="0" i="0" u="none">
                          <a:solidFill>
                            <a:srgbClr val="000000"/>
                          </a:solidFill>
                          <a:effectLst/>
                          <a:latin typeface="Times New Roman" pitchFamily="28"/>
                          <a:ea typeface="Times New Roman" pitchFamily="28"/>
                          <a:cs typeface="宋体" pitchFamily="28"/>
                        </a:rPr>
                        <a:t>15 920 kg</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extLst>
                  <a:ext uri="{0D108BD9-81ED-4DB2-BD59-A6C34878D82A}">
                    <a16:rowId xmlns:a16="http://schemas.microsoft.com/office/drawing/2014/main" val="10004"/>
                  </a:ext>
                </a:extLst>
              </a:tr>
              <a:tr h="467999">
                <a:tc>
                  <a:txBody>
                    <a:bodyPr/>
                    <a:lstStyle/>
                    <a:p>
                      <a:pPr algn="ctr" eaLnBrk="1" fontAlgn="ctr" latinLnBrk="0" hangingPunct="0">
                        <a:lnSpc>
                          <a:spcPct val="110000"/>
                        </a:lnSpc>
                      </a:pPr>
                      <a:r>
                        <a:rPr lang="zh-CN" altLang="zh-CN" sz="2800" b="0" i="0" u="none">
                          <a:solidFill>
                            <a:srgbClr val="000000"/>
                          </a:solidFill>
                          <a:effectLst/>
                          <a:latin typeface="白正" pitchFamily="28"/>
                          <a:ea typeface="楷体" pitchFamily="28"/>
                          <a:cs typeface="宋体" pitchFamily="28"/>
                        </a:rPr>
                        <a:t>全机结构质量</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10000"/>
                        </a:lnSpc>
                      </a:pPr>
                      <a:r>
                        <a:rPr lang="en-US" altLang="zh-CN" sz="2800" b="0" i="0" u="none" dirty="0">
                          <a:solidFill>
                            <a:srgbClr val="000000"/>
                          </a:solidFill>
                          <a:effectLst/>
                          <a:latin typeface="Times New Roman" pitchFamily="28"/>
                          <a:ea typeface="Times New Roman" pitchFamily="28"/>
                          <a:cs typeface="宋体" pitchFamily="28"/>
                        </a:rPr>
                        <a:t>42 000 kg</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extLst>
                  <a:ext uri="{0D108BD9-81ED-4DB2-BD59-A6C34878D82A}">
                    <a16:rowId xmlns:a16="http://schemas.microsoft.com/office/drawing/2014/main" val="10005"/>
                  </a:ext>
                </a:extLst>
              </a:tr>
            </a:tbl>
          </a:graphicData>
        </a:graphic>
      </p:graphicFrame>
      <p:pic>
        <p:nvPicPr>
          <p:cNvPr id="3" name="yt_image_10671">
            <a:extLst>
              <a:ext uri="{FF2B5EF4-FFF2-40B4-BE49-F238E27FC236}">
                <a16:creationId xmlns:a16="http://schemas.microsoft.com/office/drawing/2014/main" id="{EA00F866-2F0D-268D-3F95-B072025BA9C0}"/>
              </a:ext>
              <a:ext uri="">
                <a16:creationId xmlns:a16="http://schemas.microsoft.com/office/drawing/2014/main" xmlns:a14="http://schemas.microsoft.com/office/drawing/2010/main" xmlns:mc="http://schemas.openxmlformats.org/markup-compatibility/2006" xmlns:p14="http://schemas.microsoft.com/office/powerpoint/2010/main" xmlns="" id="{5351258F-BC95-41E6-9372-C2FE361B0291}"/>
              </a:ext>
            </a:extLst>
          </p:cNvPr>
          <p:cNvPicPr>
            <a:picLocks noChangeAspect="1" noChangeArrowheads="1"/>
          </p:cNvPicPr>
          <p:nvPr/>
        </p:nvPicPr>
        <p:blipFill>
          <a:blip r:embed="rId2" cstate="print"/>
          <a:srcRect/>
          <a:stretch>
            <a:fillRect/>
          </a:stretch>
        </p:blipFill>
        <p:spPr bwMode="auto">
          <a:xfrm>
            <a:off x="1246967" y="3771982"/>
            <a:ext cx="2443353" cy="13872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668" name="yt_shape_10668"/>
          <p:cNvSpPr txBox="1"/>
          <p:nvPr/>
        </p:nvSpPr>
        <p:spPr>
          <a:xfrm>
            <a:off x="648000" y="896240"/>
            <a:ext cx="7779374" cy="507896"/>
          </a:xfrm>
          <a:prstGeom prst="rect">
            <a:avLst/>
          </a:prstGeom>
        </p:spPr>
        <p:txBody>
          <a:bodyPr vert="horz" wrap="non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C919</a:t>
            </a:r>
            <a:r>
              <a:rPr lang="zh-CN" altLang="zh-CN" sz="2800" b="0" i="0" u="none">
                <a:solidFill>
                  <a:srgbClr val="000000"/>
                </a:solidFill>
                <a:effectLst/>
                <a:latin typeface="白正" pitchFamily="28"/>
                <a:ea typeface="宋体" pitchFamily="28"/>
                <a:cs typeface="宋体" pitchFamily="28"/>
              </a:rPr>
              <a:t>需加多少升航空燃油才能将油箱加满？</a:t>
            </a:r>
          </a:p>
        </p:txBody>
      </p:sp>
      <mc:AlternateContent xmlns:mc="http://schemas.openxmlformats.org/markup-compatibility/2006" xmlns:a14="http://schemas.microsoft.com/office/drawing/2010/main">
        <mc:Choice Requires="a14">
          <p:sp>
            <p:nvSpPr>
              <p:cNvPr id="2" name="yt_shape_10669"/>
              <p:cNvSpPr txBox="1"/>
              <p:nvPr/>
            </p:nvSpPr>
            <p:spPr>
              <a:xfrm>
                <a:off x="648000" y="1607288"/>
                <a:ext cx="7335791" cy="1521057"/>
              </a:xfrm>
              <a:prstGeom prst="rect">
                <a:avLst/>
              </a:prstGeom>
            </p:spPr>
            <p:txBody>
              <a:bodyPr vert="horz" wrap="none" lIns="0" tIns="0" rIns="0" bIns="0" rtlCol="0">
                <a:spAutoFit/>
              </a:bodyPr>
              <a:lstStyle/>
              <a:p>
                <a:pPr algn="l" eaLnBrk="1" latinLnBrk="0" hangingPunct="0">
                  <a:lnSpc>
                    <a:spcPct val="129999"/>
                  </a:lnSpc>
                </a:pPr>
                <a:r>
                  <a:rPr lang="zh-CN" altLang="zh-CN" sz="2800" b="1" i="0" u="none">
                    <a:solidFill>
                      <a:srgbClr val="FF0000"/>
                    </a:solidFill>
                    <a:effectLst/>
                    <a:latin typeface="Times New Roman" pitchFamily="28"/>
                    <a:ea typeface="宋体" pitchFamily="28"/>
                    <a:cs typeface="Times New Roman" pitchFamily="28"/>
                  </a:rPr>
                  <a:t>解：（</a:t>
                </a:r>
                <a:r>
                  <a:rPr lang="en-US" altLang="zh-CN" sz="2800" b="1" i="0" u="none">
                    <a:solidFill>
                      <a:srgbClr val="FF0000"/>
                    </a:solidFill>
                    <a:effectLst/>
                    <a:latin typeface="Times New Roman" pitchFamily="28"/>
                    <a:ea typeface="Times New Roman" pitchFamily="28"/>
                    <a:cs typeface="Times New Roman" pitchFamily="28"/>
                  </a:rPr>
                  <a:t>1</a:t>
                </a:r>
                <a:r>
                  <a:rPr lang="zh-CN" altLang="zh-CN" sz="2800" b="1" i="0" u="none">
                    <a:solidFill>
                      <a:srgbClr val="FF0000"/>
                    </a:solidFill>
                    <a:effectLst/>
                    <a:latin typeface="Times New Roman" pitchFamily="28"/>
                    <a:ea typeface="宋体" pitchFamily="28"/>
                    <a:cs typeface="Times New Roman" pitchFamily="28"/>
                  </a:rPr>
                  <a:t>）油箱加满需加的燃油的体积</a:t>
                </a:r>
              </a:p>
              <a:p>
                <a:pPr algn="l" eaLnBrk="1" latinLnBrk="0" hangingPunct="0">
                  <a:lnSpc>
                    <a:spcPct val="129999"/>
                  </a:lnSpc>
                </a:pPr>
                <a:r>
                  <a:rPr lang="en-US" altLang="zh-CN" sz="2800" b="1" i="1" u="none">
                    <a:solidFill>
                      <a:srgbClr val="FF0000"/>
                    </a:solidFill>
                    <a:effectLst/>
                    <a:latin typeface="Times New Roman" pitchFamily="28"/>
                    <a:ea typeface="Times New Roman" pitchFamily="28"/>
                    <a:cs typeface="Times New Roman" pitchFamily="28"/>
                  </a:rPr>
                  <a:t>V</a:t>
                </a:r>
                <a:r>
                  <a:rPr lang="zh-CN" altLang="zh-CN" sz="2800" b="1" i="0" u="none" baseline="-25000">
                    <a:solidFill>
                      <a:srgbClr val="FF0000"/>
                    </a:solidFill>
                    <a:effectLst/>
                    <a:latin typeface="Times New Roman" pitchFamily="28"/>
                    <a:ea typeface="宋体" pitchFamily="28"/>
                    <a:cs typeface="Times New Roman" pitchFamily="28"/>
                  </a:rPr>
                  <a:t>燃油</a:t>
                </a:r>
                <a:r>
                  <a:rPr lang="zh-CN" altLang="zh-CN" sz="2800" b="1" i="0" u="none">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sSub>
                          <m:sSubPr>
                            <m:ctrlPr>
                              <a:rPr lang="en-US" altLang="zh-CN" sz="2800" b="1" i="1">
                                <a:solidFill>
                                  <a:srgbClr val="FF0000"/>
                                </a:solidFill>
                                <a:effectLst/>
                                <a:latin typeface="Cambria Math" panose="02040503050406030204" pitchFamily="18" charset="0"/>
                                <a:ea typeface="Cambria Math" panose="02040503050406030204" pitchFamily="56" charset="0"/>
                              </a:rPr>
                            </m:ctrlPr>
                          </m:sSubPr>
                          <m:e>
                            <m:r>
                              <a:rPr lang="en-US" altLang="zh-CN" sz="2800" b="1" i="1">
                                <a:solidFill>
                                  <a:srgbClr val="FF0000"/>
                                </a:solidFill>
                                <a:effectLst/>
                                <a:latin typeface="Cambria Math" panose="02040503050406030204" pitchFamily="56" charset="0"/>
                                <a:ea typeface="Cambria Math" panose="02040503050406030204" pitchFamily="56" charset="0"/>
                              </a:rPr>
                              <m:t>𝒎</m:t>
                            </m:r>
                          </m:e>
                          <m:sub>
                            <m:r>
                              <m:rPr>
                                <m:nor/>
                              </m:rPr>
                              <a:rPr lang="zh-CN" altLang="zh-CN" sz="2800" b="1" i="0" baseline="-2000">
                                <a:solidFill>
                                  <a:srgbClr val="FF0000"/>
                                </a:solidFill>
                                <a:effectLst/>
                                <a:latin typeface="Times New Roman" panose="02040503050406030204" pitchFamily="56" charset="0"/>
                                <a:ea typeface="宋体" panose="02040503050406030204" pitchFamily="56" charset="0"/>
                              </a:rPr>
                              <m:t>燃油</m:t>
                            </m:r>
                          </m:sub>
                        </m:sSub>
                      </m:num>
                      <m:den>
                        <m:sSub>
                          <m:sSubPr>
                            <m:ctrlPr>
                              <a:rPr lang="en-US" altLang="zh-CN" sz="2800" b="1" i="1">
                                <a:solidFill>
                                  <a:srgbClr val="FF0000"/>
                                </a:solidFill>
                                <a:effectLst/>
                                <a:latin typeface="Cambria Math" panose="02040503050406030204" pitchFamily="18" charset="0"/>
                                <a:ea typeface="Cambria Math" panose="02040503050406030204" pitchFamily="56" charset="0"/>
                              </a:rPr>
                            </m:ctrlPr>
                          </m:sSubPr>
                          <m:e>
                            <m:r>
                              <a:rPr lang="en-US" altLang="zh-CN" sz="2800" b="1" i="1">
                                <a:solidFill>
                                  <a:srgbClr val="FF0000"/>
                                </a:solidFill>
                                <a:effectLst/>
                                <a:latin typeface="Cambria Math" panose="02040503050406030204" pitchFamily="56" charset="0"/>
                                <a:ea typeface="Cambria Math" panose="02040503050406030204" pitchFamily="56" charset="0"/>
                              </a:rPr>
                              <m:t>𝝆</m:t>
                            </m:r>
                          </m:e>
                          <m:sub>
                            <m:r>
                              <m:rPr>
                                <m:nor/>
                              </m:rPr>
                              <a:rPr lang="zh-CN" altLang="zh-CN" sz="2800" b="1" i="0" baseline="-2000">
                                <a:solidFill>
                                  <a:srgbClr val="FF0000"/>
                                </a:solidFill>
                                <a:effectLst/>
                                <a:latin typeface="Times New Roman" panose="02040503050406030204" pitchFamily="56" charset="0"/>
                                <a:ea typeface="宋体" panose="02040503050406030204" pitchFamily="56" charset="0"/>
                              </a:rPr>
                              <m:t>燃油</m:t>
                            </m:r>
                          </m:sub>
                        </m:sSub>
                      </m:den>
                    </m:f>
                  </m:oMath>
                </a14:m>
                <a:r>
                  <a:rPr lang="zh-CN" altLang="zh-CN" sz="2800" b="1" i="0" u="none">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0">
                            <a:solidFill>
                              <a:srgbClr val="FF0000"/>
                            </a:solidFill>
                            <a:effectLst/>
                            <a:latin typeface="Cambria Math" panose="02040503050406030204" pitchFamily="56" charset="0"/>
                            <a:ea typeface="Cambria Math" panose="02040503050406030204" pitchFamily="56" charset="0"/>
                          </a:rPr>
                          <m:t>𝟏𝟗</m:t>
                        </m:r>
                        <m:r>
                          <m:rPr>
                            <m:nor/>
                          </m:rPr>
                          <a:rPr lang="en-US" altLang="zh-CN" sz="2800" b="1" i="0">
                            <a:solidFill>
                              <a:srgbClr val="FF0000"/>
                            </a:solidFill>
                            <a:effectLst/>
                            <a:latin typeface="Times New Roman" panose="02040503050406030204" pitchFamily="56" charset="0"/>
                            <a:ea typeface="宋体" panose="02040503050406030204" pitchFamily="56" charset="0"/>
                          </a:rPr>
                          <m:t> </m:t>
                        </m:r>
                        <m:r>
                          <a:rPr lang="en-US" altLang="zh-CN" sz="2800" b="1" i="0">
                            <a:solidFill>
                              <a:srgbClr val="FF0000"/>
                            </a:solidFill>
                            <a:effectLst/>
                            <a:latin typeface="Cambria Math" panose="02040503050406030204" pitchFamily="56" charset="0"/>
                            <a:ea typeface="Cambria Math" panose="02040503050406030204" pitchFamily="56" charset="0"/>
                          </a:rPr>
                          <m:t>𝟓𝟔𝟎</m:t>
                        </m:r>
                        <m:r>
                          <m:rPr>
                            <m:nor/>
                          </m:rPr>
                          <a:rPr lang="en-US" altLang="zh-CN" sz="2800" b="1" i="0">
                            <a:solidFill>
                              <a:srgbClr val="FF0000"/>
                            </a:solidFill>
                            <a:effectLst/>
                            <a:latin typeface="Times New Roman" panose="02040503050406030204" pitchFamily="56" charset="0"/>
                            <a:ea typeface="宋体" panose="02040503050406030204" pitchFamily="56" charset="0"/>
                          </a:rPr>
                          <m:t> </m:t>
                        </m:r>
                        <m:r>
                          <a:rPr lang="en-US" altLang="zh-CN" sz="2800" b="1" i="0">
                            <a:solidFill>
                              <a:srgbClr val="FF0000"/>
                            </a:solidFill>
                            <a:effectLst/>
                            <a:latin typeface="Cambria Math" panose="02040503050406030204" pitchFamily="56" charset="0"/>
                            <a:ea typeface="Cambria Math" panose="02040503050406030204" pitchFamily="56" charset="0"/>
                          </a:rPr>
                          <m:t>𝐤𝐠</m:t>
                        </m:r>
                      </m:num>
                      <m:den>
                        <m:r>
                          <a:rPr lang="en-US" altLang="zh-CN" sz="2800" b="1" i="0">
                            <a:solidFill>
                              <a:srgbClr val="FF0000"/>
                            </a:solidFill>
                            <a:effectLst/>
                            <a:latin typeface="Cambria Math" panose="02040503050406030204" pitchFamily="56" charset="0"/>
                            <a:ea typeface="Cambria Math" panose="02040503050406030204" pitchFamily="56" charset="0"/>
                          </a:rPr>
                          <m:t>𝟎</m:t>
                        </m:r>
                        <m:r>
                          <m:rPr>
                            <m:nor/>
                          </m:rPr>
                          <a:rPr lang="en-US" altLang="zh-CN" sz="2800" b="1" i="0">
                            <a:solidFill>
                              <a:srgbClr val="FF0000"/>
                            </a:solidFill>
                            <a:effectLst/>
                            <a:latin typeface="Times New Roman" panose="02040503050406030204" pitchFamily="56" charset="0"/>
                            <a:ea typeface="宋体" panose="02040503050406030204" pitchFamily="56" charset="0"/>
                          </a:rPr>
                          <m:t>.</m:t>
                        </m:r>
                        <m:r>
                          <a:rPr lang="en-US" altLang="zh-CN" sz="2800" b="1" i="0">
                            <a:solidFill>
                              <a:srgbClr val="FF0000"/>
                            </a:solidFill>
                            <a:effectLst/>
                            <a:latin typeface="Cambria Math" panose="02040503050406030204" pitchFamily="56" charset="0"/>
                            <a:ea typeface="Cambria Math" panose="02040503050406030204" pitchFamily="56" charset="0"/>
                          </a:rPr>
                          <m:t>𝟖</m:t>
                        </m:r>
                        <m:r>
                          <a:rPr lang="en-US" altLang="zh-CN" sz="2800" b="1" i="0">
                            <a:solidFill>
                              <a:srgbClr val="FF0000"/>
                            </a:solidFill>
                            <a:effectLst/>
                            <a:latin typeface="Cambria Math" panose="02040503050406030204" pitchFamily="56" charset="0"/>
                            <a:ea typeface="Cambria Math" panose="02040503050406030204" pitchFamily="56" charset="0"/>
                          </a:rPr>
                          <m:t>×</m:t>
                        </m:r>
                        <m:r>
                          <a:rPr lang="en-US" altLang="zh-CN" sz="2800" b="1" i="0">
                            <a:solidFill>
                              <a:srgbClr val="FF0000"/>
                            </a:solidFill>
                            <a:effectLst/>
                            <a:latin typeface="Cambria Math" panose="02040503050406030204" pitchFamily="56" charset="0"/>
                            <a:ea typeface="Cambria Math" panose="02040503050406030204" pitchFamily="56" charset="0"/>
                          </a:rPr>
                          <m:t>𝟏</m:t>
                        </m:r>
                        <m:sSup>
                          <m:sSupPr>
                            <m:ctrlPr>
                              <a:rPr lang="en-US" altLang="zh-CN" sz="2800" b="1" i="1">
                                <a:solidFill>
                                  <a:srgbClr val="FF0000"/>
                                </a:solidFill>
                                <a:effectLst/>
                                <a:latin typeface="Cambria Math" panose="02040503050406030204" pitchFamily="18" charset="0"/>
                                <a:ea typeface="Cambria Math" panose="02040503050406030204" pitchFamily="56" charset="0"/>
                              </a:rPr>
                            </m:ctrlPr>
                          </m:sSupPr>
                          <m:e>
                            <m:r>
                              <a:rPr lang="en-US" altLang="zh-CN" sz="2800" b="1" i="0">
                                <a:solidFill>
                                  <a:srgbClr val="FF0000"/>
                                </a:solidFill>
                                <a:effectLst/>
                                <a:latin typeface="Cambria Math" panose="02040503050406030204" pitchFamily="56" charset="0"/>
                                <a:ea typeface="Cambria Math" panose="02040503050406030204" pitchFamily="56" charset="0"/>
                              </a:rPr>
                              <m:t>𝟎</m:t>
                            </m:r>
                          </m:e>
                          <m:sup>
                            <m:r>
                              <a:rPr lang="en-US" altLang="zh-CN" sz="2800" b="1" i="0">
                                <a:solidFill>
                                  <a:srgbClr val="FF0000"/>
                                </a:solidFill>
                                <a:effectLst/>
                                <a:latin typeface="Cambria Math" panose="02040503050406030204" pitchFamily="56" charset="0"/>
                                <a:ea typeface="Cambria Math" panose="02040503050406030204" pitchFamily="56" charset="0"/>
                              </a:rPr>
                              <m:t>𝟑</m:t>
                            </m:r>
                          </m:sup>
                        </m:sSup>
                        <m:r>
                          <a:rPr lang="en-US" altLang="zh-CN" sz="2800" b="1" i="0">
                            <a:solidFill>
                              <a:srgbClr val="FF0000"/>
                            </a:solidFill>
                            <a:effectLst/>
                            <a:latin typeface="Cambria Math" panose="02040503050406030204" pitchFamily="56" charset="0"/>
                            <a:ea typeface="Cambria Math" panose="02040503050406030204" pitchFamily="56" charset="0"/>
                          </a:rPr>
                          <m:t>𝐤𝐠</m:t>
                        </m:r>
                        <m:r>
                          <m:rPr>
                            <m:nor/>
                          </m:rPr>
                          <a:rPr lang="en-US" altLang="zh-CN" sz="2800" b="1" i="0">
                            <a:solidFill>
                              <a:srgbClr val="FF0000"/>
                            </a:solidFill>
                            <a:effectLst/>
                            <a:latin typeface="Times New Roman" panose="02040503050406030204" pitchFamily="56" charset="0"/>
                            <a:ea typeface="宋体" panose="02040503050406030204" pitchFamily="56" charset="0"/>
                          </a:rPr>
                          <m:t>/</m:t>
                        </m:r>
                        <m:sSup>
                          <m:sSupPr>
                            <m:ctrlPr>
                              <a:rPr lang="en-US" altLang="zh-CN" sz="2800" b="1" i="1">
                                <a:solidFill>
                                  <a:srgbClr val="FF0000"/>
                                </a:solidFill>
                                <a:effectLst/>
                                <a:latin typeface="Cambria Math" panose="02040503050406030204" pitchFamily="18" charset="0"/>
                                <a:ea typeface="Cambria Math" panose="02040503050406030204" pitchFamily="56" charset="0"/>
                              </a:rPr>
                            </m:ctrlPr>
                          </m:sSupPr>
                          <m:e>
                            <m:r>
                              <a:rPr lang="en-US" altLang="zh-CN" sz="2800" b="1" i="0">
                                <a:solidFill>
                                  <a:srgbClr val="FF0000"/>
                                </a:solidFill>
                                <a:effectLst/>
                                <a:latin typeface="Cambria Math" panose="02040503050406030204" pitchFamily="56" charset="0"/>
                                <a:ea typeface="Cambria Math" panose="02040503050406030204" pitchFamily="56" charset="0"/>
                              </a:rPr>
                              <m:t>𝐦</m:t>
                            </m:r>
                          </m:e>
                          <m:sup>
                            <m:r>
                              <a:rPr lang="en-US" altLang="zh-CN" sz="2800" b="1" i="0">
                                <a:solidFill>
                                  <a:srgbClr val="FF0000"/>
                                </a:solidFill>
                                <a:effectLst/>
                                <a:latin typeface="Cambria Math" panose="02040503050406030204" pitchFamily="56" charset="0"/>
                                <a:ea typeface="Cambria Math" panose="02040503050406030204" pitchFamily="56" charset="0"/>
                              </a:rPr>
                              <m:t>𝟑</m:t>
                            </m:r>
                          </m:sup>
                        </m:sSup>
                      </m:den>
                    </m:f>
                  </m:oMath>
                </a14:m>
                <a:r>
                  <a:rPr lang="zh-CN"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24.45 m</a:t>
                </a:r>
                <a:r>
                  <a:rPr lang="en-US" altLang="zh-CN" sz="2800" b="1" i="0" u="none" baseline="30000">
                    <a:solidFill>
                      <a:srgbClr val="FF0000"/>
                    </a:solidFill>
                    <a:effectLst/>
                    <a:latin typeface="Times New Roman" pitchFamily="28"/>
                    <a:ea typeface="Times New Roman" pitchFamily="28"/>
                    <a:cs typeface="Times New Roman" pitchFamily="28"/>
                  </a:rPr>
                  <a:t>3</a:t>
                </a:r>
                <a:r>
                  <a:rPr lang="zh-CN"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24 450 L</a:t>
                </a:r>
              </a:p>
            </p:txBody>
          </p:sp>
        </mc:Choice>
        <mc:Fallback xmlns:a16="http://schemas.microsoft.com/office/drawing/2014/main" xmlns:p14="http://schemas.microsoft.com/office/powerpoint/2010/main" xmlns="">
          <p:sp>
            <p:nvSpPr>
              <p:cNvPr id="2" name="yt_shape_10669" descr="{&quot;rangeId&quot;:25,&quot;color&quot;:&quot;R&quot;}"/>
              <p:cNvSpPr txBox="1">
                <a:spLocks noRot="1" noChangeAspect="1" noMove="1" noResize="1" noEditPoints="1" noAdjustHandles="1" noChangeArrowheads="1" noChangeShapeType="1" noTextEdit="1"/>
              </p:cNvSpPr>
              <p:nvPr/>
            </p:nvSpPr>
            <p:spPr>
              <a:xfrm>
                <a:off x="648000" y="1607288"/>
                <a:ext cx="7335791" cy="1521057"/>
              </a:xfrm>
              <a:prstGeom prst="rect">
                <a:avLst/>
              </a:prstGeom>
              <a:blipFill>
                <a:blip r:embed="rId2"/>
                <a:stretch>
                  <a:fillRect l="-2907" t="-4016" r="-2159"/>
                </a:stretch>
              </a:blipFill>
            </p:spPr>
            <p:txBody>
              <a:bodyPr/>
              <a:lstStyle/>
              <a:p>
                <a:r>
                  <a:rPr lang="zh-CN" altLang="en-US">
                    <a:noFill/>
                  </a:rPr>
                  <a:t> </a:t>
                </a:r>
              </a:p>
            </p:txBody>
          </p:sp>
        </mc:Fallback>
      </mc:AlternateContent>
      <p:sp>
        <p:nvSpPr>
          <p:cNvPr id="10673" name="yt_shape_10673"/>
          <p:cNvSpPr txBox="1"/>
          <p:nvPr/>
        </p:nvSpPr>
        <p:spPr>
          <a:xfrm>
            <a:off x="648000" y="3178797"/>
            <a:ext cx="8497519" cy="507896"/>
          </a:xfrm>
          <a:prstGeom prst="rect">
            <a:avLst/>
          </a:prstGeom>
        </p:spPr>
        <p:txBody>
          <a:bodyPr vert="horz" wrap="non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C919</a:t>
            </a:r>
            <a:r>
              <a:rPr lang="zh-CN" altLang="zh-CN" sz="2800" b="0" i="0" u="none">
                <a:solidFill>
                  <a:srgbClr val="000000"/>
                </a:solidFill>
                <a:effectLst/>
                <a:latin typeface="白正" pitchFamily="28"/>
                <a:ea typeface="宋体" pitchFamily="28"/>
                <a:cs typeface="宋体" pitchFamily="28"/>
              </a:rPr>
              <a:t>采用新型国产铝锂合金材料的体积是多少？</a:t>
            </a:r>
          </a:p>
        </p:txBody>
      </p:sp>
      <mc:AlternateContent xmlns:mc="http://schemas.openxmlformats.org/markup-compatibility/2006" xmlns:a14="http://schemas.microsoft.com/office/drawing/2010/main">
        <mc:Choice Requires="a14">
          <p:sp>
            <p:nvSpPr>
              <p:cNvPr id="3" name="yt_shape_10674"/>
              <p:cNvSpPr txBox="1"/>
              <p:nvPr/>
            </p:nvSpPr>
            <p:spPr>
              <a:xfrm>
                <a:off x="648000" y="3889845"/>
                <a:ext cx="8294387" cy="2071914"/>
              </a:xfrm>
              <a:prstGeom prst="rect">
                <a:avLst/>
              </a:prstGeom>
            </p:spPr>
            <p:txBody>
              <a:bodyPr vert="horz" wrap="none" lIns="0" tIns="0" rIns="0" bIns="0" rtlCol="0">
                <a:spAutoFit/>
              </a:bodyPr>
              <a:lstStyle/>
              <a:p>
                <a:pPr algn="l" eaLnBrk="1" latinLnBrk="0" hangingPunct="0">
                  <a:lnSpc>
                    <a:spcPct val="129999"/>
                  </a:lnSpc>
                </a:pPr>
                <a:r>
                  <a:rPr lang="zh-CN" altLang="zh-CN" sz="2800" b="1" i="0" u="none">
                    <a:solidFill>
                      <a:srgbClr val="FF0000"/>
                    </a:solidFill>
                    <a:effectLst/>
                    <a:latin typeface="Times New Roman" pitchFamily="28"/>
                    <a:ea typeface="宋体" pitchFamily="28"/>
                    <a:cs typeface="Times New Roman" pitchFamily="28"/>
                  </a:rPr>
                  <a:t>解：（</a:t>
                </a:r>
                <a:r>
                  <a:rPr lang="en-US" altLang="zh-CN" sz="2800" b="1" i="0" u="none">
                    <a:solidFill>
                      <a:srgbClr val="FF0000"/>
                    </a:solidFill>
                    <a:effectLst/>
                    <a:latin typeface="Times New Roman" pitchFamily="28"/>
                    <a:ea typeface="Times New Roman" pitchFamily="28"/>
                    <a:cs typeface="Times New Roman" pitchFamily="28"/>
                  </a:rPr>
                  <a:t>2</a:t>
                </a:r>
                <a:r>
                  <a:rPr lang="zh-CN" altLang="zh-CN" sz="2800" b="1" i="0" u="none">
                    <a:solidFill>
                      <a:srgbClr val="FF0000"/>
                    </a:solidFill>
                    <a:effectLst/>
                    <a:latin typeface="Times New Roman" pitchFamily="28"/>
                    <a:ea typeface="宋体" pitchFamily="28"/>
                    <a:cs typeface="Times New Roman" pitchFamily="28"/>
                  </a:rPr>
                  <a:t>）铝锂合金材料的质量</a:t>
                </a:r>
              </a:p>
              <a:p>
                <a:pPr algn="l" eaLnBrk="1" latinLnBrk="0" hangingPunct="0">
                  <a:lnSpc>
                    <a:spcPct val="129999"/>
                  </a:lnSpc>
                </a:pPr>
                <a:r>
                  <a:rPr lang="en-US" altLang="zh-CN" sz="2800" b="1" i="1" u="none">
                    <a:solidFill>
                      <a:srgbClr val="FF0000"/>
                    </a:solidFill>
                    <a:effectLst/>
                    <a:latin typeface="Times New Roman" pitchFamily="28"/>
                    <a:ea typeface="Times New Roman" pitchFamily="28"/>
                    <a:cs typeface="Times New Roman" pitchFamily="28"/>
                  </a:rPr>
                  <a:t>m</a:t>
                </a:r>
                <a:r>
                  <a:rPr lang="zh-CN" altLang="zh-CN" sz="2800" b="1" i="0" u="none" baseline="-25000">
                    <a:solidFill>
                      <a:srgbClr val="FF0000"/>
                    </a:solidFill>
                    <a:effectLst/>
                    <a:latin typeface="Times New Roman" pitchFamily="28"/>
                    <a:ea typeface="宋体" pitchFamily="28"/>
                    <a:cs typeface="Times New Roman" pitchFamily="28"/>
                  </a:rPr>
                  <a:t>铝锂</a:t>
                </a:r>
                <a:r>
                  <a:rPr lang="zh-CN"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20</a:t>
                </a:r>
                <a:r>
                  <a:rPr lang="zh-CN" altLang="zh-CN" sz="2800" b="1" i="0" u="none">
                    <a:solidFill>
                      <a:srgbClr val="FF0000"/>
                    </a:solidFill>
                    <a:effectLst/>
                    <a:latin typeface="宋体" pitchFamily="28"/>
                    <a:ea typeface="宋体" pitchFamily="28"/>
                    <a:cs typeface="宋体" pitchFamily="28"/>
                  </a:rPr>
                  <a:t>％</a:t>
                </a:r>
                <a:r>
                  <a:rPr lang="en-US" altLang="zh-CN" sz="2800" b="1" i="0" u="none">
                    <a:solidFill>
                      <a:srgbClr val="FF0000"/>
                    </a:solidFill>
                    <a:effectLst/>
                    <a:latin typeface="Times New Roman" pitchFamily="28"/>
                    <a:ea typeface="宋体" pitchFamily="28"/>
                    <a:cs typeface="Times New Roman" pitchFamily="28"/>
                  </a:rPr>
                  <a:t>×</a:t>
                </a:r>
                <a:r>
                  <a:rPr lang="en-US" altLang="zh-CN" sz="2800" b="1" i="1" u="none">
                    <a:solidFill>
                      <a:srgbClr val="FF0000"/>
                    </a:solidFill>
                    <a:effectLst/>
                    <a:latin typeface="Times New Roman" pitchFamily="28"/>
                    <a:ea typeface="Times New Roman" pitchFamily="28"/>
                    <a:cs typeface="Times New Roman" pitchFamily="28"/>
                  </a:rPr>
                  <a:t>m</a:t>
                </a:r>
                <a:r>
                  <a:rPr lang="zh-CN" altLang="zh-CN" sz="2800" b="1" i="0" u="none" baseline="-25000">
                    <a:solidFill>
                      <a:srgbClr val="FF0000"/>
                    </a:solidFill>
                    <a:effectLst/>
                    <a:latin typeface="Times New Roman" pitchFamily="28"/>
                    <a:ea typeface="宋体" pitchFamily="28"/>
                    <a:cs typeface="Times New Roman" pitchFamily="28"/>
                  </a:rPr>
                  <a:t>全机</a:t>
                </a:r>
                <a:r>
                  <a:rPr lang="zh-CN"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20</a:t>
                </a:r>
                <a:r>
                  <a:rPr lang="zh-CN" altLang="zh-CN" sz="2800" b="1" i="0" u="none">
                    <a:solidFill>
                      <a:srgbClr val="FF0000"/>
                    </a:solidFill>
                    <a:effectLst/>
                    <a:latin typeface="宋体" pitchFamily="28"/>
                    <a:ea typeface="宋体" pitchFamily="28"/>
                    <a:cs typeface="宋体" pitchFamily="28"/>
                  </a:rPr>
                  <a:t>％</a:t>
                </a:r>
                <a:r>
                  <a:rPr lang="en-US"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42 000 kg</a:t>
                </a:r>
                <a:r>
                  <a:rPr lang="zh-CN"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8 400 kg</a:t>
                </a:r>
              </a:p>
              <a:p>
                <a:pPr algn="l" eaLnBrk="1" latinLnBrk="0" hangingPunct="0">
                  <a:lnSpc>
                    <a:spcPct val="129999"/>
                  </a:lnSpc>
                </a:pPr>
                <a:r>
                  <a:rPr lang="zh-CN" altLang="zh-CN" sz="2800" b="1" i="0" u="none">
                    <a:solidFill>
                      <a:srgbClr val="FF0000"/>
                    </a:solidFill>
                    <a:effectLst/>
                    <a:latin typeface="Times New Roman" pitchFamily="28"/>
                    <a:ea typeface="宋体" pitchFamily="28"/>
                    <a:cs typeface="Times New Roman" pitchFamily="28"/>
                  </a:rPr>
                  <a:t>铝锂合金材料的体积</a:t>
                </a:r>
                <a:r>
                  <a:rPr lang="en-US" altLang="zh-CN" sz="2800" b="1" i="1" u="none">
                    <a:solidFill>
                      <a:srgbClr val="FF0000"/>
                    </a:solidFill>
                    <a:effectLst/>
                    <a:latin typeface="Times New Roman" pitchFamily="28"/>
                    <a:ea typeface="Times New Roman" pitchFamily="28"/>
                    <a:cs typeface="Times New Roman" pitchFamily="28"/>
                  </a:rPr>
                  <a:t>V</a:t>
                </a:r>
                <a:r>
                  <a:rPr lang="zh-CN" altLang="zh-CN" sz="2800" b="1" i="0" u="none" baseline="-25000">
                    <a:solidFill>
                      <a:srgbClr val="FF0000"/>
                    </a:solidFill>
                    <a:effectLst/>
                    <a:latin typeface="Times New Roman" pitchFamily="28"/>
                    <a:ea typeface="宋体" pitchFamily="28"/>
                    <a:cs typeface="Times New Roman" pitchFamily="28"/>
                  </a:rPr>
                  <a:t>铝锂</a:t>
                </a:r>
                <a:r>
                  <a:rPr lang="zh-CN" altLang="zh-CN" sz="2800" b="1" i="0" u="none">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sSub>
                          <m:sSubPr>
                            <m:ctrlPr>
                              <a:rPr lang="en-US" altLang="zh-CN" sz="2800" b="1" i="1">
                                <a:solidFill>
                                  <a:srgbClr val="FF0000"/>
                                </a:solidFill>
                                <a:effectLst/>
                                <a:latin typeface="Cambria Math" panose="02040503050406030204" pitchFamily="18" charset="0"/>
                                <a:ea typeface="Cambria Math" panose="02040503050406030204" pitchFamily="56" charset="0"/>
                              </a:rPr>
                            </m:ctrlPr>
                          </m:sSubPr>
                          <m:e>
                            <m:r>
                              <a:rPr lang="en-US" altLang="zh-CN" sz="2800" b="1" i="1">
                                <a:solidFill>
                                  <a:srgbClr val="FF0000"/>
                                </a:solidFill>
                                <a:effectLst/>
                                <a:latin typeface="Cambria Math" panose="02040503050406030204" pitchFamily="56" charset="0"/>
                                <a:ea typeface="Cambria Math" panose="02040503050406030204" pitchFamily="56" charset="0"/>
                              </a:rPr>
                              <m:t>𝒎</m:t>
                            </m:r>
                          </m:e>
                          <m:sub>
                            <m:r>
                              <m:rPr>
                                <m:nor/>
                              </m:rPr>
                              <a:rPr lang="zh-CN" altLang="zh-CN" sz="2800" b="1" i="0" baseline="-2000">
                                <a:solidFill>
                                  <a:srgbClr val="FF0000"/>
                                </a:solidFill>
                                <a:effectLst/>
                                <a:latin typeface="Times New Roman" panose="02040503050406030204" pitchFamily="56" charset="0"/>
                                <a:ea typeface="宋体" panose="02040503050406030204" pitchFamily="56" charset="0"/>
                              </a:rPr>
                              <m:t>铝锂</m:t>
                            </m:r>
                          </m:sub>
                        </m:sSub>
                      </m:num>
                      <m:den>
                        <m:sSub>
                          <m:sSubPr>
                            <m:ctrlPr>
                              <a:rPr lang="en-US" altLang="zh-CN" sz="2800" b="1" i="1">
                                <a:solidFill>
                                  <a:srgbClr val="FF0000"/>
                                </a:solidFill>
                                <a:effectLst/>
                                <a:latin typeface="Cambria Math" panose="02040503050406030204" pitchFamily="18" charset="0"/>
                                <a:ea typeface="Cambria Math" panose="02040503050406030204" pitchFamily="56" charset="0"/>
                              </a:rPr>
                            </m:ctrlPr>
                          </m:sSubPr>
                          <m:e>
                            <m:r>
                              <a:rPr lang="en-US" altLang="zh-CN" sz="2800" b="1" i="1">
                                <a:solidFill>
                                  <a:srgbClr val="FF0000"/>
                                </a:solidFill>
                                <a:effectLst/>
                                <a:latin typeface="Cambria Math" panose="02040503050406030204" pitchFamily="56" charset="0"/>
                                <a:ea typeface="Cambria Math" panose="02040503050406030204" pitchFamily="56" charset="0"/>
                              </a:rPr>
                              <m:t>𝝆</m:t>
                            </m:r>
                          </m:e>
                          <m:sub>
                            <m:r>
                              <m:rPr>
                                <m:nor/>
                              </m:rPr>
                              <a:rPr lang="zh-CN" altLang="zh-CN" sz="2800" b="1" i="0" baseline="-2000">
                                <a:solidFill>
                                  <a:srgbClr val="FF0000"/>
                                </a:solidFill>
                                <a:effectLst/>
                                <a:latin typeface="Times New Roman" panose="02040503050406030204" pitchFamily="56" charset="0"/>
                                <a:ea typeface="宋体" panose="02040503050406030204" pitchFamily="56" charset="0"/>
                              </a:rPr>
                              <m:t>铝锂</m:t>
                            </m:r>
                          </m:sub>
                        </m:sSub>
                      </m:den>
                    </m:f>
                  </m:oMath>
                </a14:m>
                <a:r>
                  <a:rPr lang="zh-CN" altLang="zh-CN" sz="2800" b="1" i="0" u="none">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0">
                            <a:solidFill>
                              <a:srgbClr val="FF0000"/>
                            </a:solidFill>
                            <a:effectLst/>
                            <a:latin typeface="Cambria Math" panose="02040503050406030204" pitchFamily="56" charset="0"/>
                            <a:ea typeface="Cambria Math" panose="02040503050406030204" pitchFamily="56" charset="0"/>
                          </a:rPr>
                          <m:t>𝟖</m:t>
                        </m:r>
                        <m:r>
                          <m:rPr>
                            <m:nor/>
                          </m:rPr>
                          <a:rPr lang="en-US" altLang="zh-CN" sz="2800" b="1" i="0">
                            <a:solidFill>
                              <a:srgbClr val="FF0000"/>
                            </a:solidFill>
                            <a:effectLst/>
                            <a:latin typeface="Times New Roman" panose="02040503050406030204" pitchFamily="56" charset="0"/>
                            <a:ea typeface="宋体" panose="02040503050406030204" pitchFamily="56" charset="0"/>
                          </a:rPr>
                          <m:t> </m:t>
                        </m:r>
                        <m:r>
                          <a:rPr lang="en-US" altLang="zh-CN" sz="2800" b="1" i="0">
                            <a:solidFill>
                              <a:srgbClr val="FF0000"/>
                            </a:solidFill>
                            <a:effectLst/>
                            <a:latin typeface="Cambria Math" panose="02040503050406030204" pitchFamily="56" charset="0"/>
                            <a:ea typeface="Cambria Math" panose="02040503050406030204" pitchFamily="56" charset="0"/>
                          </a:rPr>
                          <m:t>𝟒𝟎𝟎</m:t>
                        </m:r>
                        <m:r>
                          <m:rPr>
                            <m:nor/>
                          </m:rPr>
                          <a:rPr lang="en-US" altLang="zh-CN" sz="2800" b="1" i="0">
                            <a:solidFill>
                              <a:srgbClr val="FF0000"/>
                            </a:solidFill>
                            <a:effectLst/>
                            <a:latin typeface="Times New Roman" panose="02040503050406030204" pitchFamily="56" charset="0"/>
                            <a:ea typeface="宋体" panose="02040503050406030204" pitchFamily="56" charset="0"/>
                          </a:rPr>
                          <m:t> </m:t>
                        </m:r>
                        <m:r>
                          <a:rPr lang="en-US" altLang="zh-CN" sz="2800" b="1" i="0">
                            <a:solidFill>
                              <a:srgbClr val="FF0000"/>
                            </a:solidFill>
                            <a:effectLst/>
                            <a:latin typeface="Cambria Math" panose="02040503050406030204" pitchFamily="56" charset="0"/>
                            <a:ea typeface="Cambria Math" panose="02040503050406030204" pitchFamily="56" charset="0"/>
                          </a:rPr>
                          <m:t>𝐤𝐠</m:t>
                        </m:r>
                      </m:num>
                      <m:den>
                        <m:r>
                          <a:rPr lang="en-US" altLang="zh-CN" sz="2800" b="1" i="0">
                            <a:solidFill>
                              <a:srgbClr val="FF0000"/>
                            </a:solidFill>
                            <a:effectLst/>
                            <a:latin typeface="Cambria Math" panose="02040503050406030204" pitchFamily="56" charset="0"/>
                            <a:ea typeface="Cambria Math" panose="02040503050406030204" pitchFamily="56" charset="0"/>
                          </a:rPr>
                          <m:t>𝟐</m:t>
                        </m:r>
                        <m:r>
                          <m:rPr>
                            <m:nor/>
                          </m:rPr>
                          <a:rPr lang="en-US" altLang="zh-CN" sz="2800" b="1" i="0">
                            <a:solidFill>
                              <a:srgbClr val="FF0000"/>
                            </a:solidFill>
                            <a:effectLst/>
                            <a:latin typeface="Times New Roman" panose="02040503050406030204" pitchFamily="56" charset="0"/>
                            <a:ea typeface="宋体" panose="02040503050406030204" pitchFamily="56" charset="0"/>
                          </a:rPr>
                          <m:t>.</m:t>
                        </m:r>
                        <m:r>
                          <a:rPr lang="en-US" altLang="zh-CN" sz="2800" b="1" i="0">
                            <a:solidFill>
                              <a:srgbClr val="FF0000"/>
                            </a:solidFill>
                            <a:effectLst/>
                            <a:latin typeface="Cambria Math" panose="02040503050406030204" pitchFamily="56" charset="0"/>
                            <a:ea typeface="Cambria Math" panose="02040503050406030204" pitchFamily="56" charset="0"/>
                          </a:rPr>
                          <m:t>𝟏</m:t>
                        </m:r>
                        <m:r>
                          <a:rPr lang="en-US" altLang="zh-CN" sz="2800" b="1" i="0">
                            <a:solidFill>
                              <a:srgbClr val="FF0000"/>
                            </a:solidFill>
                            <a:effectLst/>
                            <a:latin typeface="Cambria Math" panose="02040503050406030204" pitchFamily="56" charset="0"/>
                            <a:ea typeface="Cambria Math" panose="02040503050406030204" pitchFamily="56" charset="0"/>
                          </a:rPr>
                          <m:t>×</m:t>
                        </m:r>
                        <m:r>
                          <a:rPr lang="en-US" altLang="zh-CN" sz="2800" b="1" i="0">
                            <a:solidFill>
                              <a:srgbClr val="FF0000"/>
                            </a:solidFill>
                            <a:effectLst/>
                            <a:latin typeface="Cambria Math" panose="02040503050406030204" pitchFamily="56" charset="0"/>
                            <a:ea typeface="Cambria Math" panose="02040503050406030204" pitchFamily="56" charset="0"/>
                          </a:rPr>
                          <m:t>𝟏</m:t>
                        </m:r>
                        <m:sSup>
                          <m:sSupPr>
                            <m:ctrlPr>
                              <a:rPr lang="en-US" altLang="zh-CN" sz="2800" b="1" i="1">
                                <a:solidFill>
                                  <a:srgbClr val="FF0000"/>
                                </a:solidFill>
                                <a:effectLst/>
                                <a:latin typeface="Cambria Math" panose="02040503050406030204" pitchFamily="18" charset="0"/>
                                <a:ea typeface="Cambria Math" panose="02040503050406030204" pitchFamily="56" charset="0"/>
                              </a:rPr>
                            </m:ctrlPr>
                          </m:sSupPr>
                          <m:e>
                            <m:r>
                              <a:rPr lang="en-US" altLang="zh-CN" sz="2800" b="1" i="0">
                                <a:solidFill>
                                  <a:srgbClr val="FF0000"/>
                                </a:solidFill>
                                <a:effectLst/>
                                <a:latin typeface="Cambria Math" panose="02040503050406030204" pitchFamily="56" charset="0"/>
                                <a:ea typeface="Cambria Math" panose="02040503050406030204" pitchFamily="56" charset="0"/>
                              </a:rPr>
                              <m:t>𝟎</m:t>
                            </m:r>
                          </m:e>
                          <m:sup>
                            <m:r>
                              <a:rPr lang="en-US" altLang="zh-CN" sz="2800" b="1" i="0">
                                <a:solidFill>
                                  <a:srgbClr val="FF0000"/>
                                </a:solidFill>
                                <a:effectLst/>
                                <a:latin typeface="Cambria Math" panose="02040503050406030204" pitchFamily="56" charset="0"/>
                                <a:ea typeface="Cambria Math" panose="02040503050406030204" pitchFamily="56" charset="0"/>
                              </a:rPr>
                              <m:t>𝟑</m:t>
                            </m:r>
                          </m:sup>
                        </m:sSup>
                        <m:r>
                          <a:rPr lang="en-US" altLang="zh-CN" sz="2800" b="1" i="0">
                            <a:solidFill>
                              <a:srgbClr val="FF0000"/>
                            </a:solidFill>
                            <a:effectLst/>
                            <a:latin typeface="Cambria Math" panose="02040503050406030204" pitchFamily="56" charset="0"/>
                            <a:ea typeface="Cambria Math" panose="02040503050406030204" pitchFamily="56" charset="0"/>
                          </a:rPr>
                          <m:t>𝐤𝐠</m:t>
                        </m:r>
                        <m:r>
                          <m:rPr>
                            <m:nor/>
                          </m:rPr>
                          <a:rPr lang="en-US" altLang="zh-CN" sz="2800" b="1" i="0">
                            <a:solidFill>
                              <a:srgbClr val="FF0000"/>
                            </a:solidFill>
                            <a:effectLst/>
                            <a:latin typeface="Times New Roman" panose="02040503050406030204" pitchFamily="56" charset="0"/>
                            <a:ea typeface="宋体" panose="02040503050406030204" pitchFamily="56" charset="0"/>
                          </a:rPr>
                          <m:t>/</m:t>
                        </m:r>
                        <m:sSup>
                          <m:sSupPr>
                            <m:ctrlPr>
                              <a:rPr lang="en-US" altLang="zh-CN" sz="2800" b="1" i="1">
                                <a:solidFill>
                                  <a:srgbClr val="FF0000"/>
                                </a:solidFill>
                                <a:effectLst/>
                                <a:latin typeface="Cambria Math" panose="02040503050406030204" pitchFamily="18" charset="0"/>
                                <a:ea typeface="Cambria Math" panose="02040503050406030204" pitchFamily="56" charset="0"/>
                              </a:rPr>
                            </m:ctrlPr>
                          </m:sSupPr>
                          <m:e>
                            <m:r>
                              <a:rPr lang="en-US" altLang="zh-CN" sz="2800" b="1" i="0">
                                <a:solidFill>
                                  <a:srgbClr val="FF0000"/>
                                </a:solidFill>
                                <a:effectLst/>
                                <a:latin typeface="Cambria Math" panose="02040503050406030204" pitchFamily="56" charset="0"/>
                                <a:ea typeface="Cambria Math" panose="02040503050406030204" pitchFamily="56" charset="0"/>
                              </a:rPr>
                              <m:t>𝐦</m:t>
                            </m:r>
                          </m:e>
                          <m:sup>
                            <m:r>
                              <a:rPr lang="en-US" altLang="zh-CN" sz="2800" b="1" i="0">
                                <a:solidFill>
                                  <a:srgbClr val="FF0000"/>
                                </a:solidFill>
                                <a:effectLst/>
                                <a:latin typeface="Cambria Math" panose="02040503050406030204" pitchFamily="56" charset="0"/>
                                <a:ea typeface="Cambria Math" panose="02040503050406030204" pitchFamily="56" charset="0"/>
                              </a:rPr>
                              <m:t>𝟑</m:t>
                            </m:r>
                          </m:sup>
                        </m:sSup>
                      </m:den>
                    </m:f>
                  </m:oMath>
                </a14:m>
                <a:r>
                  <a:rPr lang="zh-CN"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4 m</a:t>
                </a:r>
                <a:r>
                  <a:rPr lang="en-US" altLang="zh-CN" sz="2800" b="1" i="0" u="none" baseline="30000">
                    <a:solidFill>
                      <a:srgbClr val="FF0000"/>
                    </a:solidFill>
                    <a:effectLst/>
                    <a:latin typeface="Times New Roman" pitchFamily="28"/>
                    <a:ea typeface="Times New Roman" pitchFamily="28"/>
                    <a:cs typeface="Times New Roman" pitchFamily="28"/>
                  </a:rPr>
                  <a:t>3</a:t>
                </a:r>
              </a:p>
            </p:txBody>
          </p:sp>
        </mc:Choice>
        <mc:Fallback xmlns:a16="http://schemas.microsoft.com/office/drawing/2014/main" xmlns:p14="http://schemas.microsoft.com/office/powerpoint/2010/main" xmlns="">
          <p:sp>
            <p:nvSpPr>
              <p:cNvPr id="3" name="yt_shape_10674" descr="{&quot;rangeId&quot;:25,&quot;color&quot;:&quot;R&quot;}"/>
              <p:cNvSpPr txBox="1">
                <a:spLocks noRot="1" noChangeAspect="1" noMove="1" noResize="1" noEditPoints="1" noAdjustHandles="1" noChangeArrowheads="1" noChangeShapeType="1" noTextEdit="1"/>
              </p:cNvSpPr>
              <p:nvPr/>
            </p:nvSpPr>
            <p:spPr>
              <a:xfrm>
                <a:off x="648000" y="3889845"/>
                <a:ext cx="8294387" cy="2071914"/>
              </a:xfrm>
              <a:prstGeom prst="rect">
                <a:avLst/>
              </a:prstGeom>
              <a:blipFill>
                <a:blip r:embed="rId4"/>
                <a:stretch>
                  <a:fillRect l="-2572" t="-2941" r="-735"/>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678" name="yt_shape_10678"/>
          <p:cNvSpPr txBox="1"/>
          <p:nvPr/>
        </p:nvSpPr>
        <p:spPr>
          <a:xfrm>
            <a:off x="648143" y="950355"/>
            <a:ext cx="10896000" cy="2188356"/>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spc="150">
                <a:solidFill>
                  <a:srgbClr val="000000"/>
                </a:solidFill>
                <a:effectLst/>
                <a:latin typeface="宋体" pitchFamily="28"/>
                <a:ea typeface="宋体" pitchFamily="28"/>
                <a:cs typeface="宋体" pitchFamily="28"/>
              </a:rPr>
              <a:t>（</a:t>
            </a:r>
            <a:r>
              <a:rPr lang="en-US" altLang="zh-CN" sz="2800" b="0" i="0" u="none" spc="150">
                <a:solidFill>
                  <a:srgbClr val="000000"/>
                </a:solidFill>
                <a:effectLst/>
                <a:latin typeface="Times New Roman" pitchFamily="28"/>
                <a:ea typeface="Times New Roman" pitchFamily="28"/>
                <a:cs typeface="宋体" pitchFamily="28"/>
              </a:rPr>
              <a:t>3</a:t>
            </a:r>
            <a:r>
              <a:rPr lang="zh-CN" altLang="zh-CN" sz="2800" b="0" i="0" u="none" spc="150">
                <a:solidFill>
                  <a:srgbClr val="000000"/>
                </a:solidFill>
                <a:effectLst/>
                <a:latin typeface="宋体" pitchFamily="28"/>
                <a:ea typeface="宋体" pitchFamily="28"/>
                <a:cs typeface="宋体" pitchFamily="28"/>
              </a:rPr>
              <a:t>）</a:t>
            </a:r>
            <a:r>
              <a:rPr lang="en-US" altLang="zh-CN" sz="2800" b="0" i="0" u="none" spc="150">
                <a:solidFill>
                  <a:srgbClr val="000000"/>
                </a:solidFill>
                <a:effectLst/>
                <a:latin typeface="Times New Roman" pitchFamily="28"/>
                <a:ea typeface="Times New Roman" pitchFamily="28"/>
                <a:cs typeface="宋体" pitchFamily="28"/>
              </a:rPr>
              <a:t>C919</a:t>
            </a:r>
            <a:r>
              <a:rPr lang="zh-CN" altLang="zh-CN" sz="2800" b="0" i="0" u="none" spc="150">
                <a:solidFill>
                  <a:srgbClr val="000000"/>
                </a:solidFill>
                <a:effectLst/>
                <a:latin typeface="白正" pitchFamily="28"/>
                <a:ea typeface="宋体" pitchFamily="28"/>
                <a:cs typeface="宋体" pitchFamily="28"/>
              </a:rPr>
              <a:t>采用密度较小的新型国产铝锂合金材料最大的好处就是可以提高标准商载质量，若在不改变其设计结构的情况下，采用新型国产铝锂合金材料要比用普通的铝合金材料时提高的标准商载质量是多少？</a:t>
            </a:r>
          </a:p>
        </p:txBody>
      </p:sp>
      <p:sp>
        <p:nvSpPr>
          <p:cNvPr id="4" name="yt_shape_10679"/>
          <p:cNvSpPr txBox="1"/>
          <p:nvPr/>
        </p:nvSpPr>
        <p:spPr>
          <a:xfrm>
            <a:off x="648143" y="3341863"/>
            <a:ext cx="9074977" cy="2180340"/>
          </a:xfrm>
          <a:prstGeom prst="rect">
            <a:avLst/>
          </a:prstGeom>
        </p:spPr>
        <p:txBody>
          <a:bodyPr vert="horz" wrap="square" lIns="0" tIns="0" rIns="0" bIns="0" rtlCol="0">
            <a:spAutoFit/>
          </a:bodyPr>
          <a:lstStyle/>
          <a:p>
            <a:pPr algn="l" eaLnBrk="1" latinLnBrk="0" hangingPunct="0">
              <a:lnSpc>
                <a:spcPct val="129999"/>
              </a:lnSpc>
            </a:pPr>
            <a:r>
              <a:rPr lang="zh-CN" altLang="zh-CN" sz="2800" b="1" i="0" u="none" dirty="0">
                <a:solidFill>
                  <a:srgbClr val="FF0000"/>
                </a:solidFill>
                <a:effectLst/>
                <a:latin typeface="Times New Roman" pitchFamily="28"/>
                <a:ea typeface="宋体" pitchFamily="28"/>
                <a:cs typeface="Times New Roman" pitchFamily="28"/>
              </a:rPr>
              <a:t>解：（</a:t>
            </a:r>
            <a:r>
              <a:rPr lang="en-US" altLang="zh-CN" sz="2800" b="1" i="0" u="none" dirty="0">
                <a:solidFill>
                  <a:srgbClr val="FF0000"/>
                </a:solidFill>
                <a:effectLst/>
                <a:latin typeface="Times New Roman" pitchFamily="28"/>
                <a:ea typeface="Times New Roman" pitchFamily="28"/>
                <a:cs typeface="Times New Roman" pitchFamily="28"/>
              </a:rPr>
              <a:t>3</a:t>
            </a:r>
            <a:r>
              <a:rPr lang="zh-CN" altLang="zh-CN" sz="2800" b="1" i="0" u="none" dirty="0">
                <a:solidFill>
                  <a:srgbClr val="FF0000"/>
                </a:solidFill>
                <a:effectLst/>
                <a:latin typeface="Times New Roman" pitchFamily="28"/>
                <a:ea typeface="宋体" pitchFamily="28"/>
                <a:cs typeface="Times New Roman" pitchFamily="28"/>
              </a:rPr>
              <a:t>）若用铝合金材料，则这部分的质量</a:t>
            </a:r>
          </a:p>
          <a:p>
            <a:pPr algn="l" eaLnBrk="1" latinLnBrk="0" hangingPunct="0">
              <a:lnSpc>
                <a:spcPct val="129999"/>
              </a:lnSpc>
            </a:pPr>
            <a:r>
              <a:rPr lang="en-US" altLang="zh-CN" sz="2800" b="1" i="1" u="none" dirty="0">
                <a:solidFill>
                  <a:srgbClr val="FF0000"/>
                </a:solidFill>
                <a:effectLst/>
                <a:latin typeface="Times New Roman" pitchFamily="28"/>
                <a:ea typeface="Times New Roman" pitchFamily="28"/>
                <a:cs typeface="Times New Roman" pitchFamily="28"/>
              </a:rPr>
              <a:t>m</a:t>
            </a:r>
            <a:r>
              <a:rPr lang="zh-CN" altLang="zh-CN" sz="2800" b="1" i="0" u="none" baseline="-25000" dirty="0">
                <a:solidFill>
                  <a:srgbClr val="FF0000"/>
                </a:solidFill>
                <a:effectLst/>
                <a:latin typeface="Times New Roman" pitchFamily="28"/>
                <a:ea typeface="宋体" pitchFamily="28"/>
                <a:cs typeface="Times New Roman" pitchFamily="28"/>
              </a:rPr>
              <a:t>铝</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1" u="none" dirty="0">
                <a:solidFill>
                  <a:srgbClr val="FF0000"/>
                </a:solidFill>
                <a:effectLst/>
                <a:latin typeface="Times New Roman" pitchFamily="28"/>
                <a:ea typeface="Times New Roman" pitchFamily="28"/>
                <a:cs typeface="Times New Roman" pitchFamily="28"/>
              </a:rPr>
              <a:t>ρ</a:t>
            </a:r>
            <a:r>
              <a:rPr lang="zh-CN" altLang="zh-CN" sz="2800" b="1" i="0" u="none" baseline="-25000" dirty="0">
                <a:solidFill>
                  <a:srgbClr val="FF0000"/>
                </a:solidFill>
                <a:effectLst/>
                <a:latin typeface="Times New Roman" pitchFamily="28"/>
                <a:ea typeface="宋体" pitchFamily="28"/>
                <a:cs typeface="Times New Roman" pitchFamily="28"/>
              </a:rPr>
              <a:t>铝</a:t>
            </a:r>
            <a:r>
              <a:rPr lang="en-US" altLang="zh-CN" sz="2800" b="1" i="1" u="none" dirty="0">
                <a:solidFill>
                  <a:srgbClr val="FF0000"/>
                </a:solidFill>
                <a:effectLst/>
                <a:latin typeface="Times New Roman" pitchFamily="28"/>
                <a:ea typeface="Times New Roman" pitchFamily="28"/>
                <a:cs typeface="Times New Roman" pitchFamily="28"/>
              </a:rPr>
              <a:t>V</a:t>
            </a:r>
            <a:r>
              <a:rPr lang="zh-CN" altLang="zh-CN" sz="2800" b="1" i="0" u="none" baseline="-25000" dirty="0">
                <a:solidFill>
                  <a:srgbClr val="FF0000"/>
                </a:solidFill>
                <a:effectLst/>
                <a:latin typeface="Times New Roman" pitchFamily="28"/>
                <a:ea typeface="宋体" pitchFamily="28"/>
                <a:cs typeface="Times New Roman" pitchFamily="28"/>
              </a:rPr>
              <a:t>铝</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1" u="none" dirty="0">
                <a:solidFill>
                  <a:srgbClr val="FF0000"/>
                </a:solidFill>
                <a:effectLst/>
                <a:latin typeface="Times New Roman" pitchFamily="28"/>
                <a:ea typeface="Times New Roman" pitchFamily="28"/>
                <a:cs typeface="Times New Roman" pitchFamily="28"/>
              </a:rPr>
              <a:t>ρ</a:t>
            </a:r>
            <a:r>
              <a:rPr lang="zh-CN" altLang="zh-CN" sz="2800" b="1" i="0" u="none" baseline="-25000" dirty="0">
                <a:solidFill>
                  <a:srgbClr val="FF0000"/>
                </a:solidFill>
                <a:effectLst/>
                <a:latin typeface="Times New Roman" pitchFamily="28"/>
                <a:ea typeface="宋体" pitchFamily="28"/>
                <a:cs typeface="Times New Roman" pitchFamily="28"/>
              </a:rPr>
              <a:t>铝</a:t>
            </a:r>
            <a:r>
              <a:rPr lang="en-US" altLang="zh-CN" sz="2800" b="1" i="1" u="none" dirty="0">
                <a:solidFill>
                  <a:srgbClr val="FF0000"/>
                </a:solidFill>
                <a:effectLst/>
                <a:latin typeface="Times New Roman" pitchFamily="28"/>
                <a:ea typeface="Times New Roman" pitchFamily="28"/>
                <a:cs typeface="Times New Roman" pitchFamily="28"/>
              </a:rPr>
              <a:t>V</a:t>
            </a:r>
            <a:r>
              <a:rPr lang="zh-CN" altLang="zh-CN" sz="2800" b="1" i="0" u="none" baseline="-25000" dirty="0">
                <a:solidFill>
                  <a:srgbClr val="FF0000"/>
                </a:solidFill>
                <a:effectLst/>
                <a:latin typeface="Times New Roman" pitchFamily="28"/>
                <a:ea typeface="宋体" pitchFamily="28"/>
                <a:cs typeface="Times New Roman" pitchFamily="28"/>
              </a:rPr>
              <a:t>铝锂</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2.5</a:t>
            </a:r>
            <a:r>
              <a:rPr lang="en-US"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10</a:t>
            </a:r>
            <a:r>
              <a:rPr lang="en-US" altLang="zh-CN" sz="2800" b="1" i="0" u="none" baseline="30000" dirty="0">
                <a:solidFill>
                  <a:srgbClr val="FF0000"/>
                </a:solidFill>
                <a:effectLst/>
                <a:latin typeface="Times New Roman" pitchFamily="28"/>
                <a:ea typeface="Times New Roman" pitchFamily="28"/>
                <a:cs typeface="Times New Roman" pitchFamily="28"/>
              </a:rPr>
              <a:t>3</a:t>
            </a:r>
            <a:r>
              <a:rPr lang="en-US" altLang="zh-CN" sz="2800" b="1" i="0" u="none" dirty="0">
                <a:solidFill>
                  <a:srgbClr val="FF0000"/>
                </a:solidFill>
                <a:effectLst/>
                <a:latin typeface="Times New Roman" pitchFamily="28"/>
                <a:ea typeface="Times New Roman" pitchFamily="28"/>
                <a:cs typeface="Times New Roman" pitchFamily="28"/>
              </a:rPr>
              <a:t> kg/m</a:t>
            </a:r>
            <a:r>
              <a:rPr lang="en-US" altLang="zh-CN" sz="2800" b="1" i="0" u="none" baseline="30000" dirty="0">
                <a:solidFill>
                  <a:srgbClr val="FF0000"/>
                </a:solidFill>
                <a:effectLst/>
                <a:latin typeface="Times New Roman" pitchFamily="28"/>
                <a:ea typeface="Times New Roman" pitchFamily="28"/>
                <a:cs typeface="Times New Roman" pitchFamily="28"/>
              </a:rPr>
              <a:t>3</a:t>
            </a:r>
            <a:r>
              <a:rPr lang="en-US"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4 m</a:t>
            </a:r>
            <a:r>
              <a:rPr lang="en-US" altLang="zh-CN" sz="2800" b="1" i="0" u="none" baseline="30000" dirty="0">
                <a:solidFill>
                  <a:srgbClr val="FF0000"/>
                </a:solidFill>
                <a:effectLst/>
                <a:latin typeface="Times New Roman" pitchFamily="28"/>
                <a:ea typeface="Times New Roman" pitchFamily="28"/>
                <a:cs typeface="Times New Roman" pitchFamily="28"/>
              </a:rPr>
              <a:t>3</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10 000 kg</a:t>
            </a:r>
          </a:p>
          <a:p>
            <a:pPr algn="l" eaLnBrk="1" latinLnBrk="0" hangingPunct="0">
              <a:lnSpc>
                <a:spcPct val="129999"/>
              </a:lnSpc>
            </a:pPr>
            <a:r>
              <a:rPr lang="zh-CN" altLang="zh-CN" sz="2800" b="1" i="0" u="none" dirty="0">
                <a:solidFill>
                  <a:srgbClr val="FF0000"/>
                </a:solidFill>
                <a:effectLst/>
                <a:latin typeface="Times New Roman" pitchFamily="28"/>
                <a:ea typeface="宋体" pitchFamily="28"/>
                <a:cs typeface="Times New Roman" pitchFamily="28"/>
              </a:rPr>
              <a:t>提高的标准商载质量</a:t>
            </a:r>
          </a:p>
          <a:p>
            <a:pPr algn="l" eaLnBrk="1" latinLnBrk="0" hangingPunct="0">
              <a:lnSpc>
                <a:spcPct val="129999"/>
              </a:lnSpc>
            </a:pPr>
            <a:r>
              <a:rPr lang="en-US" altLang="zh-CN" sz="2800" b="1" i="1" u="none" dirty="0" err="1">
                <a:solidFill>
                  <a:srgbClr val="FF0000"/>
                </a:solidFill>
                <a:effectLst/>
                <a:latin typeface="Times New Roman" pitchFamily="28"/>
                <a:ea typeface="Times New Roman" pitchFamily="28"/>
                <a:cs typeface="Times New Roman" pitchFamily="28"/>
              </a:rPr>
              <a:t>Δm</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1" u="none" dirty="0">
                <a:solidFill>
                  <a:srgbClr val="FF0000"/>
                </a:solidFill>
                <a:effectLst/>
                <a:latin typeface="Times New Roman" pitchFamily="28"/>
                <a:ea typeface="Times New Roman" pitchFamily="28"/>
                <a:cs typeface="Times New Roman" pitchFamily="28"/>
              </a:rPr>
              <a:t>m</a:t>
            </a:r>
            <a:r>
              <a:rPr lang="zh-CN" altLang="zh-CN" sz="2800" b="1" i="0" u="none" baseline="-25000" dirty="0">
                <a:solidFill>
                  <a:srgbClr val="FF0000"/>
                </a:solidFill>
                <a:effectLst/>
                <a:latin typeface="Times New Roman" pitchFamily="28"/>
                <a:ea typeface="宋体" pitchFamily="28"/>
                <a:cs typeface="Times New Roman" pitchFamily="28"/>
              </a:rPr>
              <a:t>铝</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1" u="none" dirty="0">
                <a:solidFill>
                  <a:srgbClr val="FF0000"/>
                </a:solidFill>
                <a:effectLst/>
                <a:latin typeface="Times New Roman" pitchFamily="28"/>
                <a:ea typeface="Times New Roman" pitchFamily="28"/>
                <a:cs typeface="Times New Roman" pitchFamily="28"/>
              </a:rPr>
              <a:t>m</a:t>
            </a:r>
            <a:r>
              <a:rPr lang="zh-CN" altLang="zh-CN" sz="2800" b="1" i="0" u="none" baseline="-25000" dirty="0">
                <a:solidFill>
                  <a:srgbClr val="FF0000"/>
                </a:solidFill>
                <a:effectLst/>
                <a:latin typeface="Times New Roman" pitchFamily="28"/>
                <a:ea typeface="宋体" pitchFamily="28"/>
                <a:cs typeface="Times New Roman" pitchFamily="28"/>
              </a:rPr>
              <a:t>铝锂</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10 000 kg</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8 400 kg</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1 600 kg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542" name="yt_shape_10542"/>
          <p:cNvSpPr txBox="1"/>
          <p:nvPr/>
        </p:nvSpPr>
        <p:spPr>
          <a:xfrm>
            <a:off x="648000" y="924139"/>
            <a:ext cx="7181453" cy="499880"/>
          </a:xfrm>
          <a:prstGeom prst="rect">
            <a:avLst/>
          </a:prstGeom>
        </p:spPr>
        <p:txBody>
          <a:bodyPr vert="horz" wrap="none" lIns="0" tIns="0" rIns="0" bIns="0" rtlCol="0">
            <a:spAutoFit/>
          </a:bodyPr>
          <a:lstStyle/>
          <a:p>
            <a:pPr algn="l" eaLnBrk="1" latinLnBrk="0" hangingPunct="0">
              <a:lnSpc>
                <a:spcPct val="129999"/>
              </a:lnSpc>
            </a:pPr>
            <a:r>
              <a:rPr lang="zh-CN" altLang="zh-CN" sz="2800" b="0" i="0" u="none">
                <a:solidFill>
                  <a:srgbClr val="000000"/>
                </a:solidFill>
                <a:effectLst/>
                <a:latin typeface="白正" pitchFamily="28"/>
                <a:ea typeface="黑体" pitchFamily="28"/>
                <a:cs typeface="宋体" pitchFamily="28"/>
              </a:rPr>
              <a:t>一、填空题</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黑体" pitchFamily="28"/>
                <a:cs typeface="宋体" pitchFamily="28"/>
              </a:rPr>
              <a:t>共</a:t>
            </a:r>
            <a:r>
              <a:rPr lang="en-US" altLang="zh-CN" sz="2800" b="0" i="0" u="none">
                <a:solidFill>
                  <a:srgbClr val="000000"/>
                </a:solidFill>
                <a:effectLst/>
                <a:latin typeface="Times New Roman" pitchFamily="28"/>
                <a:ea typeface="Times New Roman" pitchFamily="28"/>
                <a:cs typeface="宋体" pitchFamily="28"/>
              </a:rPr>
              <a:t>6</a:t>
            </a:r>
            <a:r>
              <a:rPr lang="zh-CN" altLang="zh-CN" sz="2800" b="0" i="0" u="none">
                <a:solidFill>
                  <a:srgbClr val="000000"/>
                </a:solidFill>
                <a:effectLst/>
                <a:latin typeface="白正" pitchFamily="28"/>
                <a:ea typeface="黑体" pitchFamily="28"/>
                <a:cs typeface="宋体" pitchFamily="28"/>
              </a:rPr>
              <a:t>小题，每空</a:t>
            </a: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白正" pitchFamily="28"/>
                <a:ea typeface="黑体" pitchFamily="28"/>
                <a:cs typeface="宋体" pitchFamily="28"/>
              </a:rPr>
              <a:t>分，满分</a:t>
            </a:r>
            <a:r>
              <a:rPr lang="en-US" altLang="zh-CN" sz="2800" b="0" i="0" u="none">
                <a:solidFill>
                  <a:srgbClr val="000000"/>
                </a:solidFill>
                <a:effectLst/>
                <a:latin typeface="Times New Roman" pitchFamily="28"/>
                <a:ea typeface="Times New Roman" pitchFamily="28"/>
                <a:cs typeface="宋体" pitchFamily="28"/>
              </a:rPr>
              <a:t>14</a:t>
            </a:r>
            <a:r>
              <a:rPr lang="zh-CN" altLang="zh-CN" sz="2800" b="0" i="0" u="none">
                <a:solidFill>
                  <a:srgbClr val="000000"/>
                </a:solidFill>
                <a:effectLst/>
                <a:latin typeface="白正" pitchFamily="28"/>
                <a:ea typeface="黑体" pitchFamily="28"/>
                <a:cs typeface="宋体" pitchFamily="28"/>
              </a:rPr>
              <a:t>分</a:t>
            </a:r>
            <a:r>
              <a:rPr lang="zh-CN" altLang="zh-CN" sz="2800" b="0" i="0" u="none">
                <a:solidFill>
                  <a:srgbClr val="000000"/>
                </a:solidFill>
                <a:effectLst/>
                <a:latin typeface="宋体" pitchFamily="28"/>
                <a:ea typeface="宋体" pitchFamily="28"/>
                <a:cs typeface="宋体" pitchFamily="28"/>
              </a:rPr>
              <a:t>）</a:t>
            </a:r>
          </a:p>
        </p:txBody>
      </p:sp>
      <p:sp>
        <p:nvSpPr>
          <p:cNvPr id="10543" name="yt_shape_10543"/>
          <p:cNvSpPr txBox="1"/>
          <p:nvPr/>
        </p:nvSpPr>
        <p:spPr>
          <a:xfrm>
            <a:off x="648143" y="1474807"/>
            <a:ext cx="10896000" cy="2192395"/>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白正" pitchFamily="28"/>
                <a:ea typeface="宋体" pitchFamily="28"/>
                <a:cs typeface="宋体" pitchFamily="28"/>
              </a:rPr>
              <a:t>如图甲所示，交警利用无人机对高速公路通行情况进行实时监测。无人机上安装有摄像机，在飞行过程中，以地面为参照物，摄像机是</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运动</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运动</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静止</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的；图乙是无人机上升到某高度后水平飞行的</a:t>
            </a:r>
            <a:r>
              <a:rPr lang="en-US" altLang="zh-CN" sz="2800" b="0" i="1" u="none">
                <a:solidFill>
                  <a:srgbClr val="000000"/>
                </a:solidFill>
                <a:effectLst/>
                <a:latin typeface="Book Antiqua" pitchFamily="28"/>
                <a:ea typeface="Book Antiqua" pitchFamily="28"/>
                <a:cs typeface="宋体" pitchFamily="28"/>
              </a:rPr>
              <a:t>v</a:t>
            </a:r>
            <a:r>
              <a:rPr lang="zh-CN" altLang="zh-CN" sz="2800" b="0" i="0" u="none">
                <a:solidFill>
                  <a:srgbClr val="000000"/>
                </a:solidFill>
                <a:effectLst/>
                <a:latin typeface="宋体" pitchFamily="28"/>
                <a:ea typeface="宋体" pitchFamily="28"/>
                <a:cs typeface="宋体" pitchFamily="28"/>
              </a:rPr>
              <a:t>－</a:t>
            </a:r>
            <a:r>
              <a:rPr lang="en-US" altLang="zh-CN" sz="2800" b="0" i="1" u="none">
                <a:solidFill>
                  <a:srgbClr val="000000"/>
                </a:solidFill>
                <a:effectLst/>
                <a:latin typeface="Times New Roman" pitchFamily="28"/>
                <a:ea typeface="Times New Roman" pitchFamily="28"/>
                <a:cs typeface="宋体" pitchFamily="28"/>
              </a:rPr>
              <a:t>t</a:t>
            </a:r>
            <a:r>
              <a:rPr lang="zh-CN" altLang="zh-CN" sz="2800" b="0" i="0" u="none">
                <a:solidFill>
                  <a:srgbClr val="000000"/>
                </a:solidFill>
                <a:effectLst/>
                <a:latin typeface="白正" pitchFamily="28"/>
                <a:ea typeface="宋体" pitchFamily="28"/>
                <a:cs typeface="宋体" pitchFamily="28"/>
              </a:rPr>
              <a:t>图象，它在第</a:t>
            </a:r>
            <a:r>
              <a:rPr lang="en-US" altLang="zh-CN" sz="2800" b="0" i="0" u="none">
                <a:solidFill>
                  <a:srgbClr val="000000"/>
                </a:solidFill>
                <a:effectLst/>
                <a:latin typeface="Times New Roman" pitchFamily="28"/>
                <a:ea typeface="Times New Roman" pitchFamily="28"/>
                <a:cs typeface="宋体" pitchFamily="28"/>
              </a:rPr>
              <a:t>25 s</a:t>
            </a:r>
            <a:r>
              <a:rPr lang="zh-CN" altLang="zh-CN" sz="2800" b="0" i="0" u="none">
                <a:solidFill>
                  <a:srgbClr val="000000"/>
                </a:solidFill>
                <a:effectLst/>
                <a:latin typeface="白正" pitchFamily="28"/>
                <a:ea typeface="宋体" pitchFamily="28"/>
                <a:cs typeface="宋体" pitchFamily="28"/>
              </a:rPr>
              <a:t>时的速度为</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en-US" altLang="zh-CN" sz="2800" b="1" i="0" u="sng">
                <a:solidFill>
                  <a:srgbClr val="FF0000">
                    <a:alpha val="0"/>
                  </a:srgbClr>
                </a:solidFill>
                <a:effectLst/>
                <a:uFill>
                  <a:solidFill>
                    <a:srgbClr val="000000"/>
                  </a:solidFill>
                </a:uFill>
                <a:latin typeface="Times New Roman" pitchFamily="28"/>
                <a:ea typeface="Times New Roman" pitchFamily="28"/>
                <a:cs typeface="Times New Roman" pitchFamily="28"/>
              </a:rPr>
              <a:t>10</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m/s</a:t>
            </a:r>
            <a:r>
              <a:rPr lang="zh-CN" altLang="zh-CN" sz="2800" b="0" i="0" u="none">
                <a:solidFill>
                  <a:srgbClr val="000000"/>
                </a:solidFill>
                <a:effectLst/>
                <a:latin typeface="白正" pitchFamily="28"/>
                <a:ea typeface="宋体" pitchFamily="28"/>
                <a:cs typeface="宋体" pitchFamily="28"/>
              </a:rPr>
              <a:t>。</a:t>
            </a:r>
          </a:p>
        </p:txBody>
      </p:sp>
      <p:pic>
        <p:nvPicPr>
          <p:cNvPr id="10544" name="yt_image_10544">
            <a:extLst>
              <a:ext uri="">
                <a16:creationId xmlns:a16="http://schemas.microsoft.com/office/drawing/2014/main" xmlns:a14="http://schemas.microsoft.com/office/drawing/2010/main" xmlns="" id="{5351258F-BC95-41E6-9372-C2FE361B0291}"/>
              </a:ext>
            </a:extLst>
          </p:cNvPr>
          <p:cNvPicPr>
            <a:picLocks noChangeAspect="1" noChangeArrowheads="1"/>
          </p:cNvPicPr>
          <p:nvPr/>
        </p:nvPicPr>
        <p:blipFill>
          <a:blip r:embed="rId2" cstate="print"/>
          <a:srcRect/>
          <a:stretch>
            <a:fillRect/>
          </a:stretch>
        </p:blipFill>
        <p:spPr bwMode="auto">
          <a:xfrm>
            <a:off x="3172783" y="3870354"/>
            <a:ext cx="2659888" cy="1535303"/>
          </a:xfrm>
          <a:prstGeom prst="rect">
            <a:avLst/>
          </a:prstGeom>
          <a:noFill/>
          <a:extLst>
            <a:ext uri="{909E8E84-426E-40DD-AFC4-6F175D3DCCD1}">
              <a14:hiddenFill xmlns:a14="http://schemas.microsoft.com/office/drawing/2010/main">
                <a:solidFill>
                  <a:srgbClr val="FFFFFF"/>
                </a:solidFill>
              </a14:hiddenFill>
            </a:ext>
          </a:extLst>
        </p:spPr>
      </p:pic>
      <p:pic>
        <p:nvPicPr>
          <p:cNvPr id="10545" name="yt_image_10545">
            <a:extLst>
              <a:ext uri="">
                <a16:creationId xmlns:a16="http://schemas.microsoft.com/office/drawing/2014/main" xmlns:a14="http://schemas.microsoft.com/office/drawing/2010/main" xmlns="" id="{5351258F-BC95-41E6-9372-C2FE361B0291}"/>
              </a:ext>
            </a:extLst>
          </p:cNvPr>
          <p:cNvPicPr>
            <a:picLocks noChangeAspect="1" noChangeArrowheads="1"/>
          </p:cNvPicPr>
          <p:nvPr/>
        </p:nvPicPr>
        <p:blipFill>
          <a:blip r:embed="rId3" cstate="print"/>
          <a:srcRect/>
          <a:stretch>
            <a:fillRect/>
          </a:stretch>
        </p:blipFill>
        <p:spPr bwMode="auto">
          <a:xfrm>
            <a:off x="6192671" y="4011451"/>
            <a:ext cx="2261743" cy="1394206"/>
          </a:xfrm>
          <a:prstGeom prst="rect">
            <a:avLst/>
          </a:prstGeom>
          <a:noFill/>
          <a:extLst>
            <a:ext uri="{909E8E84-426E-40DD-AFC4-6F175D3DCCD1}">
              <a14:hiddenFill xmlns:a14="http://schemas.microsoft.com/office/drawing/2010/main">
                <a:solidFill>
                  <a:srgbClr val="FFFFFF"/>
                </a:solidFill>
              </a14:hiddenFill>
            </a:ext>
          </a:extLst>
        </p:spPr>
      </p:pic>
      <p:sp>
        <p:nvSpPr>
          <p:cNvPr id="10548" name="yt_shape_10548"/>
          <p:cNvSpPr txBox="1"/>
          <p:nvPr/>
        </p:nvSpPr>
        <p:spPr>
          <a:xfrm>
            <a:off x="4234966" y="5405657"/>
            <a:ext cx="53552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甲</a:t>
            </a:r>
          </a:p>
        </p:txBody>
      </p:sp>
      <p:sp>
        <p:nvSpPr>
          <p:cNvPr id="10549" name="yt_shape_10549"/>
          <p:cNvSpPr txBox="1"/>
          <p:nvPr/>
        </p:nvSpPr>
        <p:spPr>
          <a:xfrm>
            <a:off x="7055782" y="5405657"/>
            <a:ext cx="53552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乙</a:t>
            </a:r>
          </a:p>
        </p:txBody>
      </p:sp>
      <p:sp>
        <p:nvSpPr>
          <p:cNvPr id="2" name="文本框 1">
            <a:extLst>
              <a:ext uri="{FF2B5EF4-FFF2-40B4-BE49-F238E27FC236}">
                <a16:creationId xmlns:a16="http://schemas.microsoft.com/office/drawing/2014/main" id="{D48CB20C-0182-D104-E788-AFF36DC1B7C5}"/>
              </a:ext>
            </a:extLst>
          </p:cNvPr>
          <p:cNvSpPr txBox="1"/>
          <p:nvPr/>
        </p:nvSpPr>
        <p:spPr>
          <a:xfrm>
            <a:off x="1269332" y="2537473"/>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运动</a:t>
            </a:r>
            <a:endParaRPr lang="zh-CN" altLang="en-US">
              <a:solidFill>
                <a:srgbClr val="FF0000"/>
              </a:solidFill>
            </a:endParaRPr>
          </a:p>
        </p:txBody>
      </p:sp>
      <p:sp>
        <p:nvSpPr>
          <p:cNvPr id="3" name="文本框 2">
            <a:extLst>
              <a:ext uri="{FF2B5EF4-FFF2-40B4-BE49-F238E27FC236}">
                <a16:creationId xmlns:a16="http://schemas.microsoft.com/office/drawing/2014/main" id="{3E5A5838-CA98-2B8C-60A9-613734DBCA25}"/>
              </a:ext>
            </a:extLst>
          </p:cNvPr>
          <p:cNvSpPr txBox="1"/>
          <p:nvPr/>
        </p:nvSpPr>
        <p:spPr>
          <a:xfrm>
            <a:off x="8884569" y="3092209"/>
            <a:ext cx="535686" cy="600596"/>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Times New Roman" pitchFamily="28"/>
              </a:rPr>
              <a:t>10</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550" name="yt_shape_10550"/>
          <p:cNvSpPr txBox="1"/>
          <p:nvPr/>
        </p:nvSpPr>
        <p:spPr>
          <a:xfrm>
            <a:off x="648143" y="269635"/>
            <a:ext cx="10896000" cy="4428969"/>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白正" pitchFamily="28"/>
                <a:ea typeface="宋体" pitchFamily="28"/>
                <a:cs typeface="宋体" pitchFamily="28"/>
              </a:rPr>
              <a:t>学校艺术节的合唱比赛中，同学们在乐队的伴奏下放声高歌，同学们的歌声是由声带</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振动</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产生的，观众能辨别不同的乐器声，是因为它们的</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音色</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不同。</a:t>
            </a:r>
          </a:p>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白正" pitchFamily="28"/>
                <a:ea typeface="宋体" pitchFamily="28"/>
                <a:cs typeface="宋体" pitchFamily="28"/>
              </a:rPr>
              <a:t>如图所示，在两个大试管中分别加入水，给左边的试管加热，把水沸腾产生的水蒸气引导到右边试管的冷水中，则冷水中的温度计示数会</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升高</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，冷水的质量会增加，说明了水蒸气进入冷水中遇冷发生</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液化</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填物态变化名称</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现象；装置中左边石棉网的作用是使试管底部受热</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均匀</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a:t>
            </a:r>
          </a:p>
        </p:txBody>
      </p:sp>
      <p:sp>
        <p:nvSpPr>
          <p:cNvPr id="2" name="文本框 1">
            <a:extLst>
              <a:ext uri="{FF2B5EF4-FFF2-40B4-BE49-F238E27FC236}">
                <a16:creationId xmlns:a16="http://schemas.microsoft.com/office/drawing/2014/main" id="{BE3B9477-FC06-E27B-1F92-9E5D9B954224}"/>
              </a:ext>
            </a:extLst>
          </p:cNvPr>
          <p:cNvSpPr txBox="1"/>
          <p:nvPr/>
        </p:nvSpPr>
        <p:spPr>
          <a:xfrm>
            <a:off x="3758532" y="777565"/>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振动</a:t>
            </a:r>
            <a:endParaRPr lang="zh-CN" altLang="en-US">
              <a:solidFill>
                <a:srgbClr val="FF0000"/>
              </a:solidFill>
            </a:endParaRPr>
          </a:p>
        </p:txBody>
      </p:sp>
      <p:sp>
        <p:nvSpPr>
          <p:cNvPr id="3" name="文本框 2">
            <a:extLst>
              <a:ext uri="{FF2B5EF4-FFF2-40B4-BE49-F238E27FC236}">
                <a16:creationId xmlns:a16="http://schemas.microsoft.com/office/drawing/2014/main" id="{9A2E7511-DB59-AC77-62AA-35A2BA72C535}"/>
              </a:ext>
            </a:extLst>
          </p:cNvPr>
          <p:cNvSpPr txBox="1"/>
          <p:nvPr/>
        </p:nvSpPr>
        <p:spPr>
          <a:xfrm>
            <a:off x="2336132" y="1332301"/>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音色</a:t>
            </a:r>
            <a:endParaRPr lang="zh-CN" altLang="en-US">
              <a:solidFill>
                <a:srgbClr val="FF0000"/>
              </a:solidFill>
            </a:endParaRPr>
          </a:p>
        </p:txBody>
      </p:sp>
      <p:sp>
        <p:nvSpPr>
          <p:cNvPr id="4" name="文本框 3">
            <a:extLst>
              <a:ext uri="{FF2B5EF4-FFF2-40B4-BE49-F238E27FC236}">
                <a16:creationId xmlns:a16="http://schemas.microsoft.com/office/drawing/2014/main" id="{24B6EBB2-2CAD-D0F2-E8A7-CDE38627594A}"/>
              </a:ext>
            </a:extLst>
          </p:cNvPr>
          <p:cNvSpPr txBox="1"/>
          <p:nvPr/>
        </p:nvSpPr>
        <p:spPr>
          <a:xfrm>
            <a:off x="1269332" y="2996509"/>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升高</a:t>
            </a:r>
            <a:endParaRPr lang="zh-CN" altLang="en-US">
              <a:solidFill>
                <a:srgbClr val="FF0000"/>
              </a:solidFill>
            </a:endParaRPr>
          </a:p>
        </p:txBody>
      </p:sp>
      <p:sp>
        <p:nvSpPr>
          <p:cNvPr id="5" name="文本框 4">
            <a:extLst>
              <a:ext uri="{FF2B5EF4-FFF2-40B4-BE49-F238E27FC236}">
                <a16:creationId xmlns:a16="http://schemas.microsoft.com/office/drawing/2014/main" id="{BED4503C-4A79-4A11-4C12-A09CB67C8C30}"/>
              </a:ext>
            </a:extLst>
          </p:cNvPr>
          <p:cNvSpPr txBox="1"/>
          <p:nvPr/>
        </p:nvSpPr>
        <p:spPr>
          <a:xfrm>
            <a:off x="1269332" y="3551245"/>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液化</a:t>
            </a:r>
            <a:endParaRPr lang="zh-CN" altLang="en-US">
              <a:solidFill>
                <a:srgbClr val="FF0000"/>
              </a:solidFill>
            </a:endParaRPr>
          </a:p>
        </p:txBody>
      </p:sp>
      <p:sp>
        <p:nvSpPr>
          <p:cNvPr id="6" name="文本框 5">
            <a:extLst>
              <a:ext uri="{FF2B5EF4-FFF2-40B4-BE49-F238E27FC236}">
                <a16:creationId xmlns:a16="http://schemas.microsoft.com/office/drawing/2014/main" id="{6A43D961-1D99-79CF-8AC2-785F6CD3B469}"/>
              </a:ext>
            </a:extLst>
          </p:cNvPr>
          <p:cNvSpPr txBox="1"/>
          <p:nvPr/>
        </p:nvSpPr>
        <p:spPr>
          <a:xfrm>
            <a:off x="3047332" y="4105981"/>
            <a:ext cx="894461" cy="596596"/>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均匀</a:t>
            </a:r>
            <a:endParaRPr lang="zh-CN" altLang="en-US">
              <a:solidFill>
                <a:srgbClr val="FF0000"/>
              </a:solidFill>
            </a:endParaRPr>
          </a:p>
        </p:txBody>
      </p:sp>
      <p:pic>
        <p:nvPicPr>
          <p:cNvPr id="7" name="yt_image_10552">
            <a:extLst>
              <a:ext uri="{FF2B5EF4-FFF2-40B4-BE49-F238E27FC236}">
                <a16:creationId xmlns:a16="http://schemas.microsoft.com/office/drawing/2014/main" id="{C5403C45-4E5A-A0EF-F89E-76EB55823613}"/>
              </a:ext>
              <a:ext uri="">
                <a16:creationId xmlns:a16="http://schemas.microsoft.com/office/drawing/2014/main" xmlns:a14="http://schemas.microsoft.com/office/drawing/2010/main" xmlns="" id="{5351258F-BC95-41E6-9372-C2FE361B0291}"/>
              </a:ext>
            </a:extLst>
          </p:cNvPr>
          <p:cNvPicPr>
            <a:picLocks noChangeAspect="1" noChangeArrowheads="1"/>
          </p:cNvPicPr>
          <p:nvPr/>
        </p:nvPicPr>
        <p:blipFill>
          <a:blip r:embed="rId2" cstate="print"/>
          <a:srcRect/>
          <a:stretch>
            <a:fillRect/>
          </a:stretch>
        </p:blipFill>
        <p:spPr bwMode="auto">
          <a:xfrm>
            <a:off x="5207825" y="4348399"/>
            <a:ext cx="1979549" cy="18496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P spid="4" grpId="0" build="allAtOnce"/>
      <p:bldP spid="5" grpId="0" build="allAtOnce"/>
      <p:bldP spid="6"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554" name="yt_shape_10554"/>
          <p:cNvSpPr txBox="1"/>
          <p:nvPr/>
        </p:nvSpPr>
        <p:spPr>
          <a:xfrm>
            <a:off x="648143" y="1348246"/>
            <a:ext cx="10896000" cy="2188356"/>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4.</a:t>
            </a:r>
            <a:r>
              <a:rPr lang="zh-CN" altLang="zh-CN" sz="2800" b="0" i="0" u="none">
                <a:solidFill>
                  <a:srgbClr val="000000"/>
                </a:solidFill>
                <a:effectLst/>
                <a:latin typeface="白正" pitchFamily="28"/>
                <a:ea typeface="宋体" pitchFamily="28"/>
                <a:cs typeface="宋体" pitchFamily="28"/>
              </a:rPr>
              <a:t>如图所示，竖直放置的平面镜能绕水平轴</a:t>
            </a:r>
            <a:r>
              <a:rPr lang="en-US" altLang="zh-CN" sz="2800" b="0" i="1" u="none">
                <a:solidFill>
                  <a:srgbClr val="000000"/>
                </a:solidFill>
                <a:effectLst/>
                <a:latin typeface="Times New Roman" pitchFamily="28"/>
                <a:ea typeface="Times New Roman" pitchFamily="28"/>
                <a:cs typeface="宋体" pitchFamily="28"/>
              </a:rPr>
              <a:t>MN</a:t>
            </a:r>
            <a:r>
              <a:rPr lang="zh-CN" altLang="zh-CN" sz="2800" b="0" i="0" u="none">
                <a:solidFill>
                  <a:srgbClr val="000000"/>
                </a:solidFill>
                <a:effectLst/>
                <a:latin typeface="白正" pitchFamily="28"/>
                <a:ea typeface="宋体" pitchFamily="28"/>
                <a:cs typeface="宋体" pitchFamily="28"/>
              </a:rPr>
              <a:t>转动，小明站在平面镜正前方，他在镜中成的是</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虚</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实</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虚</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像；小明垂直镜面移动</a:t>
            </a:r>
            <a:r>
              <a:rPr lang="en-US" altLang="zh-CN" sz="2800" b="0" i="0" u="none">
                <a:solidFill>
                  <a:srgbClr val="000000"/>
                </a:solidFill>
                <a:effectLst/>
                <a:latin typeface="Times New Roman" pitchFamily="28"/>
                <a:ea typeface="Times New Roman" pitchFamily="28"/>
                <a:cs typeface="宋体" pitchFamily="28"/>
              </a:rPr>
              <a:t>8 cm</a:t>
            </a:r>
            <a:r>
              <a:rPr lang="zh-CN" altLang="zh-CN" sz="2800" b="0" i="0" u="none">
                <a:solidFill>
                  <a:srgbClr val="000000"/>
                </a:solidFill>
                <a:effectLst/>
                <a:latin typeface="白正" pitchFamily="28"/>
                <a:ea typeface="宋体" pitchFamily="28"/>
                <a:cs typeface="宋体" pitchFamily="28"/>
              </a:rPr>
              <a:t>，他与像的距离改变</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en-US" altLang="zh-CN" sz="2800" b="1" i="0" u="sng">
                <a:solidFill>
                  <a:srgbClr val="FF0000">
                    <a:alpha val="0"/>
                  </a:srgbClr>
                </a:solidFill>
                <a:effectLst/>
                <a:uFill>
                  <a:solidFill>
                    <a:srgbClr val="000000"/>
                  </a:solidFill>
                </a:uFill>
                <a:latin typeface="Times New Roman" pitchFamily="28"/>
                <a:ea typeface="Times New Roman" pitchFamily="28"/>
                <a:cs typeface="Times New Roman" pitchFamily="28"/>
              </a:rPr>
              <a:t>16</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cm</a:t>
            </a:r>
            <a:r>
              <a:rPr lang="zh-CN" altLang="zh-CN" sz="2800" b="0" i="0" u="none">
                <a:solidFill>
                  <a:srgbClr val="000000"/>
                </a:solidFill>
                <a:effectLst/>
                <a:latin typeface="白正" pitchFamily="28"/>
                <a:ea typeface="宋体" pitchFamily="28"/>
                <a:cs typeface="宋体" pitchFamily="28"/>
              </a:rPr>
              <a:t>；为了让他站着就能看到镜中脚的像，可以让平面镜绕轴沿</a:t>
            </a:r>
            <a:r>
              <a:rPr lang="en-US" altLang="zh-CN" sz="2800" b="0" i="0" u="none">
                <a:solidFill>
                  <a:srgbClr val="000000"/>
                </a:solidFill>
                <a:effectLst/>
                <a:latin typeface="Times New Roman" pitchFamily="28"/>
                <a:ea typeface="Times New Roman" pitchFamily="28"/>
                <a:cs typeface="宋体" pitchFamily="28"/>
              </a:rPr>
              <a:t> </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顺</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时针方向转动。</a:t>
            </a:r>
          </a:p>
        </p:txBody>
      </p:sp>
      <p:pic>
        <p:nvPicPr>
          <p:cNvPr id="10555" name="yt_image_10555">
            <a:extLst>
              <a:ext uri="">
                <a16:creationId xmlns:a16="http://schemas.microsoft.com/office/drawing/2014/main" xmlns:a14="http://schemas.microsoft.com/office/drawing/2010/main" xmlns="" id="{5351258F-BC95-41E6-9372-C2FE361B0291}"/>
              </a:ext>
            </a:extLst>
          </p:cNvPr>
          <p:cNvPicPr>
            <a:picLocks noChangeAspect="1" noChangeArrowheads="1"/>
          </p:cNvPicPr>
          <p:nvPr/>
        </p:nvPicPr>
        <p:blipFill>
          <a:blip r:embed="rId2" cstate="print"/>
          <a:srcRect/>
          <a:stretch>
            <a:fillRect/>
          </a:stretch>
        </p:blipFill>
        <p:spPr bwMode="auto">
          <a:xfrm>
            <a:off x="4858257" y="3739754"/>
            <a:ext cx="2475484" cy="1769999"/>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0B933AB4-873D-C922-2016-CAC9F546BEC5}"/>
              </a:ext>
            </a:extLst>
          </p:cNvPr>
          <p:cNvSpPr txBox="1"/>
          <p:nvPr/>
        </p:nvSpPr>
        <p:spPr>
          <a:xfrm>
            <a:off x="4825332" y="1856176"/>
            <a:ext cx="53727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虚</a:t>
            </a:r>
            <a:endParaRPr lang="zh-CN" altLang="en-US">
              <a:solidFill>
                <a:srgbClr val="FF0000"/>
              </a:solidFill>
            </a:endParaRPr>
          </a:p>
        </p:txBody>
      </p:sp>
      <p:sp>
        <p:nvSpPr>
          <p:cNvPr id="3" name="文本框 2">
            <a:extLst>
              <a:ext uri="{FF2B5EF4-FFF2-40B4-BE49-F238E27FC236}">
                <a16:creationId xmlns:a16="http://schemas.microsoft.com/office/drawing/2014/main" id="{B5F9E1A6-69FE-B317-AE0B-4D75AC8E604E}"/>
              </a:ext>
            </a:extLst>
          </p:cNvPr>
          <p:cNvSpPr txBox="1"/>
          <p:nvPr/>
        </p:nvSpPr>
        <p:spPr>
          <a:xfrm>
            <a:off x="6592219" y="2410912"/>
            <a:ext cx="535686" cy="64834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Times New Roman" pitchFamily="28"/>
              </a:rPr>
              <a:t>16</a:t>
            </a:r>
            <a:endParaRPr lang="zh-CN" altLang="en-US">
              <a:solidFill>
                <a:srgbClr val="FF0000"/>
              </a:solidFill>
            </a:endParaRPr>
          </a:p>
        </p:txBody>
      </p:sp>
      <p:sp>
        <p:nvSpPr>
          <p:cNvPr id="4" name="文本框 3">
            <a:extLst>
              <a:ext uri="{FF2B5EF4-FFF2-40B4-BE49-F238E27FC236}">
                <a16:creationId xmlns:a16="http://schemas.microsoft.com/office/drawing/2014/main" id="{FEB70E10-98E8-A0B8-0635-C7BC92A0395F}"/>
              </a:ext>
            </a:extLst>
          </p:cNvPr>
          <p:cNvSpPr txBox="1"/>
          <p:nvPr/>
        </p:nvSpPr>
        <p:spPr>
          <a:xfrm>
            <a:off x="6692232" y="2965648"/>
            <a:ext cx="537274" cy="596596"/>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顺</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P spid="4"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557" name="yt_shape_10557"/>
          <p:cNvSpPr txBox="1"/>
          <p:nvPr/>
        </p:nvSpPr>
        <p:spPr>
          <a:xfrm>
            <a:off x="648143" y="382592"/>
            <a:ext cx="10896000" cy="1628203"/>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5.</a:t>
            </a:r>
            <a:r>
              <a:rPr lang="zh-CN" altLang="zh-CN" sz="2800" b="0" i="0" u="none">
                <a:solidFill>
                  <a:srgbClr val="000000"/>
                </a:solidFill>
                <a:effectLst/>
                <a:latin typeface="白正" pitchFamily="28"/>
                <a:ea typeface="宋体" pitchFamily="28"/>
                <a:cs typeface="宋体" pitchFamily="28"/>
              </a:rPr>
              <a:t>据统计，我国约</a:t>
            </a:r>
            <a:r>
              <a:rPr lang="en-US" altLang="zh-CN" sz="2800" b="0" i="0" u="none">
                <a:solidFill>
                  <a:srgbClr val="000000"/>
                </a:solidFill>
                <a:effectLst/>
                <a:latin typeface="Times New Roman" pitchFamily="28"/>
                <a:ea typeface="Times New Roman" pitchFamily="28"/>
                <a:cs typeface="宋体" pitchFamily="28"/>
              </a:rPr>
              <a:t>70</a:t>
            </a:r>
            <a:r>
              <a:rPr lang="zh-CN" altLang="zh-CN" sz="2800" b="0" i="0" u="none">
                <a:solidFill>
                  <a:srgbClr val="000000"/>
                </a:solidFill>
                <a:effectLst/>
                <a:latin typeface="Times New Roman" pitchFamily="28"/>
                <a:ea typeface="Times New Roman" pitchFamily="28"/>
                <a:cs typeface="宋体" pitchFamily="28"/>
              </a:rPr>
              <a:t>％</a:t>
            </a:r>
            <a:r>
              <a:rPr lang="zh-CN" altLang="zh-CN" sz="2800" b="0" i="0" u="none">
                <a:solidFill>
                  <a:srgbClr val="000000"/>
                </a:solidFill>
                <a:effectLst/>
                <a:latin typeface="白正" pitchFamily="28"/>
                <a:ea typeface="宋体" pitchFamily="28"/>
                <a:cs typeface="宋体" pitchFamily="28"/>
              </a:rPr>
              <a:t>的中学生因用眼习惯不良，导致不同程度的近视眼，近视眼成像的光路图如下</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en-US" altLang="zh-CN" sz="2800" b="1" i="0" u="sng">
                <a:solidFill>
                  <a:srgbClr val="FF0000">
                    <a:alpha val="0"/>
                  </a:srgbClr>
                </a:solidFill>
                <a:effectLst/>
                <a:uFill>
                  <a:solidFill>
                    <a:srgbClr val="000000"/>
                  </a:solidFill>
                </a:uFill>
                <a:latin typeface="Times New Roman" pitchFamily="28"/>
                <a:ea typeface="Times New Roman" pitchFamily="28"/>
                <a:cs typeface="Times New Roman" pitchFamily="28"/>
              </a:rPr>
              <a:t>a</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图。矫正近视眼的光路图如下</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en-US" altLang="zh-CN" sz="2800" b="1" i="0" u="sng">
                <a:solidFill>
                  <a:srgbClr val="FF0000">
                    <a:alpha val="0"/>
                  </a:srgbClr>
                </a:solidFill>
                <a:effectLst/>
                <a:uFill>
                  <a:solidFill>
                    <a:srgbClr val="000000"/>
                  </a:solidFill>
                </a:uFill>
                <a:latin typeface="Times New Roman" pitchFamily="28"/>
                <a:ea typeface="Times New Roman" pitchFamily="28"/>
                <a:cs typeface="Times New Roman" pitchFamily="28"/>
              </a:rPr>
              <a:t>c</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图。</a:t>
            </a:r>
          </a:p>
        </p:txBody>
      </p:sp>
      <p:sp>
        <p:nvSpPr>
          <p:cNvPr id="10562" name="yt_shape_10562"/>
          <p:cNvSpPr txBox="1"/>
          <p:nvPr/>
        </p:nvSpPr>
        <p:spPr>
          <a:xfrm>
            <a:off x="2582737" y="2213947"/>
            <a:ext cx="6658041" cy="680379"/>
          </a:xfrm>
          <a:prstGeom prst="rect">
            <a:avLst/>
          </a:prstGeom>
        </p:spPr>
        <p:txBody>
          <a:bodyPr vert="horz" wrap="none" lIns="0" tIns="0" rIns="0" bIns="0" rtlCol="0">
            <a:spAutoFit/>
          </a:bodyPr>
          <a:lstStyle/>
          <a:p>
            <a:pPr algn="l" eaLnBrk="1" latinLnBrk="0" hangingPunct="0">
              <a:lnSpc>
                <a:spcPct val="129999"/>
              </a:lnSpc>
            </a:pPr>
            <a:r>
              <a:rPr lang="en-US" altLang="zh-CN" sz="3700" b="0" i="0" u="none" spc="-3700">
                <a:solidFill>
                  <a:srgbClr val="1EE3CF"/>
                </a:solidFill>
                <a:effectLst/>
                <a:latin typeface="白正" pitchFamily="36"/>
                <a:ea typeface="宋体" pitchFamily="36"/>
                <a:cs typeface="宋体" pitchFamily="36"/>
              </a:rPr>
              <a:t> </a:t>
            </a:r>
            <a:r>
              <a:rPr lang="en-US" altLang="zh-CN" sz="3650" b="0" i="0" u="none" spc="10488">
                <a:solidFill>
                  <a:srgbClr val="1EE3CF"/>
                </a:solidFill>
                <a:effectLst/>
                <a:latin typeface="白正" pitchFamily="36"/>
                <a:ea typeface="宋体" pitchFamily="36"/>
                <a:cs typeface="宋体" pitchFamily="36"/>
              </a:rPr>
              <a:t> </a:t>
            </a:r>
            <a:r>
              <a:rPr lang="zh-CN" altLang="zh-CN" sz="2800" b="0" i="0" u="none">
                <a:solidFill>
                  <a:srgbClr val="000000"/>
                </a:solidFill>
                <a:effectLst/>
                <a:latin typeface="白正" pitchFamily="28"/>
                <a:ea typeface="宋体" pitchFamily="28"/>
                <a:cs typeface="宋体" pitchFamily="28"/>
              </a:rPr>
              <a:t>　</a:t>
            </a:r>
            <a:r>
              <a:rPr lang="en-US" altLang="zh-CN" sz="3700" b="0" i="0" u="none" spc="10749">
                <a:solidFill>
                  <a:srgbClr val="1EE3CF"/>
                </a:solidFill>
                <a:effectLst/>
                <a:latin typeface="白正" pitchFamily="37"/>
                <a:ea typeface="宋体" pitchFamily="37"/>
                <a:cs typeface="宋体" pitchFamily="37"/>
              </a:rPr>
              <a:t> </a:t>
            </a:r>
            <a:r>
              <a:rPr lang="zh-CN" altLang="zh-CN" sz="2800" b="0" i="0" u="none">
                <a:solidFill>
                  <a:srgbClr val="000000"/>
                </a:solidFill>
                <a:effectLst/>
                <a:latin typeface="白正" pitchFamily="28"/>
                <a:ea typeface="宋体" pitchFamily="28"/>
                <a:cs typeface="宋体" pitchFamily="28"/>
              </a:rPr>
              <a:t>　</a:t>
            </a:r>
            <a:r>
              <a:rPr lang="en-US" altLang="zh-CN" sz="3700" b="0" i="0" u="none" spc="9417">
                <a:solidFill>
                  <a:srgbClr val="1EE3CF"/>
                </a:solidFill>
                <a:effectLst/>
                <a:latin typeface="白正" pitchFamily="37"/>
                <a:ea typeface="宋体" pitchFamily="37"/>
                <a:cs typeface="宋体" pitchFamily="37"/>
              </a:rPr>
              <a:t> </a:t>
            </a:r>
            <a:r>
              <a:rPr lang="zh-CN" altLang="zh-CN" sz="2800" b="0" i="0" u="none">
                <a:solidFill>
                  <a:srgbClr val="000000"/>
                </a:solidFill>
                <a:effectLst/>
                <a:latin typeface="白正" pitchFamily="28"/>
                <a:ea typeface="宋体" pitchFamily="28"/>
                <a:cs typeface="宋体" pitchFamily="28"/>
              </a:rPr>
              <a:t>　</a:t>
            </a:r>
            <a:r>
              <a:rPr lang="en-US" altLang="zh-CN" sz="3700" b="0" i="0" u="none" spc="9527">
                <a:solidFill>
                  <a:srgbClr val="1EE3CF"/>
                </a:solidFill>
                <a:effectLst/>
                <a:latin typeface="白正" pitchFamily="37"/>
                <a:ea typeface="宋体" pitchFamily="37"/>
                <a:cs typeface="宋体" pitchFamily="37"/>
              </a:rPr>
              <a:t> </a:t>
            </a:r>
          </a:p>
        </p:txBody>
      </p:sp>
      <p:pic>
        <p:nvPicPr>
          <p:cNvPr id="10558" name="yt_image_10558">
            <a:extLst>
              <a:ext uri="">
                <a16:creationId xmlns:a16="http://schemas.microsoft.com/office/drawing/2014/main" xmlns:a14="http://schemas.microsoft.com/office/drawing/2010/main" xmlns="" id="{5351258F-BC95-41E6-9372-C2FE361B02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2737" y="2216741"/>
            <a:ext cx="1445895" cy="733425"/>
          </a:xfrm>
          <a:prstGeom prst="rect">
            <a:avLst/>
          </a:prstGeom>
          <a:noFill/>
          <a:extLst>
            <a:ext uri="{909E8E84-426E-40DD-AFC4-6F175D3DCCD1}">
              <a14:hiddenFill xmlns:a14="http://schemas.microsoft.com/office/drawing/2010/main">
                <a:solidFill>
                  <a:srgbClr val="FFFFFF"/>
                </a:solidFill>
              </a14:hiddenFill>
            </a:ext>
          </a:extLst>
        </p:spPr>
      </p:pic>
      <p:pic>
        <p:nvPicPr>
          <p:cNvPr id="10559" name="yt_image_10559">
            <a:extLst>
              <a:ext uri="">
                <a16:creationId xmlns:a16="http://schemas.microsoft.com/office/drawing/2014/main" xmlns:a14="http://schemas.microsoft.com/office/drawing/2010/main" xmlns="" id="{5351258F-BC95-41E6-9372-C2FE361B0291}"/>
              </a:ext>
            </a:extLst>
          </p:cNvPr>
          <p:cNvPicPr>
            <a:picLocks noChangeAspect="1" noChangeArrowheads="1"/>
          </p:cNvPicPr>
          <p:nvPr/>
        </p:nvPicPr>
        <p:blipFill>
          <a:blip r:embed="rId3" cstate="print"/>
          <a:srcRect/>
          <a:stretch>
            <a:fillRect/>
          </a:stretch>
        </p:blipFill>
        <p:spPr bwMode="auto">
          <a:xfrm>
            <a:off x="4384153" y="2213947"/>
            <a:ext cx="1482217" cy="736219"/>
          </a:xfrm>
          <a:prstGeom prst="rect">
            <a:avLst/>
          </a:prstGeom>
          <a:noFill/>
          <a:extLst>
            <a:ext uri="{909E8E84-426E-40DD-AFC4-6F175D3DCCD1}">
              <a14:hiddenFill xmlns:a14="http://schemas.microsoft.com/office/drawing/2010/main">
                <a:solidFill>
                  <a:srgbClr val="FFFFFF"/>
                </a:solidFill>
              </a14:hiddenFill>
            </a:ext>
          </a:extLst>
        </p:spPr>
      </p:pic>
      <p:pic>
        <p:nvPicPr>
          <p:cNvPr id="10560" name="yt_image_10560">
            <a:extLst>
              <a:ext uri="">
                <a16:creationId xmlns:a16="http://schemas.microsoft.com/office/drawing/2014/main" xmlns:a14="http://schemas.microsoft.com/office/drawing/2010/main" xmlns="" id="{5351258F-BC95-41E6-9372-C2FE361B0291}"/>
              </a:ext>
            </a:extLst>
          </p:cNvPr>
          <p:cNvPicPr>
            <a:picLocks noChangeAspect="1" noChangeArrowheads="1"/>
          </p:cNvPicPr>
          <p:nvPr/>
        </p:nvPicPr>
        <p:blipFill>
          <a:blip r:embed="rId4" cstate="print"/>
          <a:srcRect/>
          <a:stretch>
            <a:fillRect/>
          </a:stretch>
        </p:blipFill>
        <p:spPr bwMode="auto">
          <a:xfrm>
            <a:off x="6221891" y="2213947"/>
            <a:ext cx="1313180" cy="736219"/>
          </a:xfrm>
          <a:prstGeom prst="rect">
            <a:avLst/>
          </a:prstGeom>
          <a:noFill/>
          <a:extLst>
            <a:ext uri="{909E8E84-426E-40DD-AFC4-6F175D3DCCD1}">
              <a14:hiddenFill xmlns:a14="http://schemas.microsoft.com/office/drawing/2010/main">
                <a:solidFill>
                  <a:srgbClr val="FFFFFF"/>
                </a:solidFill>
              </a14:hiddenFill>
            </a:ext>
          </a:extLst>
        </p:spPr>
      </p:pic>
      <p:pic>
        <p:nvPicPr>
          <p:cNvPr id="10561" name="yt_image_10561">
            <a:extLst>
              <a:ext uri="">
                <a16:creationId xmlns:a16="http://schemas.microsoft.com/office/drawing/2014/main" xmlns:a14="http://schemas.microsoft.com/office/drawing/2010/main" xmlns="" id="{5351258F-BC95-41E6-9372-C2FE361B0291}"/>
              </a:ext>
            </a:extLst>
          </p:cNvPr>
          <p:cNvPicPr>
            <a:picLocks noChangeAspect="1" noChangeArrowheads="1"/>
          </p:cNvPicPr>
          <p:nvPr/>
        </p:nvPicPr>
        <p:blipFill>
          <a:blip r:embed="rId5" cstate="print"/>
          <a:srcRect/>
          <a:stretch>
            <a:fillRect/>
          </a:stretch>
        </p:blipFill>
        <p:spPr bwMode="auto">
          <a:xfrm>
            <a:off x="7890592" y="2213947"/>
            <a:ext cx="1327150" cy="736219"/>
          </a:xfrm>
          <a:prstGeom prst="rect">
            <a:avLst/>
          </a:prstGeom>
          <a:noFill/>
          <a:extLst>
            <a:ext uri="{909E8E84-426E-40DD-AFC4-6F175D3DCCD1}">
              <a14:hiddenFill xmlns:a14="http://schemas.microsoft.com/office/drawing/2010/main">
                <a:solidFill>
                  <a:srgbClr val="FFFFFF"/>
                </a:solidFill>
              </a14:hiddenFill>
            </a:ext>
          </a:extLst>
        </p:spPr>
      </p:pic>
      <p:sp>
        <p:nvSpPr>
          <p:cNvPr id="10564" name="yt_shape_10564"/>
          <p:cNvSpPr txBox="1"/>
          <p:nvPr/>
        </p:nvSpPr>
        <p:spPr>
          <a:xfrm>
            <a:off x="3503303" y="3000791"/>
            <a:ext cx="5185394" cy="507896"/>
          </a:xfrm>
          <a:prstGeom prst="rect">
            <a:avLst/>
          </a:prstGeom>
        </p:spPr>
        <p:txBody>
          <a:bodyPr vert="horz" wrap="none" lIns="0" tIns="0" rIns="0" bIns="0" rtlCol="0">
            <a:spAutoFit/>
          </a:bodyPr>
          <a:lstStyle/>
          <a:p>
            <a:pPr algn="ctr" eaLnBrk="1" latinLnBrk="0" hangingPunct="0">
              <a:lnSpc>
                <a:spcPct val="129999"/>
              </a:lnSpc>
              <a:tabLst>
                <a:tab pos="1408839" algn="l"/>
                <a:tab pos="2837641" algn="l"/>
                <a:tab pos="4246480" algn="l"/>
              </a:tabLst>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白正" pitchFamily="28"/>
                <a:ea typeface="宋体" pitchFamily="28"/>
                <a:cs typeface="宋体" pitchFamily="28"/>
              </a:rPr>
              <a:t>	</a:t>
            </a: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白正" pitchFamily="28"/>
                <a:ea typeface="宋体" pitchFamily="28"/>
                <a:cs typeface="宋体" pitchFamily="28"/>
              </a:rPr>
              <a:t>	</a:t>
            </a: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c</a:t>
            </a: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白正" pitchFamily="28"/>
                <a:ea typeface="宋体" pitchFamily="28"/>
                <a:cs typeface="宋体" pitchFamily="28"/>
              </a:rPr>
              <a:t>	</a:t>
            </a: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d</a:t>
            </a:r>
            <a:r>
              <a:rPr lang="zh-CN" altLang="zh-CN" sz="2800" b="0" i="0" u="none">
                <a:solidFill>
                  <a:srgbClr val="000000"/>
                </a:solidFill>
                <a:effectLst/>
                <a:latin typeface="宋体" pitchFamily="28"/>
                <a:ea typeface="宋体" pitchFamily="28"/>
                <a:cs typeface="宋体" pitchFamily="28"/>
              </a:rPr>
              <a:t>）</a:t>
            </a:r>
          </a:p>
        </p:txBody>
      </p:sp>
      <p:sp>
        <p:nvSpPr>
          <p:cNvPr id="2" name="文本框 1">
            <a:extLst>
              <a:ext uri="{FF2B5EF4-FFF2-40B4-BE49-F238E27FC236}">
                <a16:creationId xmlns:a16="http://schemas.microsoft.com/office/drawing/2014/main" id="{39E46E2F-628D-F1C3-132D-7E968D670CDD}"/>
              </a:ext>
            </a:extLst>
          </p:cNvPr>
          <p:cNvSpPr txBox="1"/>
          <p:nvPr/>
        </p:nvSpPr>
        <p:spPr>
          <a:xfrm>
            <a:off x="5892132" y="890522"/>
            <a:ext cx="357886" cy="64834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Times New Roman" pitchFamily="28"/>
              </a:rPr>
              <a:t>a</a:t>
            </a:r>
            <a:endParaRPr lang="zh-CN" altLang="en-US">
              <a:solidFill>
                <a:srgbClr val="FF0000"/>
              </a:solidFill>
            </a:endParaRPr>
          </a:p>
        </p:txBody>
      </p:sp>
      <p:sp>
        <p:nvSpPr>
          <p:cNvPr id="3" name="文本框 2">
            <a:extLst>
              <a:ext uri="{FF2B5EF4-FFF2-40B4-BE49-F238E27FC236}">
                <a16:creationId xmlns:a16="http://schemas.microsoft.com/office/drawing/2014/main" id="{2BEB944F-00BF-4947-A704-A2A0F3AA50B8}"/>
              </a:ext>
            </a:extLst>
          </p:cNvPr>
          <p:cNvSpPr txBox="1"/>
          <p:nvPr/>
        </p:nvSpPr>
        <p:spPr>
          <a:xfrm>
            <a:off x="1269332" y="1445258"/>
            <a:ext cx="337249" cy="596596"/>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Times New Roman" pitchFamily="28"/>
              </a:rPr>
              <a:t>c</a:t>
            </a:r>
            <a:endParaRPr lang="zh-CN" altLang="en-US">
              <a:solidFill>
                <a:srgbClr val="FF0000"/>
              </a:solidFill>
            </a:endParaRPr>
          </a:p>
        </p:txBody>
      </p:sp>
      <p:sp>
        <p:nvSpPr>
          <p:cNvPr id="4" name="yt_shape_10565">
            <a:extLst>
              <a:ext uri="{FF2B5EF4-FFF2-40B4-BE49-F238E27FC236}">
                <a16:creationId xmlns:a16="http://schemas.microsoft.com/office/drawing/2014/main" id="{A2FF404D-9863-6F0D-76BE-03FA74FEB249}"/>
              </a:ext>
            </a:extLst>
          </p:cNvPr>
          <p:cNvSpPr txBox="1"/>
          <p:nvPr/>
        </p:nvSpPr>
        <p:spPr>
          <a:xfrm>
            <a:off x="802018" y="3615152"/>
            <a:ext cx="10896000" cy="2740494"/>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6.</a:t>
            </a:r>
            <a:r>
              <a:rPr lang="zh-CN" altLang="zh-CN" sz="2800" b="0" i="0" u="none">
                <a:solidFill>
                  <a:srgbClr val="000000"/>
                </a:solidFill>
                <a:effectLst/>
                <a:latin typeface="白正" pitchFamily="28"/>
                <a:ea typeface="宋体" pitchFamily="28"/>
                <a:cs typeface="宋体" pitchFamily="28"/>
              </a:rPr>
              <a:t>一枚实心纪念币的质量为</a:t>
            </a:r>
            <a:r>
              <a:rPr lang="en-US" altLang="zh-CN" sz="2800" b="0" i="0" u="none">
                <a:solidFill>
                  <a:srgbClr val="000000"/>
                </a:solidFill>
                <a:effectLst/>
                <a:latin typeface="Times New Roman" pitchFamily="28"/>
                <a:ea typeface="Times New Roman" pitchFamily="28"/>
                <a:cs typeface="宋体" pitchFamily="28"/>
              </a:rPr>
              <a:t>16 g</a:t>
            </a:r>
            <a:r>
              <a:rPr lang="zh-CN" altLang="zh-CN" sz="2800" b="0" i="0" u="none">
                <a:solidFill>
                  <a:srgbClr val="000000"/>
                </a:solidFill>
                <a:effectLst/>
                <a:latin typeface="白正" pitchFamily="28"/>
                <a:ea typeface="宋体" pitchFamily="28"/>
                <a:cs typeface="宋体" pitchFamily="28"/>
              </a:rPr>
              <a:t>，体积为</a:t>
            </a:r>
            <a:r>
              <a:rPr lang="en-US" altLang="zh-CN" sz="2800" b="0" i="0" u="none">
                <a:solidFill>
                  <a:srgbClr val="000000"/>
                </a:solidFill>
                <a:effectLst/>
                <a:latin typeface="Times New Roman" pitchFamily="28"/>
                <a:ea typeface="Times New Roman" pitchFamily="28"/>
                <a:cs typeface="宋体" pitchFamily="28"/>
              </a:rPr>
              <a:t>2 cm</a:t>
            </a:r>
            <a:r>
              <a:rPr lang="en-US" altLang="zh-CN" sz="2800" b="0" i="0" u="none" baseline="30000">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白正" pitchFamily="28"/>
                <a:ea typeface="宋体" pitchFamily="28"/>
                <a:cs typeface="宋体" pitchFamily="28"/>
              </a:rPr>
              <a:t>，纪念币的密度是</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en-US" altLang="zh-CN" sz="2800" b="1" i="0" u="sng">
                <a:solidFill>
                  <a:srgbClr val="FF0000">
                    <a:alpha val="0"/>
                  </a:srgbClr>
                </a:solidFill>
                <a:effectLst/>
                <a:uFill>
                  <a:solidFill>
                    <a:srgbClr val="000000"/>
                  </a:solidFill>
                </a:uFill>
                <a:latin typeface="Times New Roman" pitchFamily="28"/>
                <a:ea typeface="Times New Roman" pitchFamily="28"/>
                <a:cs typeface="Times New Roman" pitchFamily="28"/>
              </a:rPr>
              <a:t>8</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g/cm</a:t>
            </a:r>
            <a:r>
              <a:rPr lang="en-US" altLang="zh-CN" sz="2800" b="0" i="0" u="none" baseline="30000">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白正" pitchFamily="28"/>
                <a:ea typeface="宋体" pitchFamily="28"/>
                <a:cs typeface="宋体" pitchFamily="28"/>
              </a:rPr>
              <a:t>。可见，这枚纪念币</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不是</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是</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不是</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纯金制成的。若宇航员将这枚纪念币带到太空，其质量</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不变</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变大</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变小</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不变</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ρ</a:t>
            </a:r>
            <a:r>
              <a:rPr lang="zh-CN" altLang="zh-CN" sz="2800" b="0" i="0" u="none" baseline="-25000">
                <a:solidFill>
                  <a:srgbClr val="000000"/>
                </a:solidFill>
                <a:effectLst/>
                <a:latin typeface="白正" pitchFamily="28"/>
                <a:ea typeface="宋体" pitchFamily="28"/>
                <a:cs typeface="宋体" pitchFamily="28"/>
              </a:rPr>
              <a:t>金</a:t>
            </a:r>
            <a:r>
              <a:rPr lang="zh-CN" altLang="zh-CN" sz="2800" b="0" i="0" u="none">
                <a:solidFill>
                  <a:srgbClr val="000000"/>
                </a:solidFill>
                <a:effectLst/>
                <a:latin typeface="白正"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19.3</a:t>
            </a:r>
            <a:r>
              <a:rPr lang="en-US"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10</a:t>
            </a:r>
            <a:r>
              <a:rPr lang="en-US" altLang="zh-CN" sz="2800" b="0" i="0" u="none" baseline="30000">
                <a:solidFill>
                  <a:srgbClr val="000000"/>
                </a:solidFill>
                <a:effectLst/>
                <a:latin typeface="Times New Roman" pitchFamily="28"/>
                <a:ea typeface="Times New Roman" pitchFamily="28"/>
                <a:cs typeface="宋体" pitchFamily="28"/>
              </a:rPr>
              <a:t>3</a:t>
            </a:r>
            <a:r>
              <a:rPr lang="en-US" altLang="zh-CN" sz="2800" b="0" i="0" u="none">
                <a:solidFill>
                  <a:srgbClr val="000000"/>
                </a:solidFill>
                <a:effectLst/>
                <a:latin typeface="Times New Roman" pitchFamily="28"/>
                <a:ea typeface="Times New Roman" pitchFamily="28"/>
                <a:cs typeface="宋体" pitchFamily="28"/>
              </a:rPr>
              <a:t> kg/m</a:t>
            </a:r>
            <a:r>
              <a:rPr lang="en-US" altLang="zh-CN" sz="2800" b="0" i="0" u="none" baseline="30000">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宋体" pitchFamily="28"/>
                <a:ea typeface="宋体" pitchFamily="28"/>
                <a:cs typeface="宋体" pitchFamily="28"/>
              </a:rPr>
              <a:t>）</a:t>
            </a:r>
          </a:p>
        </p:txBody>
      </p:sp>
      <p:sp>
        <p:nvSpPr>
          <p:cNvPr id="5" name="文本框 4">
            <a:extLst>
              <a:ext uri="{FF2B5EF4-FFF2-40B4-BE49-F238E27FC236}">
                <a16:creationId xmlns:a16="http://schemas.microsoft.com/office/drawing/2014/main" id="{E617214E-74B1-171D-3B55-8763E0C4A73F}"/>
              </a:ext>
            </a:extLst>
          </p:cNvPr>
          <p:cNvSpPr txBox="1"/>
          <p:nvPr/>
        </p:nvSpPr>
        <p:spPr>
          <a:xfrm>
            <a:off x="1423207" y="4123082"/>
            <a:ext cx="357886" cy="64834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Times New Roman" pitchFamily="28"/>
              </a:rPr>
              <a:t>8</a:t>
            </a:r>
            <a:endParaRPr lang="zh-CN" altLang="en-US">
              <a:solidFill>
                <a:srgbClr val="FF0000"/>
              </a:solidFill>
            </a:endParaRPr>
          </a:p>
        </p:txBody>
      </p:sp>
      <p:sp>
        <p:nvSpPr>
          <p:cNvPr id="6" name="文本框 5">
            <a:extLst>
              <a:ext uri="{FF2B5EF4-FFF2-40B4-BE49-F238E27FC236}">
                <a16:creationId xmlns:a16="http://schemas.microsoft.com/office/drawing/2014/main" id="{68131CE9-B586-2F6F-AA98-CCEDD35FF54C}"/>
              </a:ext>
            </a:extLst>
          </p:cNvPr>
          <p:cNvSpPr txBox="1"/>
          <p:nvPr/>
        </p:nvSpPr>
        <p:spPr>
          <a:xfrm>
            <a:off x="6341282" y="4123082"/>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不是</a:t>
            </a:r>
            <a:endParaRPr lang="zh-CN" altLang="en-US">
              <a:solidFill>
                <a:srgbClr val="FF0000"/>
              </a:solidFill>
            </a:endParaRPr>
          </a:p>
        </p:txBody>
      </p:sp>
      <p:sp>
        <p:nvSpPr>
          <p:cNvPr id="7" name="文本框 6">
            <a:extLst>
              <a:ext uri="{FF2B5EF4-FFF2-40B4-BE49-F238E27FC236}">
                <a16:creationId xmlns:a16="http://schemas.microsoft.com/office/drawing/2014/main" id="{D78D7DED-8AF6-4B1C-7DD0-2D189D2FAD6B}"/>
              </a:ext>
            </a:extLst>
          </p:cNvPr>
          <p:cNvSpPr txBox="1"/>
          <p:nvPr/>
        </p:nvSpPr>
        <p:spPr>
          <a:xfrm>
            <a:off x="10668807" y="4677818"/>
            <a:ext cx="53727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不</a:t>
            </a:r>
            <a:endParaRPr lang="zh-CN" altLang="en-US">
              <a:solidFill>
                <a:srgbClr val="FF0000"/>
              </a:solidFill>
            </a:endParaRPr>
          </a:p>
        </p:txBody>
      </p:sp>
      <p:sp>
        <p:nvSpPr>
          <p:cNvPr id="8" name="文本框 7">
            <a:extLst>
              <a:ext uri="{FF2B5EF4-FFF2-40B4-BE49-F238E27FC236}">
                <a16:creationId xmlns:a16="http://schemas.microsoft.com/office/drawing/2014/main" id="{859658C6-8C2A-8B47-4C5B-462FB7A0A313}"/>
              </a:ext>
            </a:extLst>
          </p:cNvPr>
          <p:cNvSpPr txBox="1"/>
          <p:nvPr/>
        </p:nvSpPr>
        <p:spPr>
          <a:xfrm>
            <a:off x="712007" y="5232554"/>
            <a:ext cx="53727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变</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P spid="5" grpId="0" build="allAtOnce"/>
      <p:bldP spid="6" grpId="0" build="allAtOnce"/>
      <p:bldP spid="7" grpId="0" build="allAtOnce"/>
      <p:bldP spid="8"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566" name="yt_shape_10566"/>
          <p:cNvSpPr txBox="1"/>
          <p:nvPr/>
        </p:nvSpPr>
        <p:spPr>
          <a:xfrm>
            <a:off x="648143" y="248920"/>
            <a:ext cx="10896000" cy="3860800"/>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白正" pitchFamily="28"/>
                <a:ea typeface="黑体" pitchFamily="28"/>
                <a:cs typeface="宋体" pitchFamily="28"/>
              </a:rPr>
              <a:t>二、选择题</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黑体" pitchFamily="28"/>
                <a:cs typeface="宋体" pitchFamily="28"/>
              </a:rPr>
              <a:t>每题</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白正" pitchFamily="28"/>
                <a:ea typeface="黑体" pitchFamily="28"/>
                <a:cs typeface="宋体" pitchFamily="28"/>
              </a:rPr>
              <a:t>分，共</a:t>
            </a:r>
            <a:r>
              <a:rPr lang="en-US" altLang="zh-CN" sz="2800" b="0" i="0" u="none">
                <a:solidFill>
                  <a:srgbClr val="000000"/>
                </a:solidFill>
                <a:effectLst/>
                <a:latin typeface="Times New Roman" pitchFamily="28"/>
                <a:ea typeface="Times New Roman" pitchFamily="28"/>
                <a:cs typeface="宋体" pitchFamily="28"/>
              </a:rPr>
              <a:t>16</a:t>
            </a:r>
            <a:r>
              <a:rPr lang="zh-CN" altLang="zh-CN" sz="2800" b="0" i="0" u="none">
                <a:solidFill>
                  <a:srgbClr val="000000"/>
                </a:solidFill>
                <a:effectLst/>
                <a:latin typeface="白正" pitchFamily="28"/>
                <a:ea typeface="黑体" pitchFamily="28"/>
                <a:cs typeface="宋体" pitchFamily="28"/>
              </a:rPr>
              <a:t>分。</a:t>
            </a:r>
            <a:r>
              <a:rPr lang="en-US" altLang="zh-CN" sz="2800" b="0" i="0" u="none">
                <a:solidFill>
                  <a:srgbClr val="000000"/>
                </a:solidFill>
                <a:effectLst/>
                <a:latin typeface="Times New Roman" pitchFamily="28"/>
                <a:ea typeface="Times New Roman" pitchFamily="28"/>
                <a:cs typeface="宋体" pitchFamily="28"/>
              </a:rPr>
              <a:t>7</a:t>
            </a:r>
            <a:r>
              <a:rPr lang="zh-CN" altLang="zh-CN" sz="2800" b="0" i="0" u="none">
                <a:solidFill>
                  <a:srgbClr val="000000"/>
                </a:solidFill>
                <a:effectLst/>
                <a:latin typeface="白正"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12</a:t>
            </a:r>
            <a:r>
              <a:rPr lang="zh-CN" altLang="zh-CN" sz="2800" b="0" i="0" u="none">
                <a:solidFill>
                  <a:srgbClr val="000000"/>
                </a:solidFill>
                <a:effectLst/>
                <a:latin typeface="白正" pitchFamily="28"/>
                <a:ea typeface="黑体" pitchFamily="28"/>
                <a:cs typeface="宋体" pitchFamily="28"/>
              </a:rPr>
              <a:t>题，每小题只有一个选项符合题目要求；第</a:t>
            </a:r>
            <a:r>
              <a:rPr lang="en-US" altLang="zh-CN" sz="2800" b="0" i="0" u="none">
                <a:solidFill>
                  <a:srgbClr val="000000"/>
                </a:solidFill>
                <a:effectLst/>
                <a:latin typeface="Times New Roman" pitchFamily="28"/>
                <a:ea typeface="Times New Roman" pitchFamily="28"/>
                <a:cs typeface="宋体" pitchFamily="28"/>
              </a:rPr>
              <a:t>13</a:t>
            </a:r>
            <a:r>
              <a:rPr lang="zh-CN" altLang="zh-CN" sz="2800" b="0" i="0" u="none">
                <a:solidFill>
                  <a:srgbClr val="000000"/>
                </a:solidFill>
                <a:effectLst/>
                <a:latin typeface="白正"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14</a:t>
            </a:r>
            <a:r>
              <a:rPr lang="zh-CN" altLang="zh-CN" sz="2800" b="0" i="0" u="none">
                <a:solidFill>
                  <a:srgbClr val="000000"/>
                </a:solidFill>
                <a:effectLst/>
                <a:latin typeface="白正" pitchFamily="28"/>
                <a:ea typeface="黑体" pitchFamily="28"/>
                <a:cs typeface="宋体" pitchFamily="28"/>
              </a:rPr>
              <a:t>题，每小题有两个选项符合题目要求，全部选对得</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白正" pitchFamily="28"/>
                <a:ea typeface="黑体" pitchFamily="28"/>
                <a:cs typeface="宋体" pitchFamily="28"/>
              </a:rPr>
              <a:t>分，只选一个且正确得</a:t>
            </a: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白正" pitchFamily="28"/>
                <a:ea typeface="黑体" pitchFamily="28"/>
                <a:cs typeface="宋体" pitchFamily="28"/>
              </a:rPr>
              <a:t>分，有选错的得</a:t>
            </a:r>
            <a:r>
              <a:rPr lang="en-US" altLang="zh-CN" sz="2800" b="0" i="0" u="none">
                <a:solidFill>
                  <a:srgbClr val="000000"/>
                </a:solidFill>
                <a:effectLst/>
                <a:latin typeface="Times New Roman" pitchFamily="28"/>
                <a:ea typeface="Times New Roman" pitchFamily="28"/>
                <a:cs typeface="宋体" pitchFamily="28"/>
              </a:rPr>
              <a:t>0</a:t>
            </a:r>
            <a:r>
              <a:rPr lang="zh-CN" altLang="zh-CN" sz="2800" b="0" i="0" u="none">
                <a:solidFill>
                  <a:srgbClr val="000000"/>
                </a:solidFill>
                <a:effectLst/>
                <a:latin typeface="白正" pitchFamily="28"/>
                <a:ea typeface="黑体" pitchFamily="28"/>
                <a:cs typeface="宋体" pitchFamily="28"/>
              </a:rPr>
              <a:t>分</a:t>
            </a:r>
            <a:r>
              <a:rPr lang="zh-CN" altLang="zh-CN" sz="2800" b="0" i="0" u="none">
                <a:solidFill>
                  <a:srgbClr val="000000"/>
                </a:solidFill>
                <a:effectLst/>
                <a:latin typeface="宋体" pitchFamily="28"/>
                <a:ea typeface="宋体" pitchFamily="28"/>
                <a:cs typeface="宋体" pitchFamily="28"/>
              </a:rPr>
              <a:t>）</a:t>
            </a:r>
          </a:p>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7.</a:t>
            </a:r>
            <a:r>
              <a:rPr lang="zh-CN" altLang="zh-CN" sz="2800" b="0" i="0" u="none">
                <a:solidFill>
                  <a:srgbClr val="000000"/>
                </a:solidFill>
                <a:effectLst/>
                <a:latin typeface="白正" pitchFamily="28"/>
                <a:ea typeface="宋体" pitchFamily="28"/>
                <a:cs typeface="宋体" pitchFamily="28"/>
              </a:rPr>
              <a:t>小明去考场参加考试，以</a:t>
            </a:r>
            <a:r>
              <a:rPr lang="en-US" altLang="zh-CN" sz="2800" b="0" i="0" u="none">
                <a:solidFill>
                  <a:srgbClr val="000000"/>
                </a:solidFill>
                <a:effectLst/>
                <a:latin typeface="Times New Roman" pitchFamily="28"/>
                <a:ea typeface="Times New Roman" pitchFamily="28"/>
                <a:cs typeface="宋体" pitchFamily="28"/>
              </a:rPr>
              <a:t>50 km/h</a:t>
            </a:r>
            <a:r>
              <a:rPr lang="zh-CN" altLang="zh-CN" sz="2800" b="0" i="0" u="none">
                <a:solidFill>
                  <a:srgbClr val="000000"/>
                </a:solidFill>
                <a:effectLst/>
                <a:latin typeface="白正" pitchFamily="28"/>
                <a:ea typeface="宋体" pitchFamily="28"/>
                <a:cs typeface="宋体" pitchFamily="28"/>
              </a:rPr>
              <a:t>的速度步行到达公交站点，坐上公交车，以小明为参照物公交车运动了起来。进入考场，他通过大脑的机械运动进行周密的思考。做完选择题，他用长为</a:t>
            </a:r>
            <a:r>
              <a:rPr lang="en-US" altLang="zh-CN" sz="2800" b="0" i="0" u="none">
                <a:solidFill>
                  <a:srgbClr val="000000"/>
                </a:solidFill>
                <a:effectLst/>
                <a:latin typeface="Times New Roman" pitchFamily="28"/>
                <a:ea typeface="Times New Roman" pitchFamily="28"/>
                <a:cs typeface="宋体" pitchFamily="28"/>
              </a:rPr>
              <a:t>15 cm</a:t>
            </a:r>
            <a:r>
              <a:rPr lang="zh-CN" altLang="zh-CN" sz="2800" b="0" i="0" u="none">
                <a:solidFill>
                  <a:srgbClr val="000000"/>
                </a:solidFill>
                <a:effectLst/>
                <a:latin typeface="白正" pitchFamily="28"/>
                <a:ea typeface="宋体" pitchFamily="28"/>
                <a:cs typeface="宋体" pitchFamily="28"/>
              </a:rPr>
              <a:t>的铅笔认真填涂答题卡。文中有关描述符合物理事实的是</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　</a:t>
            </a:r>
            <a:r>
              <a:rPr lang="en-US" altLang="zh-CN" sz="2800" b="1" i="0" u="none">
                <a:solidFill>
                  <a:srgbClr val="FF0000">
                    <a:alpha val="0"/>
                  </a:srgbClr>
                </a:solidFill>
                <a:effectLst/>
                <a:latin typeface="Times New Roman" pitchFamily="28"/>
                <a:ea typeface="Times New Roman" pitchFamily="28"/>
                <a:cs typeface="Times New Roman" pitchFamily="28"/>
              </a:rPr>
              <a:t>D</a:t>
            </a:r>
            <a:r>
              <a:rPr lang="zh-CN" altLang="zh-CN" sz="2800" b="0" i="0" u="none">
                <a:solidFill>
                  <a:srgbClr val="000000"/>
                </a:solidFill>
                <a:effectLst/>
                <a:latin typeface="白正" pitchFamily="28"/>
                <a:ea typeface="宋体" pitchFamily="28"/>
                <a:cs typeface="宋体" pitchFamily="28"/>
              </a:rPr>
              <a:t>　</a:t>
            </a:r>
            <a:r>
              <a:rPr lang="zh-CN" altLang="zh-CN" sz="2800" b="0" i="0" u="none">
                <a:solidFill>
                  <a:srgbClr val="000000"/>
                </a:solidFill>
                <a:effectLst/>
                <a:latin typeface="宋体" pitchFamily="28"/>
                <a:ea typeface="宋体" pitchFamily="28"/>
                <a:cs typeface="宋体" pitchFamily="28"/>
              </a:rPr>
              <a:t>）</a:t>
            </a:r>
          </a:p>
        </p:txBody>
      </p:sp>
      <p:sp>
        <p:nvSpPr>
          <p:cNvPr id="2" name="文本框 1">
            <a:extLst>
              <a:ext uri="{FF2B5EF4-FFF2-40B4-BE49-F238E27FC236}">
                <a16:creationId xmlns:a16="http://schemas.microsoft.com/office/drawing/2014/main" id="{56E10EEA-9BE1-FE25-0E03-ECC5F63DD6A3}"/>
              </a:ext>
            </a:extLst>
          </p:cNvPr>
          <p:cNvSpPr txBox="1"/>
          <p:nvPr/>
        </p:nvSpPr>
        <p:spPr>
          <a:xfrm>
            <a:off x="8025732" y="3530530"/>
            <a:ext cx="437261" cy="58865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Tx/>
                <a:latin typeface="Times New Roman" pitchFamily="28"/>
                <a:ea typeface="Times New Roman" pitchFamily="28"/>
                <a:cs typeface="Times New Roman" pitchFamily="28"/>
              </a:rPr>
              <a:t>D</a:t>
            </a:r>
            <a:endParaRPr lang="zh-CN" altLang="en-US">
              <a:solidFill>
                <a:srgbClr val="FF0000"/>
              </a:solidFill>
            </a:endParaRPr>
          </a:p>
        </p:txBody>
      </p:sp>
      <p:graphicFrame>
        <p:nvGraphicFramePr>
          <p:cNvPr id="3" name="yt_table_10568" title="H_174.72">
            <a:extLst>
              <a:ext uri="{FF2B5EF4-FFF2-40B4-BE49-F238E27FC236}">
                <a16:creationId xmlns:a16="http://schemas.microsoft.com/office/drawing/2014/main" id="{5DB059AD-FD4C-79E8-0D2F-E1AA8A4A555E}"/>
              </a:ext>
            </a:extLst>
          </p:cNvPr>
          <p:cNvGraphicFramePr>
            <a:graphicFrameLocks noGrp="1"/>
          </p:cNvGraphicFramePr>
          <p:nvPr>
            <p:extLst>
              <p:ext uri="{D42A27DB-BD31-4B8C-83A1-F6EECF244321}">
                <p14:modId xmlns:p14="http://schemas.microsoft.com/office/powerpoint/2010/main" val="2046607602"/>
              </p:ext>
            </p:extLst>
          </p:nvPr>
        </p:nvGraphicFramePr>
        <p:xfrm>
          <a:off x="647857" y="4109720"/>
          <a:ext cx="5892800" cy="2218944"/>
        </p:xfrm>
        <a:graphic>
          <a:graphicData uri="http://schemas.openxmlformats.org/drawingml/2006/table">
            <a:tbl>
              <a:tblPr/>
              <a:tblGrid>
                <a:gridCol w="5892800">
                  <a:extLst>
                    <a:ext uri="{9D8B030D-6E8A-4147-A177-3AD203B41FA5}">
                      <a16:colId xmlns:a16="http://schemas.microsoft.com/office/drawing/2014/main" val="10041"/>
                    </a:ext>
                  </a:extLst>
                </a:gridCol>
              </a:tblGrid>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白正" pitchFamily="28"/>
                          <a:ea typeface="宋体" pitchFamily="28"/>
                          <a:cs typeface="宋体" pitchFamily="28"/>
                        </a:rPr>
                        <a:t>步行速度为</a:t>
                      </a:r>
                      <a:r>
                        <a:rPr lang="en-US" altLang="zh-CN" sz="2800" b="0" i="0" u="none">
                          <a:solidFill>
                            <a:srgbClr val="000000"/>
                          </a:solidFill>
                          <a:effectLst/>
                          <a:latin typeface="Times New Roman" pitchFamily="28"/>
                          <a:ea typeface="Times New Roman" pitchFamily="28"/>
                          <a:cs typeface="宋体" pitchFamily="28"/>
                        </a:rPr>
                        <a:t>50 km/h</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098"/>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白正" pitchFamily="28"/>
                          <a:ea typeface="宋体" pitchFamily="28"/>
                          <a:cs typeface="宋体" pitchFamily="28"/>
                        </a:rPr>
                        <a:t>以小明为参照物公交车运动起来</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099"/>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C.</a:t>
                      </a:r>
                      <a:r>
                        <a:rPr lang="zh-CN" altLang="zh-CN" sz="2800" b="0" i="0" u="none">
                          <a:solidFill>
                            <a:srgbClr val="000000"/>
                          </a:solidFill>
                          <a:effectLst/>
                          <a:latin typeface="白正" pitchFamily="28"/>
                          <a:ea typeface="宋体" pitchFamily="28"/>
                          <a:cs typeface="宋体" pitchFamily="28"/>
                        </a:rPr>
                        <a:t>大脑进行思考是机械运动</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00"/>
                  </a:ext>
                </a:extLst>
              </a:tr>
              <a:tr h="370840">
                <a:tc>
                  <a:txBody>
                    <a:bodyPr/>
                    <a:lstStyle/>
                    <a:p>
                      <a:pPr marL="0" indent="0" algn="l" eaLnBrk="1" fontAlgn="ctr" latinLnBrk="0" hangingPunct="0">
                        <a:lnSpc>
                          <a:spcPct val="129999"/>
                        </a:lnSpc>
                      </a:pPr>
                      <a:r>
                        <a:rPr lang="en-US" altLang="zh-CN" sz="2800" b="0" i="0" u="none" dirty="0">
                          <a:solidFill>
                            <a:srgbClr val="000000"/>
                          </a:solidFill>
                          <a:effectLst/>
                          <a:latin typeface="Times New Roman" pitchFamily="28"/>
                          <a:ea typeface="Times New Roman" pitchFamily="28"/>
                          <a:cs typeface="宋体" pitchFamily="28"/>
                        </a:rPr>
                        <a:t>D.</a:t>
                      </a:r>
                      <a:r>
                        <a:rPr lang="zh-CN" altLang="zh-CN" sz="2800" b="0" i="0" u="none" dirty="0">
                          <a:solidFill>
                            <a:srgbClr val="000000"/>
                          </a:solidFill>
                          <a:effectLst/>
                          <a:latin typeface="白正" pitchFamily="28"/>
                          <a:ea typeface="宋体" pitchFamily="28"/>
                          <a:cs typeface="宋体" pitchFamily="28"/>
                        </a:rPr>
                        <a:t>铅笔的长为</a:t>
                      </a:r>
                      <a:r>
                        <a:rPr lang="en-US" altLang="zh-CN" sz="2800" b="0" i="0" u="none" dirty="0">
                          <a:solidFill>
                            <a:srgbClr val="000000"/>
                          </a:solidFill>
                          <a:effectLst/>
                          <a:latin typeface="Times New Roman" pitchFamily="28"/>
                          <a:ea typeface="Times New Roman" pitchFamily="28"/>
                          <a:cs typeface="宋体" pitchFamily="28"/>
                        </a:rPr>
                        <a:t>15 cm</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01"/>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570" name="yt_shape_10570"/>
          <p:cNvSpPr txBox="1"/>
          <p:nvPr/>
        </p:nvSpPr>
        <p:spPr>
          <a:xfrm>
            <a:off x="648143" y="184300"/>
            <a:ext cx="10896000" cy="1060034"/>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8.</a:t>
            </a:r>
            <a:r>
              <a:rPr lang="zh-CN" altLang="zh-CN" sz="2800" b="0" i="0" u="none">
                <a:solidFill>
                  <a:srgbClr val="000000"/>
                </a:solidFill>
                <a:effectLst/>
                <a:latin typeface="白正" pitchFamily="28"/>
                <a:ea typeface="宋体" pitchFamily="28"/>
                <a:cs typeface="宋体" pitchFamily="28"/>
              </a:rPr>
              <a:t>如图所示，湖北出土的一套战国时期的编钟，依大小排列共</a:t>
            </a:r>
            <a:r>
              <a:rPr lang="en-US" altLang="zh-CN" sz="2800" b="0" i="0" u="none">
                <a:solidFill>
                  <a:srgbClr val="000000"/>
                </a:solidFill>
                <a:effectLst/>
                <a:latin typeface="Times New Roman" pitchFamily="28"/>
                <a:ea typeface="Times New Roman" pitchFamily="28"/>
                <a:cs typeface="宋体" pitchFamily="28"/>
              </a:rPr>
              <a:t>65</a:t>
            </a:r>
            <a:r>
              <a:rPr lang="zh-CN" altLang="zh-CN" sz="2800" b="0" i="0" u="none">
                <a:solidFill>
                  <a:srgbClr val="000000"/>
                </a:solidFill>
                <a:effectLst/>
                <a:latin typeface="白正" pitchFamily="28"/>
                <a:ea typeface="宋体" pitchFamily="28"/>
                <a:cs typeface="宋体" pitchFamily="28"/>
              </a:rPr>
              <a:t>件，能演奏古今乐曲、音域宽广。</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音域</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描述的是声音的</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　</a:t>
            </a:r>
            <a:r>
              <a:rPr lang="en-US" altLang="zh-CN" sz="2800" b="1" i="0" u="none">
                <a:solidFill>
                  <a:srgbClr val="FF0000">
                    <a:alpha val="0"/>
                  </a:srgbClr>
                </a:solidFill>
                <a:effectLst/>
                <a:latin typeface="Times New Roman" pitchFamily="28"/>
                <a:ea typeface="Times New Roman" pitchFamily="28"/>
                <a:cs typeface="Times New Roman" pitchFamily="28"/>
              </a:rPr>
              <a:t>C</a:t>
            </a:r>
            <a:r>
              <a:rPr lang="zh-CN" altLang="zh-CN" sz="2800" b="0" i="0" u="none">
                <a:solidFill>
                  <a:srgbClr val="000000"/>
                </a:solidFill>
                <a:effectLst/>
                <a:latin typeface="白正" pitchFamily="28"/>
                <a:ea typeface="宋体" pitchFamily="28"/>
                <a:cs typeface="宋体" pitchFamily="28"/>
              </a:rPr>
              <a:t>　</a:t>
            </a:r>
            <a:r>
              <a:rPr lang="zh-CN" altLang="zh-CN" sz="2800" b="0" i="0" u="none">
                <a:solidFill>
                  <a:srgbClr val="000000"/>
                </a:solidFill>
                <a:effectLst/>
                <a:latin typeface="宋体" pitchFamily="28"/>
                <a:ea typeface="宋体" pitchFamily="28"/>
                <a:cs typeface="宋体" pitchFamily="28"/>
              </a:rPr>
              <a:t>）</a:t>
            </a:r>
          </a:p>
        </p:txBody>
      </p:sp>
      <p:graphicFrame>
        <p:nvGraphicFramePr>
          <p:cNvPr id="10572" name="yt_table_10572_skip" title="H_174.72">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1418169485"/>
              </p:ext>
            </p:extLst>
          </p:nvPr>
        </p:nvGraphicFramePr>
        <p:xfrm>
          <a:off x="759760" y="1280888"/>
          <a:ext cx="7740822" cy="2218944"/>
        </p:xfrm>
        <a:graphic>
          <a:graphicData uri="http://schemas.openxmlformats.org/drawingml/2006/table">
            <a:tbl>
              <a:tblPr/>
              <a:tblGrid>
                <a:gridCol w="2236063">
                  <a:extLst>
                    <a:ext uri="{9D8B030D-6E8A-4147-A177-3AD203B41FA5}">
                      <a16:colId xmlns:a16="http://schemas.microsoft.com/office/drawing/2014/main" val="10042"/>
                    </a:ext>
                  </a:extLst>
                </a:gridCol>
                <a:gridCol w="1905064">
                  <a:extLst>
                    <a:ext uri="{9D8B030D-6E8A-4147-A177-3AD203B41FA5}">
                      <a16:colId xmlns:a16="http://schemas.microsoft.com/office/drawing/2014/main" val="3597429228"/>
                    </a:ext>
                  </a:extLst>
                </a:gridCol>
                <a:gridCol w="1841070">
                  <a:extLst>
                    <a:ext uri="{9D8B030D-6E8A-4147-A177-3AD203B41FA5}">
                      <a16:colId xmlns:a16="http://schemas.microsoft.com/office/drawing/2014/main" val="1044891222"/>
                    </a:ext>
                  </a:extLst>
                </a:gridCol>
                <a:gridCol w="1758625">
                  <a:extLst>
                    <a:ext uri="{9D8B030D-6E8A-4147-A177-3AD203B41FA5}">
                      <a16:colId xmlns:a16="http://schemas.microsoft.com/office/drawing/2014/main" val="3639366594"/>
                    </a:ext>
                  </a:extLst>
                </a:gridCol>
              </a:tblGrid>
              <a:tr h="370840">
                <a:tc>
                  <a:txBody>
                    <a:bodyPr/>
                    <a:lstStyle/>
                    <a:p>
                      <a:pPr marL="0" indent="0" algn="l" eaLnBrk="1" fontAlgn="ctr" latinLnBrk="0" hangingPunct="0">
                        <a:lnSpc>
                          <a:spcPct val="129999"/>
                        </a:lnSpc>
                      </a:pPr>
                      <a:r>
                        <a:rPr lang="en-US" altLang="zh-CN" sz="2800" b="0" i="0" u="none" dirty="0">
                          <a:solidFill>
                            <a:srgbClr val="000000"/>
                          </a:solidFill>
                          <a:effectLst/>
                          <a:latin typeface="Times New Roman" pitchFamily="28"/>
                          <a:ea typeface="Times New Roman" pitchFamily="28"/>
                          <a:cs typeface="宋体" pitchFamily="28"/>
                        </a:rPr>
                        <a:t>A.</a:t>
                      </a:r>
                      <a:r>
                        <a:rPr lang="zh-CN" altLang="zh-CN" sz="2800" b="0" i="0" u="none" dirty="0">
                          <a:solidFill>
                            <a:srgbClr val="000000"/>
                          </a:solidFill>
                          <a:effectLst/>
                          <a:latin typeface="白正" pitchFamily="28"/>
                          <a:ea typeface="宋体" pitchFamily="28"/>
                          <a:cs typeface="宋体" pitchFamily="28"/>
                        </a:rPr>
                        <a:t>响度</a:t>
                      </a:r>
                      <a:r>
                        <a:rPr lang="en-US" altLang="zh-CN" sz="2800" b="0" i="0" u="none" dirty="0">
                          <a:solidFill>
                            <a:srgbClr val="000000"/>
                          </a:solidFill>
                          <a:effectLst/>
                          <a:latin typeface="白正" pitchFamily="28"/>
                          <a:ea typeface="宋体" pitchFamily="28"/>
                          <a:cs typeface="宋体" pitchFamily="28"/>
                        </a:rPr>
                        <a:t> </a:t>
                      </a:r>
                      <a:endParaRPr lang="zh-CN" altLang="zh-CN" sz="2800" b="0" i="0" u="none" dirty="0">
                        <a:solidFill>
                          <a:srgbClr val="000000"/>
                        </a:solidFill>
                        <a:effectLst/>
                        <a:latin typeface="白正" pitchFamily="28"/>
                        <a:ea typeface="宋体" pitchFamily="28"/>
                        <a:cs typeface="宋体" pitchFamily="28"/>
                      </a:endParaRPr>
                    </a:p>
                  </a:txBody>
                  <a:tcPr marL="0" marR="0" marT="0" marB="0" anchor="ctr">
                    <a:lnL w="9522" cmpd="sng">
                      <a:noFill/>
                    </a:lnL>
                    <a:lnR w="9522" cmpd="sng">
                      <a:noFill/>
                    </a:lnR>
                    <a:lnT w="9522" cmpd="sng">
                      <a:noFill/>
                    </a:lnT>
                    <a:lnB w="9522" cmpd="sng">
                      <a:noFill/>
                    </a:lnB>
                  </a:tcPr>
                </a:tc>
                <a:tc>
                  <a:txBody>
                    <a:bodyPr/>
                    <a:lstStyle/>
                    <a:p>
                      <a:pPr marL="0" marR="0" lvl="0" indent="0" algn="l" defTabSz="914400" rtl="0" eaLnBrk="1" fontAlgn="ctr" latinLnBrk="0" hangingPunct="0">
                        <a:lnSpc>
                          <a:spcPct val="129999"/>
                        </a:lnSpc>
                        <a:spcBef>
                          <a:spcPts val="0"/>
                        </a:spcBef>
                        <a:spcAft>
                          <a:spcPts val="0"/>
                        </a:spcAft>
                        <a:buClrTx/>
                        <a:buSzTx/>
                        <a:buFontTx/>
                        <a:buNone/>
                        <a:tabLst/>
                        <a:defRPr/>
                      </a:pPr>
                      <a:r>
                        <a:rPr lang="en-US" altLang="zh-CN" sz="2800" b="0" i="0" u="none" dirty="0">
                          <a:solidFill>
                            <a:srgbClr val="000000"/>
                          </a:solidFill>
                          <a:effectLst/>
                          <a:latin typeface="Times New Roman" pitchFamily="28"/>
                          <a:ea typeface="Times New Roman" pitchFamily="28"/>
                          <a:cs typeface="宋体" pitchFamily="28"/>
                        </a:rPr>
                        <a:t>B.</a:t>
                      </a:r>
                      <a:r>
                        <a:rPr lang="zh-CN" altLang="zh-CN" sz="2800" b="0" i="0" u="none" dirty="0">
                          <a:solidFill>
                            <a:srgbClr val="000000"/>
                          </a:solidFill>
                          <a:effectLst/>
                          <a:latin typeface="白正" pitchFamily="28"/>
                          <a:ea typeface="宋体" pitchFamily="28"/>
                          <a:cs typeface="宋体" pitchFamily="28"/>
                        </a:rPr>
                        <a:t>音色</a:t>
                      </a:r>
                    </a:p>
                  </a:txBody>
                  <a:tcPr marL="0" marR="0" marT="0" marB="0" anchor="ctr">
                    <a:lnL w="9522" cmpd="sng">
                      <a:noFill/>
                    </a:lnL>
                    <a:lnR w="9522" cmpd="sng">
                      <a:noFill/>
                    </a:lnR>
                    <a:lnT w="9522" cmpd="sng">
                      <a:noFill/>
                    </a:lnT>
                    <a:lnB w="9522" cmpd="sng">
                      <a:noFill/>
                    </a:lnB>
                  </a:tcPr>
                </a:tc>
                <a:tc>
                  <a:txBody>
                    <a:bodyPr/>
                    <a:lstStyle/>
                    <a:p>
                      <a:pPr marL="0" marR="0" lvl="0" indent="0" algn="l" defTabSz="914400" rtl="0" eaLnBrk="1" fontAlgn="ctr" latinLnBrk="0" hangingPunct="0">
                        <a:lnSpc>
                          <a:spcPct val="129999"/>
                        </a:lnSpc>
                        <a:spcBef>
                          <a:spcPts val="0"/>
                        </a:spcBef>
                        <a:spcAft>
                          <a:spcPts val="0"/>
                        </a:spcAft>
                        <a:buClrTx/>
                        <a:buSzTx/>
                        <a:buFontTx/>
                        <a:buNone/>
                        <a:tabLst/>
                        <a:defRPr/>
                      </a:pPr>
                      <a:r>
                        <a:rPr lang="en-US" altLang="zh-CN" sz="2800" b="0" i="0" u="none" dirty="0">
                          <a:solidFill>
                            <a:srgbClr val="000000"/>
                          </a:solidFill>
                          <a:effectLst/>
                          <a:latin typeface="Times New Roman" pitchFamily="28"/>
                          <a:ea typeface="Times New Roman" pitchFamily="28"/>
                          <a:cs typeface="宋体" pitchFamily="28"/>
                        </a:rPr>
                        <a:t>C.</a:t>
                      </a:r>
                      <a:r>
                        <a:rPr lang="zh-CN" altLang="zh-CN" sz="2800" b="0" i="0" u="none" dirty="0">
                          <a:solidFill>
                            <a:srgbClr val="000000"/>
                          </a:solidFill>
                          <a:effectLst/>
                          <a:latin typeface="白正" pitchFamily="28"/>
                          <a:ea typeface="宋体" pitchFamily="28"/>
                          <a:cs typeface="宋体" pitchFamily="28"/>
                        </a:rPr>
                        <a:t>音调</a:t>
                      </a:r>
                    </a:p>
                  </a:txBody>
                  <a:tcPr marL="0" marR="0" marT="0" marB="0" anchor="ctr">
                    <a:lnL w="9522" cmpd="sng">
                      <a:noFill/>
                    </a:lnL>
                    <a:lnR w="9522" cmpd="sng">
                      <a:noFill/>
                    </a:lnR>
                    <a:lnT w="9522" cmpd="sng">
                      <a:noFill/>
                    </a:lnT>
                    <a:lnB w="9522" cmpd="sng">
                      <a:noFill/>
                    </a:lnB>
                  </a:tcPr>
                </a:tc>
                <a:tc>
                  <a:txBody>
                    <a:bodyPr/>
                    <a:lstStyle/>
                    <a:p>
                      <a:pPr marL="0" marR="0" lvl="0" indent="0" algn="l" defTabSz="914400" rtl="0" eaLnBrk="1" fontAlgn="ctr" latinLnBrk="0" hangingPunct="0">
                        <a:lnSpc>
                          <a:spcPct val="129999"/>
                        </a:lnSpc>
                        <a:spcBef>
                          <a:spcPts val="0"/>
                        </a:spcBef>
                        <a:spcAft>
                          <a:spcPts val="0"/>
                        </a:spcAft>
                        <a:buClrTx/>
                        <a:buSzTx/>
                        <a:buFontTx/>
                        <a:buNone/>
                        <a:tabLst/>
                        <a:defRPr/>
                      </a:pPr>
                      <a:r>
                        <a:rPr lang="en-US" altLang="zh-CN" sz="2800" b="0" i="0" u="none" dirty="0">
                          <a:solidFill>
                            <a:srgbClr val="000000"/>
                          </a:solidFill>
                          <a:effectLst/>
                          <a:latin typeface="Times New Roman" pitchFamily="28"/>
                          <a:ea typeface="Times New Roman" pitchFamily="28"/>
                          <a:cs typeface="宋体" pitchFamily="28"/>
                        </a:rPr>
                        <a:t>D.</a:t>
                      </a:r>
                      <a:r>
                        <a:rPr lang="zh-CN" altLang="zh-CN" sz="2800" b="0" i="0" u="none" dirty="0">
                          <a:solidFill>
                            <a:srgbClr val="000000"/>
                          </a:solidFill>
                          <a:effectLst/>
                          <a:latin typeface="白正" pitchFamily="28"/>
                          <a:ea typeface="宋体" pitchFamily="28"/>
                          <a:cs typeface="宋体" pitchFamily="28"/>
                        </a:rPr>
                        <a:t>速度</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02"/>
                  </a:ext>
                </a:extLst>
              </a:tr>
              <a:tr h="370840">
                <a:tc>
                  <a:txBody>
                    <a:bodyPr/>
                    <a:lstStyle/>
                    <a:p>
                      <a:pPr marL="0" indent="0" algn="l" eaLnBrk="1" fontAlgn="ctr" latinLnBrk="0" hangingPunct="0">
                        <a:lnSpc>
                          <a:spcPct val="129999"/>
                        </a:lnSpc>
                      </a:pPr>
                      <a:endParaRPr lang="zh-CN" altLang="zh-CN" sz="2800" b="0" i="0" u="none" dirty="0">
                        <a:solidFill>
                          <a:srgbClr val="000000"/>
                        </a:solidFill>
                        <a:effectLst/>
                        <a:latin typeface="白正" pitchFamily="28"/>
                        <a:ea typeface="宋体" pitchFamily="28"/>
                        <a:cs typeface="宋体" pitchFamily="28"/>
                      </a:endParaRPr>
                    </a:p>
                  </a:txBody>
                  <a:tcPr marL="0" marR="0" marT="0" marB="0" anchor="ctr">
                    <a:lnL w="9522" cmpd="sng">
                      <a:noFill/>
                    </a:lnL>
                    <a:lnR w="9522" cmpd="sng">
                      <a:noFill/>
                    </a:lnR>
                    <a:lnT w="9522" cmpd="sng">
                      <a:noFill/>
                    </a:lnT>
                    <a:lnB w="9522" cmpd="sng">
                      <a:noFill/>
                    </a:lnB>
                  </a:tcPr>
                </a:tc>
                <a:tc>
                  <a:txBody>
                    <a:bodyPr/>
                    <a:lstStyle/>
                    <a:p>
                      <a:pPr marL="0" indent="0" algn="l" eaLnBrk="1" fontAlgn="ctr" latinLnBrk="0" hangingPunct="0">
                        <a:lnSpc>
                          <a:spcPct val="129999"/>
                        </a:lnSpc>
                      </a:pPr>
                      <a:endParaRPr lang="zh-CN" altLang="zh-CN" sz="2800" b="0" i="0" u="none" dirty="0">
                        <a:solidFill>
                          <a:srgbClr val="000000"/>
                        </a:solidFill>
                        <a:effectLst/>
                        <a:latin typeface="白正" pitchFamily="28"/>
                        <a:ea typeface="宋体" pitchFamily="28"/>
                        <a:cs typeface="宋体" pitchFamily="28"/>
                      </a:endParaRPr>
                    </a:p>
                  </a:txBody>
                  <a:tcPr marL="0" marR="0" marT="0" marB="0" anchor="ctr">
                    <a:lnL w="9522" cmpd="sng">
                      <a:noFill/>
                    </a:lnL>
                    <a:lnR w="9522" cmpd="sng">
                      <a:noFill/>
                    </a:lnR>
                    <a:lnT w="9522" cmpd="sng">
                      <a:noFill/>
                    </a:lnT>
                    <a:lnB w="9522" cmpd="sng">
                      <a:noFill/>
                    </a:lnB>
                  </a:tcPr>
                </a:tc>
                <a:tc>
                  <a:txBody>
                    <a:bodyPr/>
                    <a:lstStyle/>
                    <a:p>
                      <a:pPr marL="0" indent="0" algn="l" eaLnBrk="1" fontAlgn="ctr" latinLnBrk="0" hangingPunct="0">
                        <a:lnSpc>
                          <a:spcPct val="129999"/>
                        </a:lnSpc>
                      </a:pPr>
                      <a:endParaRPr lang="zh-CN" altLang="zh-CN" sz="2800" b="0" i="0" u="none">
                        <a:solidFill>
                          <a:srgbClr val="000000"/>
                        </a:solidFill>
                        <a:effectLst/>
                        <a:latin typeface="白正" pitchFamily="28"/>
                        <a:ea typeface="宋体" pitchFamily="28"/>
                        <a:cs typeface="宋体" pitchFamily="28"/>
                      </a:endParaRPr>
                    </a:p>
                  </a:txBody>
                  <a:tcPr marL="0" marR="0" marT="0" marB="0" anchor="ctr">
                    <a:lnL w="9522" cmpd="sng">
                      <a:noFill/>
                    </a:lnL>
                    <a:lnR w="9522" cmpd="sng">
                      <a:noFill/>
                    </a:lnR>
                    <a:lnT w="9522" cmpd="sng">
                      <a:noFill/>
                    </a:lnT>
                    <a:lnB w="9522" cmpd="sng">
                      <a:noFill/>
                    </a:lnB>
                  </a:tcPr>
                </a:tc>
                <a:tc>
                  <a:txBody>
                    <a:bodyPr/>
                    <a:lstStyle/>
                    <a:p>
                      <a:pPr marL="0" indent="0" algn="l" eaLnBrk="1" fontAlgn="ctr" latinLnBrk="0" hangingPunct="0">
                        <a:lnSpc>
                          <a:spcPct val="129999"/>
                        </a:lnSpc>
                      </a:pPr>
                      <a:endParaRPr lang="zh-CN" altLang="zh-CN" sz="2800" b="0" i="0" u="none">
                        <a:solidFill>
                          <a:srgbClr val="000000"/>
                        </a:solidFill>
                        <a:effectLst/>
                        <a:latin typeface="白正" pitchFamily="28"/>
                        <a:ea typeface="宋体" pitchFamily="28"/>
                        <a:cs typeface="宋体" pitchFamily="28"/>
                      </a:endParaRP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03"/>
                  </a:ext>
                </a:extLst>
              </a:tr>
              <a:tr h="370840">
                <a:tc>
                  <a:txBody>
                    <a:bodyPr/>
                    <a:lstStyle/>
                    <a:p>
                      <a:pPr marL="0" indent="0" algn="l" eaLnBrk="1" fontAlgn="ctr" latinLnBrk="0" hangingPunct="0">
                        <a:lnSpc>
                          <a:spcPct val="129999"/>
                        </a:lnSpc>
                      </a:pPr>
                      <a:endParaRPr lang="zh-CN" altLang="zh-CN" sz="2800" b="0" i="0" u="none" dirty="0">
                        <a:solidFill>
                          <a:srgbClr val="000000"/>
                        </a:solidFill>
                        <a:effectLst/>
                        <a:latin typeface="白正" pitchFamily="28"/>
                        <a:ea typeface="宋体" pitchFamily="28"/>
                        <a:cs typeface="宋体" pitchFamily="28"/>
                      </a:endParaRPr>
                    </a:p>
                  </a:txBody>
                  <a:tcPr marL="0" marR="0" marT="0" marB="0" anchor="ctr">
                    <a:lnL w="9522" cmpd="sng">
                      <a:noFill/>
                    </a:lnL>
                    <a:lnR w="9522" cmpd="sng">
                      <a:noFill/>
                    </a:lnR>
                    <a:lnT w="9522" cmpd="sng">
                      <a:noFill/>
                    </a:lnT>
                    <a:lnB w="9522" cmpd="sng">
                      <a:noFill/>
                    </a:lnB>
                  </a:tcPr>
                </a:tc>
                <a:tc>
                  <a:txBody>
                    <a:bodyPr/>
                    <a:lstStyle/>
                    <a:p>
                      <a:pPr marL="0" indent="0" algn="l" eaLnBrk="1" fontAlgn="ctr" latinLnBrk="0" hangingPunct="0">
                        <a:lnSpc>
                          <a:spcPct val="129999"/>
                        </a:lnSpc>
                      </a:pPr>
                      <a:endParaRPr lang="zh-CN" altLang="zh-CN" sz="2800" b="0" i="0" u="none">
                        <a:solidFill>
                          <a:srgbClr val="000000"/>
                        </a:solidFill>
                        <a:effectLst/>
                        <a:latin typeface="白正" pitchFamily="28"/>
                        <a:ea typeface="宋体" pitchFamily="28"/>
                        <a:cs typeface="宋体" pitchFamily="28"/>
                      </a:endParaRPr>
                    </a:p>
                  </a:txBody>
                  <a:tcPr marL="0" marR="0" marT="0" marB="0" anchor="ctr">
                    <a:lnL w="9522" cmpd="sng">
                      <a:noFill/>
                    </a:lnL>
                    <a:lnR w="9522" cmpd="sng">
                      <a:noFill/>
                    </a:lnR>
                    <a:lnT w="9522" cmpd="sng">
                      <a:noFill/>
                    </a:lnT>
                    <a:lnB w="9522" cmpd="sng">
                      <a:noFill/>
                    </a:lnB>
                  </a:tcPr>
                </a:tc>
                <a:tc>
                  <a:txBody>
                    <a:bodyPr/>
                    <a:lstStyle/>
                    <a:p>
                      <a:pPr marL="0" indent="0" algn="l" eaLnBrk="1" fontAlgn="ctr" latinLnBrk="0" hangingPunct="0">
                        <a:lnSpc>
                          <a:spcPct val="129999"/>
                        </a:lnSpc>
                      </a:pPr>
                      <a:endParaRPr lang="zh-CN" altLang="zh-CN" sz="2800" b="0" i="0" u="none">
                        <a:solidFill>
                          <a:srgbClr val="000000"/>
                        </a:solidFill>
                        <a:effectLst/>
                        <a:latin typeface="白正" pitchFamily="28"/>
                        <a:ea typeface="宋体" pitchFamily="28"/>
                        <a:cs typeface="宋体" pitchFamily="28"/>
                      </a:endParaRPr>
                    </a:p>
                  </a:txBody>
                  <a:tcPr marL="0" marR="0" marT="0" marB="0" anchor="ctr">
                    <a:lnL w="9522" cmpd="sng">
                      <a:noFill/>
                    </a:lnL>
                    <a:lnR w="9522" cmpd="sng">
                      <a:noFill/>
                    </a:lnR>
                    <a:lnT w="9522" cmpd="sng">
                      <a:noFill/>
                    </a:lnT>
                    <a:lnB w="9522" cmpd="sng">
                      <a:noFill/>
                    </a:lnB>
                  </a:tcPr>
                </a:tc>
                <a:tc>
                  <a:txBody>
                    <a:bodyPr/>
                    <a:lstStyle/>
                    <a:p>
                      <a:pPr marL="0" indent="0" algn="l" eaLnBrk="1" fontAlgn="ctr" latinLnBrk="0" hangingPunct="0">
                        <a:lnSpc>
                          <a:spcPct val="129999"/>
                        </a:lnSpc>
                      </a:pPr>
                      <a:endParaRPr lang="zh-CN" altLang="zh-CN" sz="2800" b="0" i="0" u="none">
                        <a:solidFill>
                          <a:srgbClr val="000000"/>
                        </a:solidFill>
                        <a:effectLst/>
                        <a:latin typeface="白正" pitchFamily="28"/>
                        <a:ea typeface="宋体" pitchFamily="28"/>
                        <a:cs typeface="宋体" pitchFamily="28"/>
                      </a:endParaRP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04"/>
                  </a:ext>
                </a:extLst>
              </a:tr>
              <a:tr h="370840">
                <a:tc>
                  <a:txBody>
                    <a:bodyPr/>
                    <a:lstStyle/>
                    <a:p>
                      <a:pPr marL="0" indent="0" algn="l" eaLnBrk="1" fontAlgn="ctr" latinLnBrk="0" hangingPunct="0">
                        <a:lnSpc>
                          <a:spcPct val="129999"/>
                        </a:lnSpc>
                      </a:pPr>
                      <a:endParaRPr lang="zh-CN" altLang="zh-CN" sz="2800" b="0" i="0" u="none" dirty="0">
                        <a:solidFill>
                          <a:srgbClr val="000000"/>
                        </a:solidFill>
                        <a:effectLst/>
                        <a:latin typeface="白正" pitchFamily="28"/>
                        <a:ea typeface="宋体" pitchFamily="28"/>
                        <a:cs typeface="宋体" pitchFamily="28"/>
                      </a:endParaRPr>
                    </a:p>
                  </a:txBody>
                  <a:tcPr marL="0" marR="0" marT="0" marB="0" anchor="ctr">
                    <a:lnL w="9522" cmpd="sng">
                      <a:noFill/>
                    </a:lnL>
                    <a:lnR w="9522" cmpd="sng">
                      <a:noFill/>
                    </a:lnR>
                    <a:lnT w="9522" cmpd="sng">
                      <a:noFill/>
                    </a:lnT>
                    <a:lnB w="9522" cmpd="sng">
                      <a:noFill/>
                    </a:lnB>
                  </a:tcPr>
                </a:tc>
                <a:tc>
                  <a:txBody>
                    <a:bodyPr/>
                    <a:lstStyle/>
                    <a:p>
                      <a:pPr marL="0" indent="0" algn="l" eaLnBrk="1" fontAlgn="ctr" latinLnBrk="0" hangingPunct="0">
                        <a:lnSpc>
                          <a:spcPct val="129999"/>
                        </a:lnSpc>
                      </a:pPr>
                      <a:endParaRPr lang="zh-CN" altLang="zh-CN" sz="2800" b="0" i="0" u="none" dirty="0">
                        <a:solidFill>
                          <a:srgbClr val="000000"/>
                        </a:solidFill>
                        <a:effectLst/>
                        <a:latin typeface="白正" pitchFamily="28"/>
                        <a:ea typeface="宋体" pitchFamily="28"/>
                        <a:cs typeface="宋体" pitchFamily="28"/>
                      </a:endParaRPr>
                    </a:p>
                  </a:txBody>
                  <a:tcPr marL="0" marR="0" marT="0" marB="0" anchor="ctr">
                    <a:lnL w="9522" cmpd="sng">
                      <a:noFill/>
                    </a:lnL>
                    <a:lnR w="9522" cmpd="sng">
                      <a:noFill/>
                    </a:lnR>
                    <a:lnT w="9522" cmpd="sng">
                      <a:noFill/>
                    </a:lnT>
                    <a:lnB w="9522" cmpd="sng">
                      <a:noFill/>
                    </a:lnB>
                  </a:tcPr>
                </a:tc>
                <a:tc>
                  <a:txBody>
                    <a:bodyPr/>
                    <a:lstStyle/>
                    <a:p>
                      <a:pPr marL="0" indent="0" algn="l" eaLnBrk="1" fontAlgn="ctr" latinLnBrk="0" hangingPunct="0">
                        <a:lnSpc>
                          <a:spcPct val="129999"/>
                        </a:lnSpc>
                      </a:pPr>
                      <a:endParaRPr lang="zh-CN" altLang="zh-CN" sz="2800" b="0" i="0" u="none" dirty="0">
                        <a:solidFill>
                          <a:srgbClr val="000000"/>
                        </a:solidFill>
                        <a:effectLst/>
                        <a:latin typeface="白正" pitchFamily="28"/>
                        <a:ea typeface="宋体" pitchFamily="28"/>
                        <a:cs typeface="宋体" pitchFamily="28"/>
                      </a:endParaRPr>
                    </a:p>
                  </a:txBody>
                  <a:tcPr marL="0" marR="0" marT="0" marB="0" anchor="ctr">
                    <a:lnL w="9522" cmpd="sng">
                      <a:noFill/>
                    </a:lnL>
                    <a:lnR w="9522" cmpd="sng">
                      <a:noFill/>
                    </a:lnR>
                    <a:lnT w="9522" cmpd="sng">
                      <a:noFill/>
                    </a:lnT>
                    <a:lnB w="9522" cmpd="sng">
                      <a:noFill/>
                    </a:lnB>
                  </a:tcPr>
                </a:tc>
                <a:tc>
                  <a:txBody>
                    <a:bodyPr/>
                    <a:lstStyle/>
                    <a:p>
                      <a:pPr marL="0" indent="0" algn="l" eaLnBrk="1" fontAlgn="ctr" latinLnBrk="0" hangingPunct="0">
                        <a:lnSpc>
                          <a:spcPct val="129999"/>
                        </a:lnSpc>
                      </a:pPr>
                      <a:endParaRPr lang="zh-CN" altLang="zh-CN" sz="2800" b="0" i="0" u="none" dirty="0">
                        <a:solidFill>
                          <a:srgbClr val="000000"/>
                        </a:solidFill>
                        <a:effectLst/>
                        <a:latin typeface="白正" pitchFamily="28"/>
                        <a:ea typeface="宋体" pitchFamily="28"/>
                        <a:cs typeface="宋体" pitchFamily="28"/>
                      </a:endParaRP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05"/>
                  </a:ext>
                </a:extLst>
              </a:tr>
            </a:tbl>
          </a:graphicData>
        </a:graphic>
      </p:graphicFrame>
      <p:pic>
        <p:nvPicPr>
          <p:cNvPr id="10571" name="yt_image_10571_skip" title="H_103.51">
            <a:extLst>
              <a:ext uri="">
                <a16:creationId xmlns:a16="http://schemas.microsoft.com/office/drawing/2014/main" xmlns:p14="http://schemas.microsoft.com/office/powerpoint/2010/main" xmlns:a14="http://schemas.microsoft.com/office/drawing/2010/main" xmlns:mc="http://schemas.openxmlformats.org/markup-compatibility/2006" xmlns="" id="{5351258F-BC95-41E6-9372-C2FE361B0291}"/>
              </a:ext>
            </a:extLst>
          </p:cNvPr>
          <p:cNvPicPr>
            <a:picLocks noChangeAspect="1" noChangeArrowheads="1"/>
          </p:cNvPicPr>
          <p:nvPr/>
        </p:nvPicPr>
        <p:blipFill>
          <a:blip r:embed="rId2" cstate="print"/>
          <a:srcRect/>
          <a:stretch>
            <a:fillRect/>
          </a:stretch>
        </p:blipFill>
        <p:spPr bwMode="auto">
          <a:xfrm>
            <a:off x="9417890" y="1389769"/>
            <a:ext cx="1864098" cy="1069583"/>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256E6DB5-C861-66A6-CD96-79E2F54ABA21}"/>
              </a:ext>
            </a:extLst>
          </p:cNvPr>
          <p:cNvSpPr txBox="1"/>
          <p:nvPr/>
        </p:nvSpPr>
        <p:spPr>
          <a:xfrm>
            <a:off x="9803732" y="692230"/>
            <a:ext cx="437261" cy="58865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Tx/>
                <a:latin typeface="Times New Roman" pitchFamily="28"/>
                <a:ea typeface="Times New Roman" pitchFamily="28"/>
                <a:cs typeface="Times New Roman" pitchFamily="28"/>
              </a:rPr>
              <a:t>C</a:t>
            </a:r>
            <a:endParaRPr lang="zh-CN" altLang="en-US">
              <a:solidFill>
                <a:srgbClr val="FF0000"/>
              </a:solidFill>
            </a:endParaRPr>
          </a:p>
        </p:txBody>
      </p:sp>
      <p:sp>
        <p:nvSpPr>
          <p:cNvPr id="3" name="yt_shape_10574">
            <a:extLst>
              <a:ext uri="{FF2B5EF4-FFF2-40B4-BE49-F238E27FC236}">
                <a16:creationId xmlns:a16="http://schemas.microsoft.com/office/drawing/2014/main" id="{ED89FC77-166B-6E97-8DA0-DD44ECBCB01E}"/>
              </a:ext>
            </a:extLst>
          </p:cNvPr>
          <p:cNvSpPr txBox="1"/>
          <p:nvPr/>
        </p:nvSpPr>
        <p:spPr>
          <a:xfrm>
            <a:off x="536240" y="2459352"/>
            <a:ext cx="10896000" cy="1060034"/>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dirty="0">
                <a:solidFill>
                  <a:srgbClr val="000000"/>
                </a:solidFill>
                <a:effectLst/>
                <a:latin typeface="Times New Roman" pitchFamily="28"/>
                <a:ea typeface="Times New Roman" pitchFamily="28"/>
                <a:cs typeface="宋体" pitchFamily="28"/>
              </a:rPr>
              <a:t>9.</a:t>
            </a:r>
            <a:r>
              <a:rPr lang="zh-CN" altLang="zh-CN" sz="2800" b="0" i="0" u="none" dirty="0">
                <a:solidFill>
                  <a:srgbClr val="000000"/>
                </a:solidFill>
                <a:effectLst/>
                <a:latin typeface="白正" pitchFamily="28"/>
                <a:ea typeface="宋体" pitchFamily="28"/>
                <a:cs typeface="宋体" pitchFamily="28"/>
              </a:rPr>
              <a:t>水是人类环境的重要组成部分。水通过吸热、放热在固态、液态、气态三种状态间转化，如图所示。已知甲是水，则</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　</a:t>
            </a:r>
            <a:r>
              <a:rPr lang="en-US" altLang="zh-CN" sz="2800" b="1" i="0" u="none" dirty="0">
                <a:solidFill>
                  <a:srgbClr val="FF0000">
                    <a:alpha val="0"/>
                  </a:srgbClr>
                </a:solidFill>
                <a:effectLst/>
                <a:latin typeface="Times New Roman" pitchFamily="28"/>
                <a:ea typeface="Times New Roman" pitchFamily="28"/>
                <a:cs typeface="Times New Roman" pitchFamily="28"/>
              </a:rPr>
              <a:t>D</a:t>
            </a:r>
            <a:r>
              <a:rPr lang="zh-CN" altLang="zh-CN" sz="2800" b="0" i="0" u="none" dirty="0">
                <a:solidFill>
                  <a:srgbClr val="000000"/>
                </a:solidFill>
                <a:effectLst/>
                <a:latin typeface="白正" pitchFamily="28"/>
                <a:ea typeface="宋体" pitchFamily="28"/>
                <a:cs typeface="宋体" pitchFamily="28"/>
              </a:rPr>
              <a:t>　</a:t>
            </a:r>
            <a:r>
              <a:rPr lang="zh-CN" altLang="zh-CN" sz="2800" b="0" i="0" u="none" dirty="0">
                <a:solidFill>
                  <a:srgbClr val="000000"/>
                </a:solidFill>
                <a:effectLst/>
                <a:latin typeface="宋体" pitchFamily="28"/>
                <a:ea typeface="宋体" pitchFamily="28"/>
                <a:cs typeface="宋体" pitchFamily="28"/>
              </a:rPr>
              <a:t>）</a:t>
            </a:r>
          </a:p>
        </p:txBody>
      </p:sp>
      <p:graphicFrame>
        <p:nvGraphicFramePr>
          <p:cNvPr id="4" name="yt_table_10576_skip" title="H_174.72">
            <a:extLst>
              <a:ext uri="{FF2B5EF4-FFF2-40B4-BE49-F238E27FC236}">
                <a16:creationId xmlns:a16="http://schemas.microsoft.com/office/drawing/2014/main" id="{5F3C255A-F537-BC57-6CBB-52784824AF54}"/>
              </a:ext>
            </a:extLst>
          </p:cNvPr>
          <p:cNvGraphicFramePr>
            <a:graphicFrameLocks noGrp="1"/>
          </p:cNvGraphicFramePr>
          <p:nvPr>
            <p:extLst>
              <p:ext uri="{D42A27DB-BD31-4B8C-83A1-F6EECF244321}">
                <p14:modId xmlns:p14="http://schemas.microsoft.com/office/powerpoint/2010/main" val="3646588859"/>
              </p:ext>
            </p:extLst>
          </p:nvPr>
        </p:nvGraphicFramePr>
        <p:xfrm>
          <a:off x="456926" y="3671139"/>
          <a:ext cx="8444675" cy="2773680"/>
        </p:xfrm>
        <a:graphic>
          <a:graphicData uri="http://schemas.openxmlformats.org/drawingml/2006/table">
            <a:tbl>
              <a:tblPr/>
              <a:tblGrid>
                <a:gridCol w="4419874">
                  <a:extLst>
                    <a:ext uri="{9D8B030D-6E8A-4147-A177-3AD203B41FA5}">
                      <a16:colId xmlns:a16="http://schemas.microsoft.com/office/drawing/2014/main" val="10043"/>
                    </a:ext>
                  </a:extLst>
                </a:gridCol>
                <a:gridCol w="4024801">
                  <a:extLst>
                    <a:ext uri="{9D8B030D-6E8A-4147-A177-3AD203B41FA5}">
                      <a16:colId xmlns:a16="http://schemas.microsoft.com/office/drawing/2014/main" val="3867373591"/>
                    </a:ext>
                  </a:extLst>
                </a:gridCol>
              </a:tblGrid>
              <a:tr h="370840">
                <a:tc>
                  <a:txBody>
                    <a:bodyPr/>
                    <a:lstStyle/>
                    <a:p>
                      <a:pPr marL="0" indent="0" algn="l" eaLnBrk="1" fontAlgn="ctr" latinLnBrk="0" hangingPunct="0">
                        <a:lnSpc>
                          <a:spcPct val="129999"/>
                        </a:lnSpc>
                      </a:pPr>
                      <a:r>
                        <a:rPr lang="en-US" altLang="zh-CN" sz="2800" b="0" i="0" u="none" dirty="0">
                          <a:solidFill>
                            <a:srgbClr val="000000"/>
                          </a:solidFill>
                          <a:effectLst/>
                          <a:latin typeface="Times New Roman" pitchFamily="28"/>
                          <a:ea typeface="Times New Roman" pitchFamily="28"/>
                          <a:cs typeface="宋体" pitchFamily="28"/>
                        </a:rPr>
                        <a:t>A.</a:t>
                      </a:r>
                      <a:r>
                        <a:rPr lang="zh-CN" altLang="zh-CN" sz="2800" b="0" i="0" u="none" dirty="0">
                          <a:solidFill>
                            <a:srgbClr val="000000"/>
                          </a:solidFill>
                          <a:effectLst/>
                          <a:latin typeface="白正" pitchFamily="28"/>
                          <a:ea typeface="宋体" pitchFamily="28"/>
                          <a:cs typeface="宋体" pitchFamily="28"/>
                        </a:rPr>
                        <a:t>乙是冰</a:t>
                      </a:r>
                    </a:p>
                  </a:txBody>
                  <a:tcPr marL="0" marR="0" marT="0" marB="0" anchor="ctr">
                    <a:lnL w="9522" cmpd="sng">
                      <a:noFill/>
                    </a:lnL>
                    <a:lnR w="9522" cmpd="sng">
                      <a:noFill/>
                    </a:lnR>
                    <a:lnT w="9522" cmpd="sng">
                      <a:noFill/>
                    </a:lnT>
                    <a:lnB w="9522" cmpd="sng">
                      <a:noFill/>
                    </a:lnB>
                  </a:tcPr>
                </a:tc>
                <a:tc>
                  <a:txBody>
                    <a:bodyPr/>
                    <a:lstStyle/>
                    <a:p>
                      <a:pPr marL="0" marR="0" lvl="0" indent="0" algn="l" defTabSz="914400" rtl="0" eaLnBrk="1" fontAlgn="ctr" latinLnBrk="0" hangingPunct="0">
                        <a:lnSpc>
                          <a:spcPct val="129999"/>
                        </a:lnSpc>
                        <a:spcBef>
                          <a:spcPts val="0"/>
                        </a:spcBef>
                        <a:spcAft>
                          <a:spcPts val="0"/>
                        </a:spcAft>
                        <a:buClrTx/>
                        <a:buSzTx/>
                        <a:buFontTx/>
                        <a:buNone/>
                        <a:tabLst/>
                        <a:defRPr/>
                      </a:pPr>
                      <a:r>
                        <a:rPr lang="en-US" altLang="zh-CN" sz="2800" b="0" i="0" u="none" dirty="0">
                          <a:solidFill>
                            <a:srgbClr val="000000"/>
                          </a:solidFill>
                          <a:effectLst/>
                          <a:latin typeface="Times New Roman" pitchFamily="28"/>
                          <a:ea typeface="Times New Roman" pitchFamily="28"/>
                          <a:cs typeface="宋体" pitchFamily="28"/>
                        </a:rPr>
                        <a:t>B.</a:t>
                      </a:r>
                      <a:r>
                        <a:rPr lang="zh-CN" altLang="zh-CN" sz="2800" b="0" i="0" u="none" dirty="0">
                          <a:solidFill>
                            <a:srgbClr val="000000"/>
                          </a:solidFill>
                          <a:effectLst/>
                          <a:latin typeface="白正" pitchFamily="28"/>
                          <a:ea typeface="宋体" pitchFamily="28"/>
                          <a:cs typeface="宋体" pitchFamily="28"/>
                        </a:rPr>
                        <a:t>丙是水蒸气</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06"/>
                  </a:ext>
                </a:extLst>
              </a:tr>
              <a:tr h="370840">
                <a:tc>
                  <a:txBody>
                    <a:bodyPr/>
                    <a:lstStyle/>
                    <a:p>
                      <a:pPr marL="0" marR="0" lvl="0" indent="0" algn="l" defTabSz="914400" rtl="0" eaLnBrk="1" fontAlgn="ctr" latinLnBrk="0" hangingPunct="0">
                        <a:lnSpc>
                          <a:spcPct val="129999"/>
                        </a:lnSpc>
                        <a:spcBef>
                          <a:spcPts val="0"/>
                        </a:spcBef>
                        <a:spcAft>
                          <a:spcPts val="0"/>
                        </a:spcAft>
                        <a:buClrTx/>
                        <a:buSzTx/>
                        <a:buFontTx/>
                        <a:buNone/>
                        <a:tabLst/>
                        <a:defRPr/>
                      </a:pPr>
                      <a:r>
                        <a:rPr lang="en-US" altLang="zh-CN" sz="2800" b="0" i="0" u="none" dirty="0">
                          <a:solidFill>
                            <a:srgbClr val="000000"/>
                          </a:solidFill>
                          <a:effectLst/>
                          <a:latin typeface="Times New Roman" pitchFamily="28"/>
                          <a:ea typeface="Times New Roman" pitchFamily="28"/>
                          <a:cs typeface="宋体" pitchFamily="28"/>
                        </a:rPr>
                        <a:t>C.</a:t>
                      </a:r>
                      <a:r>
                        <a:rPr lang="zh-CN" altLang="zh-CN" sz="2800" b="0" i="0" u="none" dirty="0">
                          <a:solidFill>
                            <a:srgbClr val="000000"/>
                          </a:solidFill>
                          <a:effectLst/>
                          <a:latin typeface="白正" pitchFamily="28"/>
                          <a:ea typeface="宋体" pitchFamily="28"/>
                          <a:cs typeface="宋体" pitchFamily="28"/>
                        </a:rPr>
                        <a:t>由丙到甲过程放热</a:t>
                      </a:r>
                    </a:p>
                    <a:p>
                      <a:pPr marL="0" indent="0" algn="l" eaLnBrk="1" fontAlgn="ctr" latinLnBrk="0" hangingPunct="0">
                        <a:lnSpc>
                          <a:spcPct val="129999"/>
                        </a:lnSpc>
                      </a:pPr>
                      <a:endParaRPr lang="zh-CN" altLang="zh-CN" sz="2800" b="0" i="0" u="none" dirty="0">
                        <a:solidFill>
                          <a:srgbClr val="000000"/>
                        </a:solidFill>
                        <a:effectLst/>
                        <a:latin typeface="白正" pitchFamily="28"/>
                        <a:ea typeface="宋体" pitchFamily="28"/>
                        <a:cs typeface="宋体" pitchFamily="28"/>
                      </a:endParaRPr>
                    </a:p>
                  </a:txBody>
                  <a:tcPr marL="0" marR="0" marT="0" marB="0" anchor="ctr">
                    <a:lnL w="9522" cmpd="sng">
                      <a:noFill/>
                    </a:lnL>
                    <a:lnR w="9522" cmpd="sng">
                      <a:noFill/>
                    </a:lnR>
                    <a:lnT w="9522" cmpd="sng">
                      <a:noFill/>
                    </a:lnT>
                    <a:lnB w="9522" cmpd="sng">
                      <a:noFill/>
                    </a:lnB>
                  </a:tcPr>
                </a:tc>
                <a:tc>
                  <a:txBody>
                    <a:bodyPr/>
                    <a:lstStyle/>
                    <a:p>
                      <a:pPr marL="0" marR="0" lvl="0" indent="0" algn="l" defTabSz="914400" rtl="0" eaLnBrk="1" fontAlgn="ctr" latinLnBrk="0" hangingPunct="0">
                        <a:lnSpc>
                          <a:spcPct val="129999"/>
                        </a:lnSpc>
                        <a:spcBef>
                          <a:spcPts val="0"/>
                        </a:spcBef>
                        <a:spcAft>
                          <a:spcPts val="0"/>
                        </a:spcAft>
                        <a:buClrTx/>
                        <a:buSzTx/>
                        <a:buFontTx/>
                        <a:buNone/>
                        <a:tabLst/>
                        <a:defRPr/>
                      </a:pPr>
                      <a:r>
                        <a:rPr lang="en-US" altLang="zh-CN" sz="2800" b="0" i="0" u="none" dirty="0">
                          <a:solidFill>
                            <a:srgbClr val="000000"/>
                          </a:solidFill>
                          <a:effectLst/>
                          <a:latin typeface="Times New Roman" pitchFamily="28"/>
                          <a:ea typeface="Times New Roman" pitchFamily="28"/>
                          <a:cs typeface="宋体" pitchFamily="28"/>
                        </a:rPr>
                        <a:t>D.</a:t>
                      </a:r>
                      <a:r>
                        <a:rPr lang="zh-CN" altLang="zh-CN" sz="2800" b="0" i="0" u="none" dirty="0">
                          <a:solidFill>
                            <a:srgbClr val="000000"/>
                          </a:solidFill>
                          <a:effectLst/>
                          <a:latin typeface="白正" pitchFamily="28"/>
                          <a:ea typeface="宋体" pitchFamily="28"/>
                          <a:cs typeface="宋体" pitchFamily="28"/>
                        </a:rPr>
                        <a:t>由丙到甲是熔化过程</a:t>
                      </a:r>
                    </a:p>
                    <a:p>
                      <a:pPr marL="0" indent="0" algn="l" eaLnBrk="1" fontAlgn="ctr" latinLnBrk="0" hangingPunct="0">
                        <a:lnSpc>
                          <a:spcPct val="129999"/>
                        </a:lnSpc>
                      </a:pPr>
                      <a:endParaRPr lang="zh-CN" altLang="zh-CN" sz="2800" b="0" i="0" u="none" dirty="0">
                        <a:solidFill>
                          <a:srgbClr val="000000"/>
                        </a:solidFill>
                        <a:effectLst/>
                        <a:latin typeface="白正" pitchFamily="28"/>
                        <a:ea typeface="宋体" pitchFamily="28"/>
                        <a:cs typeface="宋体" pitchFamily="28"/>
                      </a:endParaRP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07"/>
                  </a:ext>
                </a:extLst>
              </a:tr>
              <a:tr h="370840">
                <a:tc>
                  <a:txBody>
                    <a:bodyPr/>
                    <a:lstStyle/>
                    <a:p>
                      <a:pPr marL="0" indent="0" algn="l" eaLnBrk="1" fontAlgn="ctr" latinLnBrk="0" hangingPunct="0">
                        <a:lnSpc>
                          <a:spcPct val="129999"/>
                        </a:lnSpc>
                      </a:pPr>
                      <a:endParaRPr lang="zh-CN" altLang="zh-CN" sz="2800" b="0" i="0" u="none" dirty="0">
                        <a:solidFill>
                          <a:srgbClr val="000000"/>
                        </a:solidFill>
                        <a:effectLst/>
                        <a:latin typeface="白正" pitchFamily="28"/>
                        <a:ea typeface="宋体" pitchFamily="28"/>
                        <a:cs typeface="宋体" pitchFamily="28"/>
                      </a:endParaRPr>
                    </a:p>
                  </a:txBody>
                  <a:tcPr marL="0" marR="0" marT="0" marB="0" anchor="ctr">
                    <a:lnL w="9522" cmpd="sng">
                      <a:noFill/>
                    </a:lnL>
                    <a:lnR w="9522" cmpd="sng">
                      <a:noFill/>
                    </a:lnR>
                    <a:lnT w="9522" cmpd="sng">
                      <a:noFill/>
                    </a:lnT>
                    <a:lnB w="9522" cmpd="sng">
                      <a:noFill/>
                    </a:lnB>
                  </a:tcPr>
                </a:tc>
                <a:tc>
                  <a:txBody>
                    <a:bodyPr/>
                    <a:lstStyle/>
                    <a:p>
                      <a:pPr marL="0" indent="0" algn="l" eaLnBrk="1" fontAlgn="ctr" latinLnBrk="0" hangingPunct="0">
                        <a:lnSpc>
                          <a:spcPct val="129999"/>
                        </a:lnSpc>
                      </a:pPr>
                      <a:endParaRPr lang="zh-CN" altLang="zh-CN" sz="2800" b="0" i="0" u="none" dirty="0">
                        <a:solidFill>
                          <a:srgbClr val="000000"/>
                        </a:solidFill>
                        <a:effectLst/>
                        <a:latin typeface="白正" pitchFamily="28"/>
                        <a:ea typeface="宋体" pitchFamily="28"/>
                        <a:cs typeface="宋体" pitchFamily="28"/>
                      </a:endParaRP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08"/>
                  </a:ext>
                </a:extLst>
              </a:tr>
              <a:tr h="370840">
                <a:tc>
                  <a:txBody>
                    <a:bodyPr/>
                    <a:lstStyle/>
                    <a:p>
                      <a:pPr marL="0" indent="0" algn="l" eaLnBrk="1" fontAlgn="ctr" latinLnBrk="0" hangingPunct="0">
                        <a:lnSpc>
                          <a:spcPct val="129999"/>
                        </a:lnSpc>
                      </a:pPr>
                      <a:endParaRPr lang="zh-CN" altLang="zh-CN" sz="2800" b="0" i="0" u="none" dirty="0">
                        <a:solidFill>
                          <a:srgbClr val="000000"/>
                        </a:solidFill>
                        <a:effectLst/>
                        <a:latin typeface="白正" pitchFamily="28"/>
                        <a:ea typeface="宋体" pitchFamily="28"/>
                        <a:cs typeface="宋体" pitchFamily="28"/>
                      </a:endParaRPr>
                    </a:p>
                  </a:txBody>
                  <a:tcPr marL="0" marR="0" marT="0" marB="0" anchor="ctr">
                    <a:lnL w="9522" cmpd="sng">
                      <a:noFill/>
                    </a:lnL>
                    <a:lnR w="9522" cmpd="sng">
                      <a:noFill/>
                    </a:lnR>
                    <a:lnT w="9522" cmpd="sng">
                      <a:noFill/>
                    </a:lnT>
                    <a:lnB w="9522" cmpd="sng">
                      <a:noFill/>
                    </a:lnB>
                  </a:tcPr>
                </a:tc>
                <a:tc>
                  <a:txBody>
                    <a:bodyPr/>
                    <a:lstStyle/>
                    <a:p>
                      <a:pPr marL="0" indent="0" algn="l" eaLnBrk="1" fontAlgn="ctr" latinLnBrk="0" hangingPunct="0">
                        <a:lnSpc>
                          <a:spcPct val="129999"/>
                        </a:lnSpc>
                      </a:pPr>
                      <a:endParaRPr lang="zh-CN" altLang="zh-CN" sz="2800" b="0" i="0" u="none" dirty="0">
                        <a:solidFill>
                          <a:srgbClr val="000000"/>
                        </a:solidFill>
                        <a:effectLst/>
                        <a:latin typeface="白正" pitchFamily="28"/>
                        <a:ea typeface="宋体" pitchFamily="28"/>
                        <a:cs typeface="宋体" pitchFamily="28"/>
                      </a:endParaRP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09"/>
                  </a:ext>
                </a:extLst>
              </a:tr>
            </a:tbl>
          </a:graphicData>
        </a:graphic>
      </p:graphicFrame>
      <p:pic>
        <p:nvPicPr>
          <p:cNvPr id="5" name="yt_image_10575_skip" title="H_117.15">
            <a:extLst>
              <a:ext uri="{FF2B5EF4-FFF2-40B4-BE49-F238E27FC236}">
                <a16:creationId xmlns:a16="http://schemas.microsoft.com/office/drawing/2014/main" id="{8786BB11-4FC5-B597-F0CA-BF49D5F9ABB6}"/>
              </a:ext>
              <a:ext uri="">
                <a16:creationId xmlns:a16="http://schemas.microsoft.com/office/drawing/2014/main" xmlns:p14="http://schemas.microsoft.com/office/powerpoint/2010/main" xmlns:a14="http://schemas.microsoft.com/office/drawing/2010/main" xmlns:mc="http://schemas.openxmlformats.org/markup-compatibility/2006" xmlns="" id="{5351258F-BC95-41E6-9372-C2FE361B0291}"/>
              </a:ext>
            </a:extLst>
          </p:cNvPr>
          <p:cNvPicPr>
            <a:picLocks noChangeAspect="1" noChangeArrowheads="1"/>
          </p:cNvPicPr>
          <p:nvPr/>
        </p:nvPicPr>
        <p:blipFill>
          <a:blip r:embed="rId3" cstate="print"/>
          <a:srcRect/>
          <a:stretch>
            <a:fillRect/>
          </a:stretch>
        </p:blipFill>
        <p:spPr bwMode="auto">
          <a:xfrm>
            <a:off x="8957796" y="3479161"/>
            <a:ext cx="2071199" cy="1218689"/>
          </a:xfrm>
          <a:prstGeom prst="rect">
            <a:avLst/>
          </a:prstGeom>
          <a:noFill/>
          <a:extLst>
            <a:ext uri="{909E8E84-426E-40DD-AFC4-6F175D3DCCD1}">
              <a14:hiddenFill xmlns:a14="http://schemas.microsoft.com/office/drawing/2010/main">
                <a:solidFill>
                  <a:srgbClr val="FFFFFF"/>
                </a:solidFill>
              </a14:hiddenFill>
            </a:ext>
          </a:extLst>
        </p:spPr>
      </p:pic>
      <p:sp>
        <p:nvSpPr>
          <p:cNvPr id="6" name="yt_shape_10578">
            <a:extLst>
              <a:ext uri="{FF2B5EF4-FFF2-40B4-BE49-F238E27FC236}">
                <a16:creationId xmlns:a16="http://schemas.microsoft.com/office/drawing/2014/main" id="{4C0D925A-341C-1CC7-983A-F842F3B3CE0E}"/>
              </a:ext>
            </a:extLst>
          </p:cNvPr>
          <p:cNvSpPr txBox="1"/>
          <p:nvPr/>
        </p:nvSpPr>
        <p:spPr>
          <a:xfrm>
            <a:off x="456926" y="4879407"/>
            <a:ext cx="10896000" cy="1060034"/>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dirty="0">
                <a:solidFill>
                  <a:srgbClr val="000000"/>
                </a:solidFill>
                <a:effectLst/>
                <a:latin typeface="Times New Roman" pitchFamily="28"/>
                <a:ea typeface="Times New Roman" pitchFamily="28"/>
                <a:cs typeface="宋体" pitchFamily="28"/>
              </a:rPr>
              <a:t>10.</a:t>
            </a:r>
            <a:r>
              <a:rPr lang="zh-CN" altLang="zh-CN" sz="2800" b="0" i="0" u="none" dirty="0">
                <a:solidFill>
                  <a:srgbClr val="000000"/>
                </a:solidFill>
                <a:effectLst/>
                <a:latin typeface="白正" pitchFamily="28"/>
                <a:ea typeface="宋体" pitchFamily="28"/>
                <a:cs typeface="宋体" pitchFamily="28"/>
              </a:rPr>
              <a:t>小孔成像现象最早被《墨经》记载。下列现象与小孔成像原理相同的是</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　</a:t>
            </a:r>
            <a:r>
              <a:rPr lang="en-US" altLang="zh-CN" sz="2800" b="1" i="0" u="none" dirty="0">
                <a:solidFill>
                  <a:srgbClr val="FF0000">
                    <a:alpha val="0"/>
                  </a:srgbClr>
                </a:solidFill>
                <a:effectLst/>
                <a:latin typeface="Times New Roman" pitchFamily="28"/>
                <a:ea typeface="Times New Roman" pitchFamily="28"/>
                <a:cs typeface="Times New Roman" pitchFamily="28"/>
              </a:rPr>
              <a:t>C</a:t>
            </a:r>
            <a:r>
              <a:rPr lang="zh-CN" altLang="zh-CN" sz="2800" b="0" i="0" u="none" dirty="0">
                <a:solidFill>
                  <a:srgbClr val="000000"/>
                </a:solidFill>
                <a:effectLst/>
                <a:latin typeface="白正" pitchFamily="28"/>
                <a:ea typeface="宋体" pitchFamily="28"/>
                <a:cs typeface="宋体" pitchFamily="28"/>
              </a:rPr>
              <a:t>　</a:t>
            </a:r>
            <a:r>
              <a:rPr lang="zh-CN" altLang="zh-CN" sz="2800" b="0" i="0" u="none" dirty="0">
                <a:solidFill>
                  <a:srgbClr val="000000"/>
                </a:solidFill>
                <a:effectLst/>
                <a:latin typeface="宋体" pitchFamily="28"/>
                <a:ea typeface="宋体" pitchFamily="28"/>
                <a:cs typeface="宋体" pitchFamily="28"/>
              </a:rPr>
              <a:t>）</a:t>
            </a:r>
          </a:p>
        </p:txBody>
      </p:sp>
      <p:graphicFrame>
        <p:nvGraphicFramePr>
          <p:cNvPr id="7" name="yt_table_10579" title="H_87.36">
            <a:extLst>
              <a:ext uri="{FF2B5EF4-FFF2-40B4-BE49-F238E27FC236}">
                <a16:creationId xmlns:a16="http://schemas.microsoft.com/office/drawing/2014/main" id="{80C2522F-C2B7-0612-5AD6-DC303B691FB1}"/>
              </a:ext>
            </a:extLst>
          </p:cNvPr>
          <p:cNvGraphicFramePr>
            <a:graphicFrameLocks noGrp="1"/>
          </p:cNvGraphicFramePr>
          <p:nvPr>
            <p:extLst>
              <p:ext uri="{D42A27DB-BD31-4B8C-83A1-F6EECF244321}">
                <p14:modId xmlns:p14="http://schemas.microsoft.com/office/powerpoint/2010/main" val="861271303"/>
              </p:ext>
            </p:extLst>
          </p:nvPr>
        </p:nvGraphicFramePr>
        <p:xfrm>
          <a:off x="536240" y="5908360"/>
          <a:ext cx="10278782" cy="1109472"/>
        </p:xfrm>
        <a:graphic>
          <a:graphicData uri="http://schemas.openxmlformats.org/drawingml/2006/table">
            <a:tbl>
              <a:tblPr/>
              <a:tblGrid>
                <a:gridCol w="2013920">
                  <a:extLst>
                    <a:ext uri="{9D8B030D-6E8A-4147-A177-3AD203B41FA5}">
                      <a16:colId xmlns:a16="http://schemas.microsoft.com/office/drawing/2014/main" val="10044"/>
                    </a:ext>
                  </a:extLst>
                </a:gridCol>
                <a:gridCol w="2082800">
                  <a:extLst>
                    <a:ext uri="{9D8B030D-6E8A-4147-A177-3AD203B41FA5}">
                      <a16:colId xmlns:a16="http://schemas.microsoft.com/office/drawing/2014/main" val="10045"/>
                    </a:ext>
                  </a:extLst>
                </a:gridCol>
                <a:gridCol w="2092960">
                  <a:extLst>
                    <a:ext uri="{9D8B030D-6E8A-4147-A177-3AD203B41FA5}">
                      <a16:colId xmlns:a16="http://schemas.microsoft.com/office/drawing/2014/main" val="729408705"/>
                    </a:ext>
                  </a:extLst>
                </a:gridCol>
                <a:gridCol w="4089102">
                  <a:extLst>
                    <a:ext uri="{9D8B030D-6E8A-4147-A177-3AD203B41FA5}">
                      <a16:colId xmlns:a16="http://schemas.microsoft.com/office/drawing/2014/main" val="1912585208"/>
                    </a:ext>
                  </a:extLst>
                </a:gridCol>
              </a:tblGrid>
              <a:tr h="370840">
                <a:tc>
                  <a:txBody>
                    <a:bodyPr/>
                    <a:lstStyle/>
                    <a:p>
                      <a:pPr marL="0" indent="0" algn="l" eaLnBrk="1" fontAlgn="ctr" latinLnBrk="0" hangingPunct="0">
                        <a:lnSpc>
                          <a:spcPct val="129999"/>
                        </a:lnSpc>
                      </a:pPr>
                      <a:r>
                        <a:rPr lang="en-US" altLang="zh-CN" sz="2800" b="0" i="0" u="none" dirty="0">
                          <a:solidFill>
                            <a:srgbClr val="000000"/>
                          </a:solidFill>
                          <a:effectLst/>
                          <a:latin typeface="Times New Roman" pitchFamily="28"/>
                          <a:ea typeface="Times New Roman" pitchFamily="28"/>
                          <a:cs typeface="宋体" pitchFamily="28"/>
                        </a:rPr>
                        <a:t>A.</a:t>
                      </a:r>
                      <a:r>
                        <a:rPr lang="zh-CN" altLang="zh-CN" sz="2800" b="0" i="0" u="none" dirty="0">
                          <a:solidFill>
                            <a:srgbClr val="000000"/>
                          </a:solidFill>
                          <a:effectLst/>
                          <a:latin typeface="白正" pitchFamily="28"/>
                          <a:ea typeface="宋体" pitchFamily="28"/>
                          <a:cs typeface="宋体" pitchFamily="28"/>
                        </a:rPr>
                        <a:t>水中倒影</a:t>
                      </a:r>
                    </a:p>
                  </a:txBody>
                  <a:tcPr marL="0" marR="0" marT="0" marB="0" anchor="ctr">
                    <a:lnL w="9522" cmpd="sng">
                      <a:noFill/>
                    </a:lnL>
                    <a:lnR w="9522" cmpd="sng">
                      <a:noFill/>
                    </a:lnR>
                    <a:lnT w="9522" cmpd="sng">
                      <a:noFill/>
                    </a:lnT>
                    <a:lnB w="9522" cmpd="sng">
                      <a:noFill/>
                    </a:lnB>
                  </a:tcPr>
                </a:tc>
                <a:tc>
                  <a:txBody>
                    <a:bodyPr/>
                    <a:lstStyle/>
                    <a:p>
                      <a:pPr marL="0" indent="0" algn="l" eaLnBrk="1" fontAlgn="ctr" latinLnBrk="0" hangingPunct="0">
                        <a:lnSpc>
                          <a:spcPct val="129999"/>
                        </a:lnSpc>
                      </a:pPr>
                      <a:r>
                        <a:rPr lang="en-US" altLang="zh-CN" sz="2800" b="0" i="0" u="none" dirty="0">
                          <a:solidFill>
                            <a:srgbClr val="000000"/>
                          </a:solidFill>
                          <a:effectLst/>
                          <a:latin typeface="Times New Roman" pitchFamily="28"/>
                          <a:ea typeface="Times New Roman" pitchFamily="28"/>
                          <a:cs typeface="宋体" pitchFamily="28"/>
                        </a:rPr>
                        <a:t>B.</a:t>
                      </a:r>
                      <a:r>
                        <a:rPr lang="zh-CN" altLang="zh-CN" sz="2800" b="0" i="0" u="none" dirty="0">
                          <a:solidFill>
                            <a:srgbClr val="000000"/>
                          </a:solidFill>
                          <a:effectLst/>
                          <a:latin typeface="白正" pitchFamily="28"/>
                          <a:ea typeface="宋体" pitchFamily="28"/>
                          <a:cs typeface="宋体" pitchFamily="28"/>
                        </a:rPr>
                        <a:t>雨后彩虹</a:t>
                      </a:r>
                    </a:p>
                  </a:txBody>
                  <a:tcPr marL="0" marR="0" marT="0" marB="0" anchor="ctr">
                    <a:lnL w="9522" cmpd="sng">
                      <a:noFill/>
                    </a:lnL>
                    <a:lnR w="9522" cmpd="sng">
                      <a:noFill/>
                    </a:lnR>
                    <a:lnT w="9522" cmpd="sng">
                      <a:noFill/>
                    </a:lnT>
                    <a:lnB w="9522" cmpd="sng">
                      <a:noFill/>
                    </a:lnB>
                  </a:tcPr>
                </a:tc>
                <a:tc>
                  <a:txBody>
                    <a:bodyPr/>
                    <a:lstStyle/>
                    <a:p>
                      <a:pPr marL="0" marR="0" lvl="0" indent="0" algn="l" defTabSz="914400" rtl="0" eaLnBrk="1" fontAlgn="ctr" latinLnBrk="0" hangingPunct="0">
                        <a:lnSpc>
                          <a:spcPct val="129999"/>
                        </a:lnSpc>
                        <a:spcBef>
                          <a:spcPts val="0"/>
                        </a:spcBef>
                        <a:spcAft>
                          <a:spcPts val="0"/>
                        </a:spcAft>
                        <a:buClrTx/>
                        <a:buSzTx/>
                        <a:buFontTx/>
                        <a:buNone/>
                        <a:tabLst/>
                        <a:defRPr/>
                      </a:pPr>
                      <a:r>
                        <a:rPr lang="en-US" altLang="zh-CN" sz="2800" b="0" i="0" u="none" dirty="0">
                          <a:solidFill>
                            <a:srgbClr val="000000"/>
                          </a:solidFill>
                          <a:effectLst/>
                          <a:latin typeface="Times New Roman" pitchFamily="28"/>
                          <a:ea typeface="Times New Roman" pitchFamily="28"/>
                          <a:cs typeface="宋体" pitchFamily="28"/>
                        </a:rPr>
                        <a:t>   C.</a:t>
                      </a:r>
                      <a:r>
                        <a:rPr lang="zh-CN" altLang="zh-CN" sz="2800" b="0" i="0" u="none" dirty="0">
                          <a:solidFill>
                            <a:srgbClr val="000000"/>
                          </a:solidFill>
                          <a:effectLst/>
                          <a:latin typeface="白正" pitchFamily="28"/>
                          <a:ea typeface="宋体" pitchFamily="28"/>
                          <a:cs typeface="宋体" pitchFamily="28"/>
                        </a:rPr>
                        <a:t>立竿见影</a:t>
                      </a:r>
                    </a:p>
                  </a:txBody>
                  <a:tcPr marL="0" marR="0" marT="0" marB="0" anchor="ctr">
                    <a:lnL w="9522" cmpd="sng">
                      <a:noFill/>
                    </a:lnL>
                    <a:lnR w="9522" cmpd="sng">
                      <a:noFill/>
                    </a:lnR>
                    <a:lnT w="9522" cmpd="sng">
                      <a:noFill/>
                    </a:lnT>
                    <a:lnB w="9522" cmpd="sng">
                      <a:noFill/>
                    </a:lnB>
                  </a:tcPr>
                </a:tc>
                <a:tc>
                  <a:txBody>
                    <a:bodyPr/>
                    <a:lstStyle/>
                    <a:p>
                      <a:pPr marL="0" marR="0" lvl="0" indent="0" algn="l" defTabSz="914400" rtl="0" eaLnBrk="1" fontAlgn="ctr" latinLnBrk="0" hangingPunct="0">
                        <a:lnSpc>
                          <a:spcPct val="129999"/>
                        </a:lnSpc>
                        <a:spcBef>
                          <a:spcPts val="0"/>
                        </a:spcBef>
                        <a:spcAft>
                          <a:spcPts val="0"/>
                        </a:spcAft>
                        <a:buClrTx/>
                        <a:buSzTx/>
                        <a:buFontTx/>
                        <a:buNone/>
                        <a:tabLst/>
                        <a:defRPr/>
                      </a:pPr>
                      <a:r>
                        <a:rPr lang="en-US" altLang="zh-CN" sz="2800" b="0" i="0" u="none" dirty="0">
                          <a:solidFill>
                            <a:srgbClr val="000000"/>
                          </a:solidFill>
                          <a:effectLst/>
                          <a:latin typeface="Times New Roman" pitchFamily="28"/>
                          <a:ea typeface="Times New Roman" pitchFamily="28"/>
                          <a:cs typeface="宋体" pitchFamily="28"/>
                        </a:rPr>
                        <a:t>     D.</a:t>
                      </a:r>
                      <a:r>
                        <a:rPr lang="zh-CN" altLang="zh-CN" sz="2800" b="0" i="0" u="none" dirty="0">
                          <a:solidFill>
                            <a:srgbClr val="000000"/>
                          </a:solidFill>
                          <a:effectLst/>
                          <a:latin typeface="白正" pitchFamily="28"/>
                          <a:ea typeface="宋体" pitchFamily="28"/>
                          <a:cs typeface="宋体" pitchFamily="28"/>
                        </a:rPr>
                        <a:t>海市蜃楼</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10"/>
                  </a:ext>
                </a:extLst>
              </a:tr>
              <a:tr h="370840">
                <a:tc>
                  <a:txBody>
                    <a:bodyPr/>
                    <a:lstStyle/>
                    <a:p>
                      <a:pPr marL="0" indent="0" algn="l" eaLnBrk="1" fontAlgn="ctr" latinLnBrk="0" hangingPunct="0">
                        <a:lnSpc>
                          <a:spcPct val="129999"/>
                        </a:lnSpc>
                      </a:pPr>
                      <a:endParaRPr lang="zh-CN" altLang="zh-CN" sz="2800" b="0" i="0" u="none" dirty="0">
                        <a:solidFill>
                          <a:srgbClr val="000000"/>
                        </a:solidFill>
                        <a:effectLst/>
                        <a:latin typeface="白正" pitchFamily="28"/>
                        <a:ea typeface="宋体" pitchFamily="28"/>
                        <a:cs typeface="宋体" pitchFamily="28"/>
                      </a:endParaRPr>
                    </a:p>
                  </a:txBody>
                  <a:tcPr marL="0" marR="0" marT="0" marB="0" anchor="ctr">
                    <a:lnL w="9522" cmpd="sng">
                      <a:noFill/>
                    </a:lnL>
                    <a:lnR w="9522" cmpd="sng">
                      <a:noFill/>
                    </a:lnR>
                    <a:lnT w="9522" cmpd="sng">
                      <a:noFill/>
                    </a:lnT>
                    <a:lnB w="9522" cmpd="sng">
                      <a:noFill/>
                    </a:lnB>
                  </a:tcPr>
                </a:tc>
                <a:tc>
                  <a:txBody>
                    <a:bodyPr/>
                    <a:lstStyle/>
                    <a:p>
                      <a:pPr marL="0" indent="0" algn="l" eaLnBrk="1" fontAlgn="ctr" latinLnBrk="0" hangingPunct="0">
                        <a:lnSpc>
                          <a:spcPct val="129999"/>
                        </a:lnSpc>
                      </a:pPr>
                      <a:endParaRPr lang="zh-CN" altLang="zh-CN" sz="2800" b="0" i="0" u="none" dirty="0">
                        <a:solidFill>
                          <a:srgbClr val="000000"/>
                        </a:solidFill>
                        <a:effectLst/>
                        <a:latin typeface="白正" pitchFamily="28"/>
                        <a:ea typeface="宋体" pitchFamily="28"/>
                        <a:cs typeface="宋体" pitchFamily="28"/>
                      </a:endParaRPr>
                    </a:p>
                  </a:txBody>
                  <a:tcPr marL="0" marR="0" marT="0" marB="0" anchor="ctr">
                    <a:lnL w="9522" cmpd="sng">
                      <a:noFill/>
                    </a:lnL>
                    <a:lnR w="9522" cmpd="sng">
                      <a:noFill/>
                    </a:lnR>
                    <a:lnT w="9522" cmpd="sng">
                      <a:noFill/>
                    </a:lnT>
                    <a:lnB w="9522" cmpd="sng">
                      <a:noFill/>
                    </a:lnB>
                  </a:tcPr>
                </a:tc>
                <a:tc>
                  <a:txBody>
                    <a:bodyPr/>
                    <a:lstStyle/>
                    <a:p>
                      <a:pPr marL="0" indent="0" algn="l" eaLnBrk="1" fontAlgn="ctr" latinLnBrk="0" hangingPunct="0">
                        <a:lnSpc>
                          <a:spcPct val="129999"/>
                        </a:lnSpc>
                      </a:pPr>
                      <a:endParaRPr lang="zh-CN" altLang="zh-CN" sz="2800" b="0" i="0" u="none" dirty="0">
                        <a:solidFill>
                          <a:srgbClr val="000000"/>
                        </a:solidFill>
                        <a:effectLst/>
                        <a:latin typeface="白正" pitchFamily="28"/>
                        <a:ea typeface="宋体" pitchFamily="28"/>
                        <a:cs typeface="宋体" pitchFamily="28"/>
                      </a:endParaRPr>
                    </a:p>
                  </a:txBody>
                  <a:tcPr marL="0" marR="0" marT="0" marB="0" anchor="ctr">
                    <a:lnL w="9522" cmpd="sng">
                      <a:noFill/>
                    </a:lnL>
                    <a:lnR w="9522" cmpd="sng">
                      <a:noFill/>
                    </a:lnR>
                    <a:lnT w="9522" cmpd="sng">
                      <a:noFill/>
                    </a:lnT>
                    <a:lnB w="9522" cmpd="sng">
                      <a:noFill/>
                    </a:lnB>
                  </a:tcPr>
                </a:tc>
                <a:tc>
                  <a:txBody>
                    <a:bodyPr/>
                    <a:lstStyle/>
                    <a:p>
                      <a:pPr marL="0" indent="0" algn="l" eaLnBrk="1" fontAlgn="ctr" latinLnBrk="0" hangingPunct="0">
                        <a:lnSpc>
                          <a:spcPct val="129999"/>
                        </a:lnSpc>
                      </a:pPr>
                      <a:endParaRPr lang="zh-CN" altLang="zh-CN" sz="2800" b="0" i="0" u="none" dirty="0">
                        <a:solidFill>
                          <a:srgbClr val="000000"/>
                        </a:solidFill>
                        <a:effectLst/>
                        <a:latin typeface="白正" pitchFamily="28"/>
                        <a:ea typeface="宋体" pitchFamily="28"/>
                        <a:cs typeface="宋体" pitchFamily="28"/>
                      </a:endParaRP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11"/>
                  </a:ext>
                </a:extLst>
              </a:tr>
            </a:tbl>
          </a:graphicData>
        </a:graphic>
      </p:graphicFrame>
      <p:sp>
        <p:nvSpPr>
          <p:cNvPr id="8" name="文本框 7">
            <a:extLst>
              <a:ext uri="{FF2B5EF4-FFF2-40B4-BE49-F238E27FC236}">
                <a16:creationId xmlns:a16="http://schemas.microsoft.com/office/drawing/2014/main" id="{B010861A-D268-B51D-A6C2-AA4CFAF3D40D}"/>
              </a:ext>
            </a:extLst>
          </p:cNvPr>
          <p:cNvSpPr txBox="1"/>
          <p:nvPr/>
        </p:nvSpPr>
        <p:spPr>
          <a:xfrm>
            <a:off x="8980629" y="2967282"/>
            <a:ext cx="437261" cy="58865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Tx/>
                <a:latin typeface="Times New Roman" pitchFamily="28"/>
                <a:ea typeface="Times New Roman" pitchFamily="28"/>
                <a:cs typeface="Times New Roman" pitchFamily="28"/>
              </a:rPr>
              <a:t>D</a:t>
            </a:r>
            <a:endParaRPr lang="zh-CN" altLang="en-US">
              <a:solidFill>
                <a:srgbClr val="FF0000"/>
              </a:solidFill>
            </a:endParaRPr>
          </a:p>
        </p:txBody>
      </p:sp>
      <p:sp>
        <p:nvSpPr>
          <p:cNvPr id="9" name="文本框 8">
            <a:extLst>
              <a:ext uri="{FF2B5EF4-FFF2-40B4-BE49-F238E27FC236}">
                <a16:creationId xmlns:a16="http://schemas.microsoft.com/office/drawing/2014/main" id="{31AD8630-75A3-137F-CBC0-888F8F61A3C9}"/>
              </a:ext>
            </a:extLst>
          </p:cNvPr>
          <p:cNvSpPr txBox="1"/>
          <p:nvPr/>
        </p:nvSpPr>
        <p:spPr>
          <a:xfrm>
            <a:off x="1789315" y="5387337"/>
            <a:ext cx="437261" cy="58865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Tx/>
                <a:latin typeface="Times New Roman" pitchFamily="28"/>
                <a:ea typeface="Times New Roman" pitchFamily="28"/>
                <a:cs typeface="Times New Roman" pitchFamily="28"/>
              </a:rPr>
              <a:t>C</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8" grpId="0" build="allAtOnce"/>
      <p:bldP spid="9"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581" name="yt_shape_10581"/>
          <p:cNvSpPr txBox="1"/>
          <p:nvPr/>
        </p:nvSpPr>
        <p:spPr>
          <a:xfrm>
            <a:off x="648143" y="640484"/>
            <a:ext cx="10896000" cy="1060034"/>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11.</a:t>
            </a:r>
            <a:r>
              <a:rPr lang="zh-CN" altLang="zh-CN" sz="2800" b="0" i="0" u="none">
                <a:solidFill>
                  <a:srgbClr val="000000"/>
                </a:solidFill>
                <a:effectLst/>
                <a:latin typeface="白正" pitchFamily="28"/>
                <a:ea typeface="宋体" pitchFamily="28"/>
                <a:cs typeface="宋体" pitchFamily="28"/>
              </a:rPr>
              <a:t>如图所示，小明妈妈用手机拍视频。下列关于手机镜头成像的说法正确的是</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　</a:t>
            </a:r>
            <a:r>
              <a:rPr lang="en-US" altLang="zh-CN" sz="2800" b="1" i="0" u="none">
                <a:solidFill>
                  <a:srgbClr val="FF0000">
                    <a:alpha val="0"/>
                  </a:srgbClr>
                </a:solidFill>
                <a:effectLst/>
                <a:latin typeface="Times New Roman" pitchFamily="28"/>
                <a:ea typeface="Times New Roman" pitchFamily="28"/>
                <a:cs typeface="Times New Roman" pitchFamily="28"/>
              </a:rPr>
              <a:t>C</a:t>
            </a:r>
            <a:r>
              <a:rPr lang="zh-CN" altLang="zh-CN" sz="2800" b="0" i="0" u="none">
                <a:solidFill>
                  <a:srgbClr val="000000"/>
                </a:solidFill>
                <a:effectLst/>
                <a:latin typeface="白正" pitchFamily="28"/>
                <a:ea typeface="宋体" pitchFamily="28"/>
                <a:cs typeface="宋体" pitchFamily="28"/>
              </a:rPr>
              <a:t>　</a:t>
            </a:r>
            <a:r>
              <a:rPr lang="zh-CN" altLang="zh-CN" sz="2800" b="0" i="0" u="none">
                <a:solidFill>
                  <a:srgbClr val="000000"/>
                </a:solidFill>
                <a:effectLst/>
                <a:latin typeface="宋体" pitchFamily="28"/>
                <a:ea typeface="宋体" pitchFamily="28"/>
                <a:cs typeface="宋体" pitchFamily="28"/>
              </a:rPr>
              <a:t>）</a:t>
            </a:r>
          </a:p>
        </p:txBody>
      </p:sp>
      <p:graphicFrame>
        <p:nvGraphicFramePr>
          <p:cNvPr id="10583" name="yt_table_10583_skip" title="H_174.72">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2762482892"/>
              </p:ext>
            </p:extLst>
          </p:nvPr>
        </p:nvGraphicFramePr>
        <p:xfrm>
          <a:off x="648000" y="1751306"/>
          <a:ext cx="8047039" cy="2218944"/>
        </p:xfrm>
        <a:graphic>
          <a:graphicData uri="http://schemas.openxmlformats.org/drawingml/2006/table">
            <a:tbl>
              <a:tblPr/>
              <a:tblGrid>
                <a:gridCol w="8047039">
                  <a:extLst>
                    <a:ext uri="{9D8B030D-6E8A-4147-A177-3AD203B41FA5}">
                      <a16:colId xmlns:a16="http://schemas.microsoft.com/office/drawing/2014/main" val="10046"/>
                    </a:ext>
                  </a:extLst>
                </a:gridCol>
              </a:tblGrid>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白正" pitchFamily="28"/>
                          <a:ea typeface="宋体" pitchFamily="28"/>
                          <a:cs typeface="宋体" pitchFamily="28"/>
                        </a:rPr>
                        <a:t>手机摄像镜头相当于一个凹透镜</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12"/>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白正" pitchFamily="28"/>
                          <a:ea typeface="宋体" pitchFamily="28"/>
                          <a:cs typeface="宋体" pitchFamily="28"/>
                        </a:rPr>
                        <a:t>妈妈通过手机镜头成正立的虚像</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13"/>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C.</a:t>
                      </a:r>
                      <a:r>
                        <a:rPr lang="zh-CN" altLang="zh-CN" sz="2800" b="0" i="0" u="none">
                          <a:solidFill>
                            <a:srgbClr val="000000"/>
                          </a:solidFill>
                          <a:effectLst/>
                          <a:latin typeface="白正" pitchFamily="28"/>
                          <a:ea typeface="宋体" pitchFamily="28"/>
                          <a:cs typeface="宋体" pitchFamily="28"/>
                        </a:rPr>
                        <a:t>要拍面部特写，可以把手机靠近面部一些</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14"/>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D.</a:t>
                      </a:r>
                      <a:r>
                        <a:rPr lang="zh-CN" altLang="zh-CN" sz="2800" b="0" i="0" u="none">
                          <a:solidFill>
                            <a:srgbClr val="000000"/>
                          </a:solidFill>
                          <a:effectLst/>
                          <a:latin typeface="白正" pitchFamily="28"/>
                          <a:ea typeface="宋体" pitchFamily="28"/>
                          <a:cs typeface="宋体" pitchFamily="28"/>
                        </a:rPr>
                        <a:t>手机镜头的成像规律与投影仪的成像规律相同</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15"/>
                  </a:ext>
                </a:extLst>
              </a:tr>
            </a:tbl>
          </a:graphicData>
        </a:graphic>
      </p:graphicFrame>
      <p:pic>
        <p:nvPicPr>
          <p:cNvPr id="10582" name="yt_image_10582_skip" title="H_131.67">
            <a:extLst>
              <a:ext uri="">
                <a16:creationId xmlns:a16="http://schemas.microsoft.com/office/drawing/2014/main" xmlns:p14="http://schemas.microsoft.com/office/powerpoint/2010/main" xmlns:a14="http://schemas.microsoft.com/office/drawing/2010/main" xmlns:mc="http://schemas.openxmlformats.org/markup-compatibility/2006" xmlns="" id="{5351258F-BC95-41E6-9372-C2FE361B0291}"/>
              </a:ext>
            </a:extLst>
          </p:cNvPr>
          <p:cNvPicPr>
            <a:picLocks noChangeAspect="1" noChangeArrowheads="1"/>
          </p:cNvPicPr>
          <p:nvPr/>
        </p:nvPicPr>
        <p:blipFill>
          <a:blip r:embed="rId2" cstate="print"/>
          <a:srcRect/>
          <a:stretch>
            <a:fillRect/>
          </a:stretch>
        </p:blipFill>
        <p:spPr bwMode="auto">
          <a:xfrm>
            <a:off x="10263543" y="1751306"/>
            <a:ext cx="1278255" cy="1672209"/>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CE0C21DF-E2A8-3DF8-36D7-C8788933B55E}"/>
              </a:ext>
            </a:extLst>
          </p:cNvPr>
          <p:cNvSpPr txBox="1"/>
          <p:nvPr/>
        </p:nvSpPr>
        <p:spPr>
          <a:xfrm>
            <a:off x="2691732" y="1148414"/>
            <a:ext cx="437261" cy="58865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Tx/>
                <a:latin typeface="Times New Roman" pitchFamily="28"/>
                <a:ea typeface="Times New Roman" pitchFamily="28"/>
                <a:cs typeface="Times New Roman" pitchFamily="28"/>
              </a:rPr>
              <a:t>C</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 name="COMMONDATA" val="eyJoZGlkIjoiMzIyYzhmNGY4MmViMzFlMmU0YzVmNDg0YTM1ZGU5NWMifQ=="/>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heme/theme1.xml><?xml version="1.0" encoding="utf-8"?>
<a:theme xmlns:a="http://schemas.openxmlformats.org/drawingml/2006/main" name="1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3257</Words>
  <Application>Microsoft Office PowerPoint</Application>
  <PresentationFormat>宽屏</PresentationFormat>
  <Paragraphs>179</Paragraphs>
  <Slides>28</Slides>
  <Notes>2</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28</vt:i4>
      </vt:variant>
    </vt:vector>
  </HeadingPairs>
  <TitlesOfParts>
    <vt:vector size="40" baseType="lpstr">
      <vt:lpstr>白正</vt:lpstr>
      <vt:lpstr>楷体</vt:lpstr>
      <vt:lpstr>宋体</vt:lpstr>
      <vt:lpstr>微软雅黑 Light</vt:lpstr>
      <vt:lpstr>Arial</vt:lpstr>
      <vt:lpstr>Book Antiqua</vt:lpstr>
      <vt:lpstr>Calibri</vt:lpstr>
      <vt:lpstr>Cambria Math</vt:lpstr>
      <vt:lpstr>Times New Roman</vt:lpstr>
      <vt:lpstr>Wingdings</vt:lpstr>
      <vt:lpstr>1_自定义设计方案</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rbm.xkw.com</dc:creator>
  <cp:lastModifiedBy>EDY</cp:lastModifiedBy>
  <cp:revision>87</cp:revision>
  <cp:lastPrinted>2021-07-28T09:09:00Z</cp:lastPrinted>
  <dcterms:created xsi:type="dcterms:W3CDTF">2021-07-28T09:09:00Z</dcterms:created>
  <dcterms:modified xsi:type="dcterms:W3CDTF">2023-10-12T02:14:43Z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03E180BF841341C1B9E9762C46E85B5F_13</vt:lpwstr>
  </property>
  <property fmtid="{D5CDD505-2E9C-101B-9397-08002B2CF9AE}" pid="7" name="KSOProductBuildVer">
    <vt:lpwstr>2052-12.1.0.15374</vt:lpwstr>
  </property>
</Properties>
</file>