
<file path=[Content_Types].xml><?xml version="1.0" encoding="utf-8"?>
<Types xmlns="http://schemas.openxmlformats.org/package/2006/content-types">
  <Default Extension="bin" ContentType="image/png"/>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ags/tag2.xml" ContentType="application/vnd.openxmlformats-officedocument.presentationml.tags+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0" r:id="rId2"/>
  </p:sldMasterIdLst>
  <p:notesMasterIdLst>
    <p:notesMasterId r:id="rId37"/>
  </p:notesMasterIdLst>
  <p:handoutMasterIdLst>
    <p:handoutMasterId r:id="rId38"/>
  </p:handoutMasterIdLst>
  <p:sldIdLst>
    <p:sldId id="4047" r:id="rId3"/>
    <p:sldId id="4082" r:id="rId4"/>
    <p:sldId id="4083" r:id="rId5"/>
    <p:sldId id="4084" r:id="rId6"/>
    <p:sldId id="4085" r:id="rId7"/>
    <p:sldId id="4087" r:id="rId8"/>
    <p:sldId id="4090" r:id="rId9"/>
    <p:sldId id="4091" r:id="rId10"/>
    <p:sldId id="4092" r:id="rId11"/>
    <p:sldId id="4093" r:id="rId12"/>
    <p:sldId id="4094" r:id="rId13"/>
    <p:sldId id="4095" r:id="rId14"/>
    <p:sldId id="4096" r:id="rId15"/>
    <p:sldId id="4097" r:id="rId16"/>
    <p:sldId id="4098" r:id="rId17"/>
    <p:sldId id="4116" r:id="rId18"/>
    <p:sldId id="4099" r:id="rId19"/>
    <p:sldId id="4100" r:id="rId20"/>
    <p:sldId id="4101" r:id="rId21"/>
    <p:sldId id="4119" r:id="rId22"/>
    <p:sldId id="4120" r:id="rId23"/>
    <p:sldId id="4102" r:id="rId24"/>
    <p:sldId id="4121" r:id="rId25"/>
    <p:sldId id="4103" r:id="rId26"/>
    <p:sldId id="4123" r:id="rId27"/>
    <p:sldId id="4124" r:id="rId28"/>
    <p:sldId id="4110" r:id="rId29"/>
    <p:sldId id="4125" r:id="rId30"/>
    <p:sldId id="4112" r:id="rId31"/>
    <p:sldId id="4126" r:id="rId32"/>
    <p:sldId id="4127" r:id="rId33"/>
    <p:sldId id="4128" r:id="rId34"/>
    <p:sldId id="4113" r:id="rId35"/>
    <p:sldId id="4129" r:id="rId36"/>
  </p:sldIdLst>
  <p:sldSz cx="12192000" cy="6858000"/>
  <p:notesSz cx="6858000" cy="9144000"/>
  <p:custDataLst>
    <p:tags r:id="rId3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088FADD9-935F-4F2D-A4FA-866615DD10DD}">
          <p14:sldIdLst>
            <p14:sldId id="4047"/>
            <p14:sldId id="4082"/>
            <p14:sldId id="4083"/>
            <p14:sldId id="4084"/>
            <p14:sldId id="4085"/>
            <p14:sldId id="4087"/>
            <p14:sldId id="4090"/>
            <p14:sldId id="4091"/>
            <p14:sldId id="4092"/>
            <p14:sldId id="4093"/>
            <p14:sldId id="4094"/>
            <p14:sldId id="4095"/>
            <p14:sldId id="4096"/>
            <p14:sldId id="4097"/>
            <p14:sldId id="4098"/>
            <p14:sldId id="4116"/>
            <p14:sldId id="4099"/>
            <p14:sldId id="4100"/>
            <p14:sldId id="4101"/>
            <p14:sldId id="4119"/>
            <p14:sldId id="4120"/>
            <p14:sldId id="4102"/>
            <p14:sldId id="4121"/>
            <p14:sldId id="4103"/>
            <p14:sldId id="4123"/>
            <p14:sldId id="4124"/>
            <p14:sldId id="4110"/>
            <p14:sldId id="4125"/>
            <p14:sldId id="4112"/>
            <p14:sldId id="4126"/>
            <p14:sldId id="4127"/>
            <p14:sldId id="4128"/>
            <p14:sldId id="4113"/>
            <p14:sldId id="4129"/>
          </p14:sldIdLst>
        </p14:section>
      </p14:sectionLst>
    </p:ext>
    <p:ext uri="{EFAFB233-063F-42B5-8137-9DF3F51BA10A}">
      <p15:sldGuideLst xmlns:p15="http://schemas.microsoft.com/office/powerpoint/2012/main">
        <p15:guide id="1" orient="horz" pos="2137" userDrawn="1">
          <p15:clr>
            <a:srgbClr val="A4A3A4"/>
          </p15:clr>
        </p15:guide>
        <p15:guide id="2" pos="3999"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ww.xkb1.com" initials="w" lastIdx="0" clrIdx="0"/>
  <p:cmAuthor id="2" name="walkinnet" initials="w" lastIdx="0" clrIdx="0"/>
  <p:cmAuthor id="3" name="新课标第一网" initials="新" lastIdx="0" clrIdx="0"/>
  <p:cmAuthor id="4" name="Administrator"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FF"/>
    <a:srgbClr val="AA6500"/>
    <a:srgbClr val="F3669C"/>
    <a:srgbClr val="F9B4CD"/>
    <a:srgbClr val="FCCC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738" autoAdjust="0"/>
    <p:restoredTop sz="96349" autoAdjust="0"/>
  </p:normalViewPr>
  <p:slideViewPr>
    <p:cSldViewPr snapToGrid="0" showGuides="1">
      <p:cViewPr varScale="1">
        <p:scale>
          <a:sx n="109" d="100"/>
          <a:sy n="109" d="100"/>
        </p:scale>
        <p:origin x="228" y="114"/>
      </p:cViewPr>
      <p:guideLst>
        <p:guide orient="horz" pos="2137"/>
        <p:guide pos="3999"/>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gs" Target="tags/tag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2023/10/12</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EAF039-AB69-4C4E-B352-C973400BBE8E}" type="datetimeFigureOut">
              <a:rPr lang="zh-CN" altLang="en-US" smtClean="0"/>
              <a:t>2023/10/12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4E5803-944E-4CCB-A36B-5BBC78F81D16}"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8CAEED6-F3CE-4989-8114-EA4976C9EDF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Arial" panose="020B0604020202020204"/>
              </a:rPr>
              <a:t>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Arial" panose="020B0604020202020204"/>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8CAEED6-F3CE-4989-8114-EA4976C9EDF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Arial" panose="020B0604020202020204"/>
              </a:rPr>
              <a:t>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Arial" panose="020B0604020202020204"/>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tags" Target="../tags/tag2.xml"/><Relationship Id="rId2" Type="http://schemas.openxmlformats.org/officeDocument/2006/relationships/theme" Target="../theme/theme1.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7" Type="http://schemas.microsoft.com/office/2007/relationships/hdphoto" Target="../media/hdphoto1.wdp"/><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10" name="图片 9"/>
          <p:cNvPicPr>
            <a:picLocks noChangeAspect="1"/>
          </p:cNvPicPr>
          <p:nvPr userDrawn="1"/>
        </p:nvPicPr>
        <p:blipFill>
          <a:blip r:embed="rId5">
            <a:duotone>
              <a:schemeClr val="accent2">
                <a:shade val="45000"/>
                <a:satMod val="135000"/>
              </a:schemeClr>
              <a:prstClr val="white"/>
            </a:duotone>
            <a:extLst>
              <a:ext uri="{BEBA8EAE-BF5A-486C-A8C5-ECC9F3942E4B}">
                <a14:imgProps xmlns:a14="http://schemas.microsoft.com/office/drawing/2010/main">
                  <a14:imgLayer r:embed="rId6">
                    <a14:imgEffect>
                      <a14:colorTemperature colorTemp="4700"/>
                    </a14:imgEffect>
                  </a14:imgLayer>
                </a14:imgProps>
              </a:ext>
              <a:ext uri="{28A0092B-C50C-407E-A947-70E740481C1C}">
                <a14:useLocalDpi xmlns:a14="http://schemas.microsoft.com/office/drawing/2010/main" val="0"/>
              </a:ext>
            </a:extLst>
          </a:blip>
          <a:stretch>
            <a:fillRect/>
          </a:stretch>
        </p:blipFill>
        <p:spPr>
          <a:xfrm>
            <a:off x="414338" y="3600450"/>
            <a:ext cx="11501437" cy="1657349"/>
          </a:xfrm>
          <a:prstGeom prst="rect">
            <a:avLst/>
          </a:prstGeom>
        </p:spPr>
      </p:pic>
    </p:spTree>
    <p:custDataLst>
      <p:tags r:id="rId3"/>
    </p:custDataLst>
  </p:cSld>
  <p:clrMap bg1="lt1" tx1="dk1" bg2="lt2" tx2="dk2" accent1="accent1" accent2="accent2" accent3="accent3" accent4="accent4" accent5="accent5" accent6="accent6" hlink="hlink" folHlink="folHlink"/>
  <p:sldLayoutIdLst>
    <p:sldLayoutId id="2147483649" r:id="rId1"/>
  </p:sldLayoutIdLst>
  <p:transition/>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ct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20000"/>
        </a:lnSpc>
        <a:spcBef>
          <a:spcPct val="0"/>
        </a:spcBef>
        <a:spcAft>
          <a:spcPts val="600"/>
        </a:spcAft>
        <a:buFont typeface="Arial" panose="020B0604020202020204" pitchFamily="34" charset="0"/>
        <a:buChar char="●"/>
        <a:tabLst>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ct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ct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ct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图片 9"/>
          <p:cNvPicPr>
            <a:picLocks noChangeAspect="1"/>
          </p:cNvPicPr>
          <p:nvPr userDrawn="1"/>
        </p:nvPicPr>
        <p:blipFill>
          <a:blip r:embed="rId6">
            <a:duotone>
              <a:schemeClr val="accent3">
                <a:shade val="45000"/>
                <a:satMod val="135000"/>
              </a:schemeClr>
              <a:prstClr val="white"/>
            </a:duotone>
            <a:extLst>
              <a:ext uri="{BEBA8EAE-BF5A-486C-A8C5-ECC9F3942E4B}">
                <a14:imgProps xmlns:a14="http://schemas.microsoft.com/office/drawing/2010/main">
                  <a14:imgLayer r:embed="rId7">
                    <a14:imgEffect>
                      <a14:colorTemperature colorTemp="4700"/>
                    </a14:imgEffect>
                  </a14:imgLayer>
                </a14:imgProps>
              </a:ext>
              <a:ext uri="{28A0092B-C50C-407E-A947-70E740481C1C}">
                <a14:useLocalDpi xmlns:a14="http://schemas.microsoft.com/office/drawing/2010/main" val="0"/>
              </a:ext>
            </a:extLst>
          </a:blip>
          <a:stretch>
            <a:fillRect/>
          </a:stretch>
        </p:blipFill>
        <p:spPr>
          <a:xfrm>
            <a:off x="380999" y="4157663"/>
            <a:ext cx="11430001" cy="1657349"/>
          </a:xfrm>
          <a:prstGeom prst="rect">
            <a:avLst/>
          </a:prstGeom>
        </p:spPr>
      </p:pic>
    </p:spTree>
    <p:custDataLst>
      <p:tags r:id="rId4"/>
    </p:custDataLst>
  </p:cSld>
  <p:clrMap bg1="lt1" tx1="dk1" bg2="lt2" tx2="dk2" accent1="accent1" accent2="accent2" accent3="accent3" accent4="accent4" accent5="accent5" accent6="accent6" hlink="hlink" folHlink="folHlink"/>
  <p:sldLayoutIdLst>
    <p:sldLayoutId id="2147483651" r:id="rId1"/>
    <p:sldLayoutId id="2147483652" r:id="rId2"/>
  </p:sldLayoutIdLst>
  <p:transition/>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ct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20000"/>
        </a:lnSpc>
        <a:spcBef>
          <a:spcPct val="0"/>
        </a:spcBef>
        <a:spcAft>
          <a:spcPts val="600"/>
        </a:spcAft>
        <a:buFont typeface="Arial" panose="020B0604020202020204" pitchFamily="34" charset="0"/>
        <a:buChar char="●"/>
        <a:tabLst>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ct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ct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ct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2.bin"/><Relationship Id="rId2" Type="http://schemas.openxmlformats.org/officeDocument/2006/relationships/image" Target="../media/image11.png"/><Relationship Id="rId1" Type="http://schemas.openxmlformats.org/officeDocument/2006/relationships/slideLayout" Target="../slideLayouts/slideLayout3.xml"/><Relationship Id="rId5" Type="http://schemas.openxmlformats.org/officeDocument/2006/relationships/image" Target="../media/image14.bin"/><Relationship Id="rId4" Type="http://schemas.openxmlformats.org/officeDocument/2006/relationships/image" Target="../media/image13.bin"/></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0.bin"/><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2" Type="http://schemas.openxmlformats.org/officeDocument/2006/relationships/image" Target="../media/image24.bin"/><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6.bin"/><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7.bin"/><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8.bin"/><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3.xml"/><Relationship Id="rId4" Type="http://schemas.openxmlformats.org/officeDocument/2006/relationships/image" Target="../media/image3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29.bin"/><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9.bin"/><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9.bin"/><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0.png"/><Relationship Id="rId1" Type="http://schemas.openxmlformats.org/officeDocument/2006/relationships/slideLayout" Target="../slideLayouts/slideLayout3.xml"/><Relationship Id="rId4" Type="http://schemas.openxmlformats.org/officeDocument/2006/relationships/image" Target="../media/image33.png"/></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8.png"/><Relationship Id="rId1" Type="http://schemas.openxmlformats.org/officeDocument/2006/relationships/slideLayout" Target="../slideLayouts/slideLayout3.xml"/><Relationship Id="rId4" Type="http://schemas.openxmlformats.org/officeDocument/2006/relationships/image" Target="../media/image39.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9.bin"/><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name="YTSlide_3_0_1.8_2_1.8_2__0_0">
    <p:bg>
      <p:bgPr>
        <a:solidFill>
          <a:schemeClr val="bg1"/>
        </a:solidFill>
        <a:effectLst/>
      </p:bgPr>
    </p:bg>
    <p:spTree>
      <p:nvGrpSpPr>
        <p:cNvPr id="1" name=""/>
        <p:cNvGrpSpPr/>
        <p:nvPr/>
      </p:nvGrpSpPr>
      <p:grpSpPr>
        <a:xfrm>
          <a:off x="0" y="0"/>
          <a:ext cx="0" cy="0"/>
          <a:chOff x="0" y="0"/>
          <a:chExt cx="0" cy="0"/>
        </a:xfrm>
      </p:grpSpPr>
      <p:pic>
        <p:nvPicPr>
          <p:cNvPr id="14" name="图片 13"/>
          <p:cNvPicPr>
            <a:picLocks noChangeAspect="1"/>
          </p:cNvPicPr>
          <p:nvPr/>
        </p:nvPicPr>
        <p:blipFill rotWithShape="1">
          <a:blip r:embed="rId3">
            <a:duotone>
              <a:schemeClr val="accent3">
                <a:shade val="45000"/>
                <a:satMod val="135000"/>
              </a:schemeClr>
              <a:prstClr val="white"/>
            </a:duotone>
            <a:extLst>
              <a:ext uri="{28A0092B-C50C-407E-A947-70E740481C1C}">
                <a14:useLocalDpi xmlns:a14="http://schemas.microsoft.com/office/drawing/2010/main" val="0"/>
              </a:ext>
            </a:extLst>
          </a:blip>
          <a:srcRect r="3102"/>
          <a:stretch>
            <a:fillRect/>
          </a:stretch>
        </p:blipFill>
        <p:spPr>
          <a:xfrm>
            <a:off x="200628" y="796783"/>
            <a:ext cx="11991372" cy="5783668"/>
          </a:xfrm>
          <a:prstGeom prst="rect">
            <a:avLst/>
          </a:prstGeom>
        </p:spPr>
      </p:pic>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8952" y="277549"/>
            <a:ext cx="2160416" cy="1378424"/>
          </a:xfrm>
          <a:prstGeom prst="rect">
            <a:avLst/>
          </a:prstGeom>
        </p:spPr>
      </p:pic>
      <p:pic>
        <p:nvPicPr>
          <p:cNvPr id="8" name="图片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28748" y="4695272"/>
            <a:ext cx="2455592" cy="2022691"/>
          </a:xfrm>
          <a:prstGeom prst="rect">
            <a:avLst/>
          </a:prstGeom>
        </p:spPr>
      </p:pic>
      <p:sp>
        <p:nvSpPr>
          <p:cNvPr id="9" name="矩形 8"/>
          <p:cNvSpPr/>
          <p:nvPr/>
        </p:nvSpPr>
        <p:spPr>
          <a:xfrm>
            <a:off x="3291509" y="140037"/>
            <a:ext cx="5651125" cy="734368"/>
          </a:xfrm>
          <a:prstGeom prst="rect">
            <a:avLst/>
          </a:prstGeom>
        </p:spPr>
        <p:txBody>
          <a:bodyPr wrap="square">
            <a:spAutoFit/>
          </a:bodyPr>
          <a:lstStyle/>
          <a:p>
            <a:pPr marL="0" marR="0" lvl="0" indent="0" algn="ctr" defTabSz="914400" rtl="0" eaLnBrk="1" fontAlgn="auto" latinLnBrk="0" hangingPunct="1">
              <a:lnSpc>
                <a:spcPct val="149000"/>
              </a:lnSpc>
              <a:spcBef>
                <a:spcPts val="0"/>
              </a:spcBef>
              <a:spcAft>
                <a:spcPts val="0"/>
              </a:spcAft>
              <a:buClrTx/>
              <a:buSzTx/>
              <a:buFont typeface="Arial" panose="020B0604020202020204" pitchFamily="34" charset="0"/>
              <a:buNone/>
              <a:defRPr/>
            </a:pPr>
            <a:r>
              <a:rPr kumimoji="1" lang="en-US" altLang="zh-CN" sz="2800" b="1"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ea"/>
                <a:sym typeface="+mn-lt"/>
              </a:rPr>
              <a:t>《</a:t>
            </a:r>
            <a:r>
              <a:rPr kumimoji="1" lang="zh-CN" altLang="en-US" sz="2800" b="1"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ea"/>
                <a:sym typeface="+mn-lt"/>
              </a:rPr>
              <a:t>期末考试</a:t>
            </a:r>
            <a:r>
              <a:rPr kumimoji="1" lang="en-US" altLang="zh-CN" sz="2800" b="1"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ea"/>
                <a:sym typeface="+mn-lt"/>
              </a:rPr>
              <a:t>》</a:t>
            </a:r>
            <a:r>
              <a:rPr kumimoji="1" lang="zh-CN" altLang="en-US" sz="2800" b="1"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ea"/>
                <a:sym typeface="+mn-lt"/>
              </a:rPr>
              <a:t>人教</a:t>
            </a:r>
            <a:r>
              <a:rPr kumimoji="1" lang="en-US" altLang="zh-CN" sz="2800" b="1"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ea"/>
                <a:sym typeface="+mn-lt"/>
              </a:rPr>
              <a:t>8</a:t>
            </a:r>
            <a:r>
              <a:rPr kumimoji="1" lang="zh-CN" altLang="en-US" sz="2800" b="1" dirty="0">
                <a:solidFill>
                  <a:srgbClr val="000000"/>
                </a:solidFill>
                <a:latin typeface="楷体" panose="02010609060101010101" pitchFamily="49" charset="-122"/>
                <a:ea typeface="楷体" panose="02010609060101010101" pitchFamily="49" charset="-122"/>
                <a:cs typeface="+mn-ea"/>
                <a:sym typeface="+mn-lt"/>
              </a:rPr>
              <a:t>物</a:t>
            </a:r>
            <a:r>
              <a:rPr kumimoji="1" lang="zh-CN" altLang="en-US" sz="2800" b="1"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ea"/>
                <a:sym typeface="+mn-lt"/>
              </a:rPr>
              <a:t>上</a:t>
            </a:r>
          </a:p>
        </p:txBody>
      </p:sp>
      <p:sp>
        <p:nvSpPr>
          <p:cNvPr id="10" name="矩形 9"/>
          <p:cNvSpPr/>
          <p:nvPr/>
        </p:nvSpPr>
        <p:spPr>
          <a:xfrm>
            <a:off x="5543492" y="1012176"/>
            <a:ext cx="6193350" cy="5228098"/>
          </a:xfrm>
          <a:prstGeom prst="rect">
            <a:avLst/>
          </a:prstGeom>
          <a:noFill/>
        </p:spPr>
        <p:style>
          <a:lnRef idx="2">
            <a:schemeClr val="accent1"/>
          </a:lnRef>
          <a:fillRef idx="1">
            <a:schemeClr val="lt1"/>
          </a:fillRef>
          <a:effectRef idx="0">
            <a:schemeClr val="accent1"/>
          </a:effectRef>
          <a:fontRef idx="minor">
            <a:schemeClr val="dk1"/>
          </a:fontRef>
        </p:style>
        <p:txBody>
          <a:bodyPr wrap="square">
            <a:spAutoFit/>
          </a:bodyP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nSpc>
                <a:spcPct val="149000"/>
              </a:lnSpc>
              <a:defRPr/>
            </a:pPr>
            <a:r>
              <a:rPr kumimoji="1" lang="zh-CN" altLang="en-US" sz="1400" b="1" dirty="0">
                <a:solidFill>
                  <a:schemeClr val="tx1"/>
                </a:solidFill>
                <a:latin typeface="楷体" panose="02010609060101010101" pitchFamily="49" charset="-122"/>
                <a:ea typeface="楷体" panose="02010609060101010101" pitchFamily="49" charset="-122"/>
                <a:cs typeface="+mn-ea"/>
                <a:sym typeface="+mn-lt"/>
              </a:rPr>
              <a:t>提分专练</a:t>
            </a:r>
            <a:r>
              <a:rPr kumimoji="1" lang="en-US" altLang="zh-CN" sz="1400" b="1" dirty="0">
                <a:solidFill>
                  <a:schemeClr val="tx1"/>
                </a:solidFill>
                <a:latin typeface="楷体" panose="02010609060101010101" pitchFamily="49" charset="-122"/>
                <a:ea typeface="楷体" panose="02010609060101010101" pitchFamily="49" charset="-122"/>
                <a:cs typeface="+mn-ea"/>
                <a:sym typeface="+mn-lt"/>
              </a:rPr>
              <a:t>2 </a:t>
            </a:r>
            <a:r>
              <a:rPr kumimoji="1" lang="zh-CN" altLang="en-US" sz="1400" b="1" dirty="0">
                <a:solidFill>
                  <a:schemeClr val="tx1"/>
                </a:solidFill>
                <a:latin typeface="楷体" panose="02010609060101010101" pitchFamily="49" charset="-122"/>
                <a:ea typeface="楷体" panose="02010609060101010101" pitchFamily="49" charset="-122"/>
                <a:cs typeface="+mn-ea"/>
                <a:sym typeface="+mn-lt"/>
              </a:rPr>
              <a:t>作图题</a:t>
            </a:r>
            <a:endParaRPr kumimoji="1" lang="en-US" altLang="zh-CN" sz="1400" b="1" dirty="0">
              <a:solidFill>
                <a:schemeClr val="tx1"/>
              </a:solidFill>
              <a:latin typeface="楷体" panose="02010609060101010101" pitchFamily="49" charset="-122"/>
              <a:ea typeface="楷体" panose="02010609060101010101" pitchFamily="49" charset="-122"/>
              <a:cs typeface="+mn-ea"/>
              <a:sym typeface="+mn-lt"/>
            </a:endParaRPr>
          </a:p>
          <a:p>
            <a:pPr marL="0" marR="0" lvl="0" indent="0" algn="l" defTabSz="914400" rtl="0" eaLnBrk="1" fontAlgn="auto" latinLnBrk="0" hangingPunct="1">
              <a:lnSpc>
                <a:spcPct val="149000"/>
              </a:lnSpc>
              <a:spcBef>
                <a:spcPts val="0"/>
              </a:spcBef>
              <a:spcAft>
                <a:spcPts val="0"/>
              </a:spcAft>
              <a:buClrTx/>
              <a:buSzTx/>
              <a:buFont typeface="Arial" panose="020B0604020202020204" pitchFamily="34" charset="0"/>
              <a:buNone/>
              <a:defRPr/>
            </a:pPr>
            <a:r>
              <a:rPr kumimoji="1" lang="zh-CN" altLang="en-US" sz="1400" b="1" dirty="0">
                <a:solidFill>
                  <a:schemeClr val="tx1"/>
                </a:solidFill>
                <a:latin typeface="楷体" panose="02010609060101010101" pitchFamily="49" charset="-122"/>
                <a:ea typeface="楷体" panose="02010609060101010101" pitchFamily="49" charset="-122"/>
                <a:cs typeface="+mn-ea"/>
                <a:sym typeface="+mn-lt"/>
              </a:rPr>
              <a:t>提分专练</a:t>
            </a:r>
            <a:r>
              <a:rPr kumimoji="1" lang="en-US" altLang="zh-CN" sz="1400" b="1" dirty="0">
                <a:solidFill>
                  <a:schemeClr val="tx1"/>
                </a:solidFill>
                <a:latin typeface="楷体" panose="02010609060101010101" pitchFamily="49" charset="-122"/>
                <a:ea typeface="楷体" panose="02010609060101010101" pitchFamily="49" charset="-122"/>
                <a:cs typeface="+mn-ea"/>
                <a:sym typeface="+mn-lt"/>
              </a:rPr>
              <a:t>3 </a:t>
            </a:r>
            <a:r>
              <a:rPr kumimoji="1" lang="zh-CN" altLang="en-US" sz="1400" b="1" dirty="0">
                <a:solidFill>
                  <a:schemeClr val="tx1"/>
                </a:solidFill>
                <a:latin typeface="楷体" panose="02010609060101010101" pitchFamily="49" charset="-122"/>
                <a:ea typeface="楷体" panose="02010609060101010101" pitchFamily="49" charset="-122"/>
                <a:cs typeface="+mn-ea"/>
                <a:sym typeface="+mn-lt"/>
              </a:rPr>
              <a:t>实验探究题</a:t>
            </a:r>
            <a:endParaRPr kumimoji="1" lang="en-US" altLang="zh-CN" sz="1400" b="1" dirty="0">
              <a:solidFill>
                <a:schemeClr val="tx1"/>
              </a:solidFill>
              <a:latin typeface="楷体" panose="02010609060101010101" pitchFamily="49" charset="-122"/>
              <a:ea typeface="楷体" panose="02010609060101010101" pitchFamily="49" charset="-122"/>
              <a:cs typeface="+mn-ea"/>
              <a:sym typeface="+mn-lt"/>
            </a:endParaRPr>
          </a:p>
          <a:p>
            <a:pPr marL="0" marR="0" lvl="0" indent="0" algn="l" defTabSz="914400" rtl="0" eaLnBrk="1" fontAlgn="auto" latinLnBrk="0" hangingPunct="1">
              <a:lnSpc>
                <a:spcPct val="149000"/>
              </a:lnSpc>
              <a:spcBef>
                <a:spcPts val="0"/>
              </a:spcBef>
              <a:spcAft>
                <a:spcPts val="0"/>
              </a:spcAft>
              <a:buClrTx/>
              <a:buSzTx/>
              <a:buFont typeface="Arial" panose="020B0604020202020204" pitchFamily="34" charset="0"/>
              <a:buNone/>
              <a:defRPr/>
            </a:pPr>
            <a:r>
              <a:rPr kumimoji="1" lang="zh-CN" altLang="en-US" sz="1400" b="1" dirty="0">
                <a:solidFill>
                  <a:schemeClr val="tx1"/>
                </a:solidFill>
                <a:latin typeface="楷体" panose="02010609060101010101" pitchFamily="49" charset="-122"/>
                <a:ea typeface="楷体" panose="02010609060101010101" pitchFamily="49" charset="-122"/>
                <a:cs typeface="+mn-ea"/>
                <a:sym typeface="+mn-lt"/>
              </a:rPr>
              <a:t>提分专练</a:t>
            </a:r>
            <a:r>
              <a:rPr kumimoji="1" lang="en-US" altLang="zh-CN" sz="1400" b="1" dirty="0">
                <a:solidFill>
                  <a:schemeClr val="tx1"/>
                </a:solidFill>
                <a:latin typeface="楷体" panose="02010609060101010101" pitchFamily="49" charset="-122"/>
                <a:ea typeface="楷体" panose="02010609060101010101" pitchFamily="49" charset="-122"/>
                <a:cs typeface="+mn-ea"/>
                <a:sym typeface="+mn-lt"/>
              </a:rPr>
              <a:t>4 </a:t>
            </a:r>
            <a:r>
              <a:rPr kumimoji="1" lang="zh-CN" altLang="en-US" sz="1400" b="1" dirty="0">
                <a:solidFill>
                  <a:schemeClr val="tx1"/>
                </a:solidFill>
                <a:latin typeface="楷体" panose="02010609060101010101" pitchFamily="49" charset="-122"/>
                <a:ea typeface="楷体" panose="02010609060101010101" pitchFamily="49" charset="-122"/>
                <a:cs typeface="+mn-ea"/>
                <a:sym typeface="+mn-lt"/>
              </a:rPr>
              <a:t>综合应用题</a:t>
            </a:r>
            <a:endParaRPr kumimoji="1" lang="en-US" altLang="zh-CN" sz="1400" b="1" dirty="0">
              <a:solidFill>
                <a:schemeClr val="tx1"/>
              </a:solidFill>
              <a:latin typeface="楷体" panose="02010609060101010101" pitchFamily="49" charset="-122"/>
              <a:ea typeface="楷体" panose="02010609060101010101" pitchFamily="49" charset="-122"/>
              <a:cs typeface="+mn-ea"/>
              <a:sym typeface="+mn-lt"/>
            </a:endParaRPr>
          </a:p>
          <a:p>
            <a:pPr marL="0" marR="0" lvl="0" indent="0" algn="l" defTabSz="914400" rtl="0" eaLnBrk="1" fontAlgn="auto" latinLnBrk="0" hangingPunct="1">
              <a:lnSpc>
                <a:spcPct val="149000"/>
              </a:lnSpc>
              <a:spcBef>
                <a:spcPts val="0"/>
              </a:spcBef>
              <a:spcAft>
                <a:spcPts val="0"/>
              </a:spcAft>
              <a:buClrTx/>
              <a:buSzTx/>
              <a:buFont typeface="Arial" panose="020B0604020202020204" pitchFamily="34" charset="0"/>
              <a:buNone/>
              <a:defRPr/>
            </a:pPr>
            <a:r>
              <a:rPr kumimoji="1" lang="zh-CN" altLang="en-US" sz="1400" b="1" dirty="0">
                <a:solidFill>
                  <a:schemeClr val="accent4">
                    <a:lumMod val="50000"/>
                  </a:schemeClr>
                </a:solidFill>
                <a:effectLst>
                  <a:outerShdw blurRad="38100" dist="38100" dir="2700000" algn="tl">
                    <a:srgbClr val="000000">
                      <a:alpha val="43137"/>
                    </a:srgbClr>
                  </a:outerShdw>
                </a:effectLst>
                <a:latin typeface="微软雅黑 Light" panose="020B0502040204020203" pitchFamily="34" charset="-122"/>
                <a:ea typeface="微软雅黑 Light" panose="020B0502040204020203" pitchFamily="34" charset="-122"/>
                <a:cs typeface="+mn-ea"/>
                <a:sym typeface="+mn-lt"/>
              </a:rPr>
              <a:t>刷真题</a:t>
            </a:r>
            <a:endParaRPr kumimoji="1" lang="en-US" altLang="zh-CN" sz="1400" b="1" dirty="0">
              <a:solidFill>
                <a:schemeClr val="accent4">
                  <a:lumMod val="50000"/>
                </a:schemeClr>
              </a:solidFill>
              <a:effectLst>
                <a:outerShdw blurRad="38100" dist="38100" dir="2700000" algn="tl">
                  <a:srgbClr val="000000">
                    <a:alpha val="43137"/>
                  </a:srgbClr>
                </a:outerShdw>
              </a:effectLst>
              <a:latin typeface="微软雅黑 Light" panose="020B0502040204020203" pitchFamily="34" charset="-122"/>
              <a:ea typeface="微软雅黑 Light" panose="020B0502040204020203" pitchFamily="34" charset="-122"/>
              <a:cs typeface="+mn-ea"/>
              <a:sym typeface="+mn-lt"/>
            </a:endParaRPr>
          </a:p>
          <a:p>
            <a:pPr marL="0" marR="0" lvl="0" indent="0" algn="l" defTabSz="914400" rtl="0" eaLnBrk="1" fontAlgn="auto" latinLnBrk="0" hangingPunct="1">
              <a:lnSpc>
                <a:spcPct val="149000"/>
              </a:lnSpc>
              <a:spcBef>
                <a:spcPts val="0"/>
              </a:spcBef>
              <a:spcAft>
                <a:spcPts val="0"/>
              </a:spcAft>
              <a:buClrTx/>
              <a:buSzTx/>
              <a:buFont typeface="Arial" panose="020B0604020202020204" pitchFamily="34" charset="0"/>
              <a:buNone/>
              <a:defRPr/>
            </a:pPr>
            <a:r>
              <a:rPr kumimoji="1" lang="zh-CN" altLang="en-US" sz="1400" b="1" dirty="0">
                <a:solidFill>
                  <a:schemeClr val="tx1"/>
                </a:solidFill>
                <a:latin typeface="楷体" panose="02010609060101010101" pitchFamily="49" charset="-122"/>
                <a:ea typeface="楷体" panose="02010609060101010101" pitchFamily="49" charset="-122"/>
                <a:cs typeface="+mn-ea"/>
                <a:sym typeface="+mn-lt"/>
              </a:rPr>
              <a:t>试卷</a:t>
            </a:r>
            <a:r>
              <a:rPr kumimoji="1" lang="en-US" altLang="zh-CN" sz="1400" b="1" dirty="0">
                <a:solidFill>
                  <a:schemeClr val="tx1"/>
                </a:solidFill>
                <a:latin typeface="楷体" panose="02010609060101010101" pitchFamily="49" charset="-122"/>
                <a:ea typeface="楷体" panose="02010609060101010101" pitchFamily="49" charset="-122"/>
                <a:cs typeface="+mn-ea"/>
                <a:sym typeface="+mn-lt"/>
              </a:rPr>
              <a:t>1 </a:t>
            </a:r>
            <a:r>
              <a:rPr kumimoji="1" lang="zh-CN" altLang="en-US" sz="1400" b="1" dirty="0">
                <a:solidFill>
                  <a:schemeClr val="tx1"/>
                </a:solidFill>
                <a:latin typeface="楷体" panose="02010609060101010101" pitchFamily="49" charset="-122"/>
                <a:ea typeface="楷体" panose="02010609060101010101" pitchFamily="49" charset="-122"/>
                <a:cs typeface="+mn-ea"/>
                <a:sym typeface="+mn-lt"/>
              </a:rPr>
              <a:t>郑州市</a:t>
            </a:r>
            <a:r>
              <a:rPr kumimoji="1" lang="en-US" altLang="zh-CN" sz="1400" b="1" dirty="0">
                <a:solidFill>
                  <a:schemeClr val="tx1"/>
                </a:solidFill>
                <a:latin typeface="楷体" panose="02010609060101010101" pitchFamily="49" charset="-122"/>
                <a:ea typeface="楷体" panose="02010609060101010101" pitchFamily="49" charset="-122"/>
                <a:cs typeface="+mn-ea"/>
                <a:sym typeface="+mn-lt"/>
              </a:rPr>
              <a:t>2022-2023</a:t>
            </a:r>
            <a:r>
              <a:rPr kumimoji="1" lang="zh-CN" altLang="en-US" sz="1400" b="1" dirty="0">
                <a:solidFill>
                  <a:schemeClr val="tx1"/>
                </a:solidFill>
                <a:latin typeface="楷体" panose="02010609060101010101" pitchFamily="49" charset="-122"/>
                <a:ea typeface="楷体" panose="02010609060101010101" pitchFamily="49" charset="-122"/>
                <a:cs typeface="+mn-ea"/>
                <a:sym typeface="+mn-lt"/>
              </a:rPr>
              <a:t>学年上期期末联考试卷</a:t>
            </a:r>
            <a:endParaRPr kumimoji="1" lang="en-US" altLang="zh-CN" sz="1400" b="1" dirty="0">
              <a:solidFill>
                <a:schemeClr val="tx1"/>
              </a:solidFill>
              <a:latin typeface="楷体" panose="02010609060101010101" pitchFamily="49" charset="-122"/>
              <a:ea typeface="楷体" panose="02010609060101010101" pitchFamily="49" charset="-122"/>
              <a:cs typeface="+mn-ea"/>
              <a:sym typeface="+mn-lt"/>
            </a:endParaRPr>
          </a:p>
          <a:p>
            <a:pPr marL="0" marR="0" lvl="0" indent="0" algn="l" defTabSz="914400" rtl="0" eaLnBrk="1" fontAlgn="auto" latinLnBrk="0" hangingPunct="1">
              <a:lnSpc>
                <a:spcPct val="149000"/>
              </a:lnSpc>
              <a:spcBef>
                <a:spcPts val="0"/>
              </a:spcBef>
              <a:spcAft>
                <a:spcPts val="0"/>
              </a:spcAft>
              <a:buClrTx/>
              <a:buSzTx/>
              <a:buFont typeface="Arial" panose="020B0604020202020204" pitchFamily="34" charset="0"/>
              <a:buNone/>
              <a:defRPr/>
            </a:pPr>
            <a:r>
              <a:rPr kumimoji="1" lang="zh-CN" altLang="en-US" sz="1400" b="1" dirty="0">
                <a:solidFill>
                  <a:schemeClr val="tx1"/>
                </a:solidFill>
                <a:latin typeface="楷体" panose="02010609060101010101" pitchFamily="49" charset="-122"/>
                <a:ea typeface="楷体" panose="02010609060101010101" pitchFamily="49" charset="-122"/>
                <a:cs typeface="+mn-ea"/>
                <a:sym typeface="+mn-lt"/>
              </a:rPr>
              <a:t>试卷</a:t>
            </a:r>
            <a:r>
              <a:rPr kumimoji="1" lang="en-US" altLang="zh-CN" sz="1400" b="1" dirty="0">
                <a:solidFill>
                  <a:schemeClr val="tx1"/>
                </a:solidFill>
                <a:latin typeface="楷体" panose="02010609060101010101" pitchFamily="49" charset="-122"/>
                <a:ea typeface="楷体" panose="02010609060101010101" pitchFamily="49" charset="-122"/>
                <a:cs typeface="+mn-ea"/>
                <a:sym typeface="+mn-lt"/>
              </a:rPr>
              <a:t>2 </a:t>
            </a:r>
            <a:r>
              <a:rPr kumimoji="1" lang="zh-CN" altLang="en-US" sz="1400" b="1" dirty="0">
                <a:solidFill>
                  <a:schemeClr val="tx1"/>
                </a:solidFill>
                <a:latin typeface="楷体" panose="02010609060101010101" pitchFamily="49" charset="-122"/>
                <a:ea typeface="楷体" panose="02010609060101010101" pitchFamily="49" charset="-122"/>
                <a:cs typeface="+mn-ea"/>
                <a:sym typeface="+mn-lt"/>
              </a:rPr>
              <a:t>洛阳市</a:t>
            </a:r>
            <a:r>
              <a:rPr kumimoji="1" lang="en-US" altLang="zh-CN" sz="1400" b="1" dirty="0">
                <a:solidFill>
                  <a:schemeClr val="tx1"/>
                </a:solidFill>
                <a:latin typeface="楷体" panose="02010609060101010101" pitchFamily="49" charset="-122"/>
                <a:ea typeface="楷体" panose="02010609060101010101" pitchFamily="49" charset="-122"/>
                <a:cs typeface="+mn-ea"/>
                <a:sym typeface="+mn-lt"/>
              </a:rPr>
              <a:t>2022-2023</a:t>
            </a:r>
            <a:r>
              <a:rPr kumimoji="1" lang="zh-CN" altLang="en-US" sz="1400" b="1" dirty="0">
                <a:solidFill>
                  <a:schemeClr val="tx1"/>
                </a:solidFill>
                <a:latin typeface="楷体" panose="02010609060101010101" pitchFamily="49" charset="-122"/>
                <a:ea typeface="楷体" panose="02010609060101010101" pitchFamily="49" charset="-122"/>
                <a:cs typeface="+mn-ea"/>
                <a:sym typeface="+mn-lt"/>
              </a:rPr>
              <a:t>学年第一学期期末考试试卷</a:t>
            </a:r>
            <a:endParaRPr kumimoji="1" lang="en-US" altLang="zh-CN" sz="1400" b="1" dirty="0">
              <a:solidFill>
                <a:schemeClr val="tx1"/>
              </a:solidFill>
              <a:latin typeface="楷体" panose="02010609060101010101" pitchFamily="49" charset="-122"/>
              <a:ea typeface="楷体" panose="02010609060101010101" pitchFamily="49" charset="-122"/>
              <a:cs typeface="+mn-ea"/>
              <a:sym typeface="+mn-lt"/>
            </a:endParaRPr>
          </a:p>
          <a:p>
            <a:pPr marL="0" marR="0" lvl="0" indent="0" algn="l" defTabSz="914400" rtl="0" eaLnBrk="1" fontAlgn="auto" latinLnBrk="0" hangingPunct="1">
              <a:lnSpc>
                <a:spcPct val="149000"/>
              </a:lnSpc>
              <a:spcBef>
                <a:spcPts val="0"/>
              </a:spcBef>
              <a:spcAft>
                <a:spcPts val="0"/>
              </a:spcAft>
              <a:buClrTx/>
              <a:buSzTx/>
              <a:buFont typeface="Arial" panose="020B0604020202020204" pitchFamily="34" charset="0"/>
              <a:buNone/>
              <a:defRPr/>
            </a:pPr>
            <a:r>
              <a:rPr kumimoji="1" lang="zh-CN" altLang="en-US" sz="1400" b="1" dirty="0">
                <a:solidFill>
                  <a:schemeClr val="tx1"/>
                </a:solidFill>
                <a:latin typeface="楷体" panose="02010609060101010101" pitchFamily="49" charset="-122"/>
                <a:ea typeface="楷体" panose="02010609060101010101" pitchFamily="49" charset="-122"/>
                <a:cs typeface="+mn-ea"/>
                <a:sym typeface="+mn-lt"/>
              </a:rPr>
              <a:t>试卷</a:t>
            </a:r>
            <a:r>
              <a:rPr kumimoji="1" lang="en-US" altLang="zh-CN" sz="1400" b="1" dirty="0">
                <a:solidFill>
                  <a:schemeClr val="tx1"/>
                </a:solidFill>
                <a:latin typeface="楷体" panose="02010609060101010101" pitchFamily="49" charset="-122"/>
                <a:ea typeface="楷体" panose="02010609060101010101" pitchFamily="49" charset="-122"/>
                <a:cs typeface="+mn-ea"/>
                <a:sym typeface="+mn-lt"/>
              </a:rPr>
              <a:t>3 </a:t>
            </a:r>
            <a:r>
              <a:rPr kumimoji="1" lang="zh-CN" altLang="en-US" sz="1400" b="1" dirty="0">
                <a:solidFill>
                  <a:schemeClr val="tx1"/>
                </a:solidFill>
                <a:latin typeface="楷体" panose="02010609060101010101" pitchFamily="49" charset="-122"/>
                <a:ea typeface="楷体" panose="02010609060101010101" pitchFamily="49" charset="-122"/>
                <a:cs typeface="+mn-ea"/>
                <a:sym typeface="+mn-lt"/>
              </a:rPr>
              <a:t>平顶山市</a:t>
            </a:r>
            <a:r>
              <a:rPr kumimoji="1" lang="en-US" altLang="zh-CN" sz="1400" b="1" dirty="0">
                <a:solidFill>
                  <a:schemeClr val="tx1"/>
                </a:solidFill>
                <a:latin typeface="楷体" panose="02010609060101010101" pitchFamily="49" charset="-122"/>
                <a:ea typeface="楷体" panose="02010609060101010101" pitchFamily="49" charset="-122"/>
                <a:cs typeface="+mn-ea"/>
                <a:sym typeface="+mn-lt"/>
              </a:rPr>
              <a:t>2022-2023</a:t>
            </a:r>
            <a:r>
              <a:rPr kumimoji="1" lang="zh-CN" altLang="en-US" sz="1400" b="1" dirty="0">
                <a:solidFill>
                  <a:schemeClr val="tx1"/>
                </a:solidFill>
                <a:latin typeface="楷体" panose="02010609060101010101" pitchFamily="49" charset="-122"/>
                <a:ea typeface="楷体" panose="02010609060101010101" pitchFamily="49" charset="-122"/>
                <a:cs typeface="+mn-ea"/>
                <a:sym typeface="+mn-lt"/>
              </a:rPr>
              <a:t>学年上期期末质量调研试题</a:t>
            </a:r>
            <a:endParaRPr kumimoji="1" lang="en-US" altLang="zh-CN" sz="1400" b="1" dirty="0">
              <a:solidFill>
                <a:schemeClr val="tx1"/>
              </a:solidFill>
              <a:latin typeface="楷体" panose="02010609060101010101" pitchFamily="49" charset="-122"/>
              <a:ea typeface="楷体" panose="02010609060101010101" pitchFamily="49" charset="-122"/>
              <a:cs typeface="+mn-ea"/>
              <a:sym typeface="+mn-lt"/>
            </a:endParaRPr>
          </a:p>
          <a:p>
            <a:pPr marL="0" marR="0" lvl="0" indent="0" algn="l" defTabSz="914400" rtl="0" eaLnBrk="1" fontAlgn="auto" latinLnBrk="0" hangingPunct="1">
              <a:lnSpc>
                <a:spcPct val="149000"/>
              </a:lnSpc>
              <a:spcBef>
                <a:spcPts val="0"/>
              </a:spcBef>
              <a:spcAft>
                <a:spcPts val="0"/>
              </a:spcAft>
              <a:buClrTx/>
              <a:buSzTx/>
              <a:buFont typeface="Arial" panose="020B0604020202020204" pitchFamily="34" charset="0"/>
              <a:buNone/>
              <a:defRPr/>
            </a:pPr>
            <a:r>
              <a:rPr kumimoji="1" lang="zh-CN" altLang="en-US" sz="1400" b="1" dirty="0">
                <a:solidFill>
                  <a:schemeClr val="tx1"/>
                </a:solidFill>
                <a:latin typeface="楷体" panose="02010609060101010101" pitchFamily="49" charset="-122"/>
                <a:ea typeface="楷体" panose="02010609060101010101" pitchFamily="49" charset="-122"/>
                <a:cs typeface="+mn-ea"/>
                <a:sym typeface="+mn-lt"/>
              </a:rPr>
              <a:t>试卷</a:t>
            </a:r>
            <a:r>
              <a:rPr kumimoji="1" lang="en-US" altLang="zh-CN" sz="1400" b="1" dirty="0">
                <a:solidFill>
                  <a:schemeClr val="tx1"/>
                </a:solidFill>
                <a:latin typeface="楷体" panose="02010609060101010101" pitchFamily="49" charset="-122"/>
                <a:ea typeface="楷体" panose="02010609060101010101" pitchFamily="49" charset="-122"/>
                <a:cs typeface="+mn-ea"/>
                <a:sym typeface="+mn-lt"/>
              </a:rPr>
              <a:t>4 </a:t>
            </a:r>
            <a:r>
              <a:rPr kumimoji="1" lang="zh-CN" altLang="en-US" sz="1400" b="1" dirty="0">
                <a:solidFill>
                  <a:schemeClr val="tx1"/>
                </a:solidFill>
                <a:latin typeface="楷体" panose="02010609060101010101" pitchFamily="49" charset="-122"/>
                <a:ea typeface="楷体" panose="02010609060101010101" pitchFamily="49" charset="-122"/>
                <a:cs typeface="+mn-ea"/>
                <a:sym typeface="+mn-lt"/>
              </a:rPr>
              <a:t>济源市</a:t>
            </a:r>
            <a:r>
              <a:rPr kumimoji="1" lang="en-US" altLang="zh-CN" sz="1400" b="1" dirty="0">
                <a:solidFill>
                  <a:schemeClr val="tx1"/>
                </a:solidFill>
                <a:latin typeface="楷体" panose="02010609060101010101" pitchFamily="49" charset="-122"/>
                <a:ea typeface="楷体" panose="02010609060101010101" pitchFamily="49" charset="-122"/>
                <a:cs typeface="+mn-ea"/>
                <a:sym typeface="+mn-lt"/>
              </a:rPr>
              <a:t>2022-2023</a:t>
            </a:r>
            <a:r>
              <a:rPr kumimoji="1" lang="zh-CN" altLang="en-US" sz="1400" b="1" dirty="0">
                <a:solidFill>
                  <a:schemeClr val="tx1"/>
                </a:solidFill>
                <a:latin typeface="楷体" panose="02010609060101010101" pitchFamily="49" charset="-122"/>
                <a:ea typeface="楷体" panose="02010609060101010101" pitchFamily="49" charset="-122"/>
                <a:cs typeface="+mn-ea"/>
                <a:sym typeface="+mn-lt"/>
              </a:rPr>
              <a:t>学年上期期末质量调研试题</a:t>
            </a:r>
            <a:endParaRPr kumimoji="1" lang="en-US" altLang="zh-CN" sz="1400" b="1" dirty="0">
              <a:solidFill>
                <a:schemeClr val="tx1"/>
              </a:solidFill>
              <a:latin typeface="楷体" panose="02010609060101010101" pitchFamily="49" charset="-122"/>
              <a:ea typeface="楷体" panose="02010609060101010101" pitchFamily="49" charset="-122"/>
              <a:cs typeface="+mn-ea"/>
              <a:sym typeface="+mn-lt"/>
            </a:endParaRPr>
          </a:p>
          <a:p>
            <a:pPr marL="0" marR="0" lvl="0" indent="0" algn="l" defTabSz="914400" rtl="0" eaLnBrk="1" fontAlgn="auto" latinLnBrk="0" hangingPunct="1">
              <a:lnSpc>
                <a:spcPct val="149000"/>
              </a:lnSpc>
              <a:spcBef>
                <a:spcPts val="0"/>
              </a:spcBef>
              <a:spcAft>
                <a:spcPts val="0"/>
              </a:spcAft>
              <a:buClrTx/>
              <a:buSzTx/>
              <a:buFont typeface="Arial" panose="020B0604020202020204" pitchFamily="34" charset="0"/>
              <a:buNone/>
              <a:defRPr/>
            </a:pPr>
            <a:r>
              <a:rPr kumimoji="1" lang="zh-CN" altLang="en-US" sz="1400" b="1" dirty="0">
                <a:solidFill>
                  <a:schemeClr val="tx1"/>
                </a:solidFill>
                <a:latin typeface="楷体" panose="02010609060101010101" pitchFamily="49" charset="-122"/>
                <a:ea typeface="楷体" panose="02010609060101010101" pitchFamily="49" charset="-122"/>
                <a:cs typeface="+mn-ea"/>
                <a:sym typeface="+mn-lt"/>
              </a:rPr>
              <a:t>试卷</a:t>
            </a:r>
            <a:r>
              <a:rPr kumimoji="1" lang="en-US" altLang="zh-CN" sz="1400" b="1" dirty="0">
                <a:solidFill>
                  <a:schemeClr val="tx1"/>
                </a:solidFill>
                <a:latin typeface="楷体" panose="02010609060101010101" pitchFamily="49" charset="-122"/>
                <a:ea typeface="楷体" panose="02010609060101010101" pitchFamily="49" charset="-122"/>
                <a:cs typeface="+mn-ea"/>
                <a:sym typeface="+mn-lt"/>
              </a:rPr>
              <a:t>5 </a:t>
            </a:r>
            <a:r>
              <a:rPr kumimoji="1" lang="zh-CN" altLang="en-US" sz="1400" b="1" dirty="0">
                <a:solidFill>
                  <a:schemeClr val="tx1"/>
                </a:solidFill>
                <a:latin typeface="楷体" panose="02010609060101010101" pitchFamily="49" charset="-122"/>
                <a:ea typeface="楷体" panose="02010609060101010101" pitchFamily="49" charset="-122"/>
                <a:cs typeface="+mn-ea"/>
                <a:sym typeface="+mn-lt"/>
              </a:rPr>
              <a:t>焦作市</a:t>
            </a:r>
            <a:r>
              <a:rPr kumimoji="1" lang="en-US" altLang="zh-CN" sz="1400" b="1" dirty="0">
                <a:solidFill>
                  <a:schemeClr val="tx1"/>
                </a:solidFill>
                <a:latin typeface="楷体" panose="02010609060101010101" pitchFamily="49" charset="-122"/>
                <a:ea typeface="楷体" panose="02010609060101010101" pitchFamily="49" charset="-122"/>
                <a:cs typeface="+mn-ea"/>
                <a:sym typeface="+mn-lt"/>
              </a:rPr>
              <a:t>2022-2023</a:t>
            </a:r>
            <a:r>
              <a:rPr kumimoji="1" lang="zh-CN" altLang="en-US" sz="1400" b="1" dirty="0">
                <a:solidFill>
                  <a:schemeClr val="tx1"/>
                </a:solidFill>
                <a:latin typeface="楷体" panose="02010609060101010101" pitchFamily="49" charset="-122"/>
                <a:ea typeface="楷体" panose="02010609060101010101" pitchFamily="49" charset="-122"/>
                <a:cs typeface="+mn-ea"/>
                <a:sym typeface="+mn-lt"/>
              </a:rPr>
              <a:t>学年（上）期末试卷</a:t>
            </a:r>
            <a:endParaRPr kumimoji="1" lang="en-US" altLang="zh-CN" sz="1400" b="1" dirty="0">
              <a:solidFill>
                <a:schemeClr val="tx1"/>
              </a:solidFill>
              <a:latin typeface="楷体" panose="02010609060101010101" pitchFamily="49" charset="-122"/>
              <a:ea typeface="楷体" panose="02010609060101010101" pitchFamily="49" charset="-122"/>
              <a:cs typeface="+mn-ea"/>
              <a:sym typeface="+mn-lt"/>
            </a:endParaRPr>
          </a:p>
          <a:p>
            <a:pPr marL="0" marR="0" lvl="0" indent="0" algn="l" defTabSz="914400" rtl="0" eaLnBrk="1" fontAlgn="auto" latinLnBrk="0" hangingPunct="1">
              <a:lnSpc>
                <a:spcPct val="149000"/>
              </a:lnSpc>
              <a:spcBef>
                <a:spcPts val="0"/>
              </a:spcBef>
              <a:spcAft>
                <a:spcPts val="0"/>
              </a:spcAft>
              <a:buClrTx/>
              <a:buSzTx/>
              <a:buFont typeface="Arial" panose="020B0604020202020204" pitchFamily="34" charset="0"/>
              <a:buNone/>
              <a:defRPr/>
            </a:pPr>
            <a:r>
              <a:rPr kumimoji="1" lang="zh-CN" altLang="en-US" sz="1400" b="1" dirty="0">
                <a:solidFill>
                  <a:schemeClr val="tx1"/>
                </a:solidFill>
                <a:latin typeface="楷体" panose="02010609060101010101" pitchFamily="49" charset="-122"/>
                <a:ea typeface="楷体" panose="02010609060101010101" pitchFamily="49" charset="-122"/>
                <a:cs typeface="+mn-ea"/>
                <a:sym typeface="+mn-lt"/>
              </a:rPr>
              <a:t>试卷</a:t>
            </a:r>
            <a:r>
              <a:rPr kumimoji="1" lang="en-US" altLang="zh-CN" sz="1400" b="1" dirty="0">
                <a:solidFill>
                  <a:schemeClr val="tx1"/>
                </a:solidFill>
                <a:latin typeface="楷体" panose="02010609060101010101" pitchFamily="49" charset="-122"/>
                <a:ea typeface="楷体" panose="02010609060101010101" pitchFamily="49" charset="-122"/>
                <a:cs typeface="+mn-ea"/>
                <a:sym typeface="+mn-lt"/>
              </a:rPr>
              <a:t>6 </a:t>
            </a:r>
            <a:r>
              <a:rPr kumimoji="1" lang="zh-CN" altLang="en-US" sz="1400" b="1" dirty="0">
                <a:solidFill>
                  <a:schemeClr val="tx1"/>
                </a:solidFill>
                <a:latin typeface="楷体" panose="02010609060101010101" pitchFamily="49" charset="-122"/>
                <a:ea typeface="楷体" panose="02010609060101010101" pitchFamily="49" charset="-122"/>
                <a:cs typeface="+mn-ea"/>
                <a:sym typeface="+mn-lt"/>
              </a:rPr>
              <a:t>许昌市</a:t>
            </a:r>
            <a:r>
              <a:rPr kumimoji="1" lang="en-US" altLang="zh-CN" sz="1400" b="1" dirty="0">
                <a:solidFill>
                  <a:schemeClr val="tx1"/>
                </a:solidFill>
                <a:latin typeface="楷体" panose="02010609060101010101" pitchFamily="49" charset="-122"/>
                <a:ea typeface="楷体" panose="02010609060101010101" pitchFamily="49" charset="-122"/>
                <a:cs typeface="+mn-ea"/>
                <a:sym typeface="+mn-lt"/>
              </a:rPr>
              <a:t>2022-2023</a:t>
            </a:r>
            <a:r>
              <a:rPr kumimoji="1" lang="zh-CN" altLang="en-US" sz="1400" b="1" dirty="0">
                <a:solidFill>
                  <a:schemeClr val="tx1"/>
                </a:solidFill>
                <a:latin typeface="楷体" panose="02010609060101010101" pitchFamily="49" charset="-122"/>
                <a:ea typeface="楷体" panose="02010609060101010101" pitchFamily="49" charset="-122"/>
                <a:cs typeface="+mn-ea"/>
                <a:sym typeface="+mn-lt"/>
              </a:rPr>
              <a:t>学年第一学期期末教学质量检测</a:t>
            </a:r>
            <a:endParaRPr kumimoji="1" lang="en-US" altLang="zh-CN" sz="1400" b="1" dirty="0">
              <a:solidFill>
                <a:schemeClr val="tx1"/>
              </a:solidFill>
              <a:latin typeface="楷体" panose="02010609060101010101" pitchFamily="49" charset="-122"/>
              <a:ea typeface="楷体" panose="02010609060101010101" pitchFamily="49" charset="-122"/>
              <a:cs typeface="+mn-ea"/>
              <a:sym typeface="+mn-lt"/>
            </a:endParaRPr>
          </a:p>
          <a:p>
            <a:pPr marL="0" marR="0" lvl="0" indent="0" algn="l" defTabSz="914400" rtl="0" eaLnBrk="1" fontAlgn="auto" latinLnBrk="0" hangingPunct="1">
              <a:lnSpc>
                <a:spcPct val="149000"/>
              </a:lnSpc>
              <a:spcBef>
                <a:spcPts val="0"/>
              </a:spcBef>
              <a:spcAft>
                <a:spcPts val="0"/>
              </a:spcAft>
              <a:buClrTx/>
              <a:buSzTx/>
              <a:buFont typeface="Arial" panose="020B0604020202020204" pitchFamily="34" charset="0"/>
              <a:buNone/>
              <a:defRPr/>
            </a:pPr>
            <a:r>
              <a:rPr kumimoji="1" lang="zh-CN" altLang="en-US" sz="1400" b="1" dirty="0">
                <a:solidFill>
                  <a:schemeClr val="tx1"/>
                </a:solidFill>
                <a:latin typeface="楷体" panose="02010609060101010101" pitchFamily="49" charset="-122"/>
                <a:ea typeface="楷体" panose="02010609060101010101" pitchFamily="49" charset="-122"/>
                <a:cs typeface="+mn-ea"/>
                <a:sym typeface="+mn-lt"/>
              </a:rPr>
              <a:t>试卷</a:t>
            </a:r>
            <a:r>
              <a:rPr kumimoji="1" lang="en-US" altLang="zh-CN" sz="1400" b="1" dirty="0">
                <a:solidFill>
                  <a:schemeClr val="tx1"/>
                </a:solidFill>
                <a:latin typeface="楷体" panose="02010609060101010101" pitchFamily="49" charset="-122"/>
                <a:ea typeface="楷体" panose="02010609060101010101" pitchFamily="49" charset="-122"/>
                <a:cs typeface="+mn-ea"/>
                <a:sym typeface="+mn-lt"/>
              </a:rPr>
              <a:t>7 </a:t>
            </a:r>
            <a:r>
              <a:rPr kumimoji="1" lang="zh-CN" altLang="en-US" sz="1400" b="1" dirty="0">
                <a:solidFill>
                  <a:schemeClr val="tx1"/>
                </a:solidFill>
                <a:latin typeface="楷体" panose="02010609060101010101" pitchFamily="49" charset="-122"/>
                <a:ea typeface="楷体" panose="02010609060101010101" pitchFamily="49" charset="-122"/>
                <a:cs typeface="+mn-ea"/>
                <a:sym typeface="+mn-lt"/>
              </a:rPr>
              <a:t>开封市</a:t>
            </a:r>
            <a:r>
              <a:rPr kumimoji="1" lang="en-US" altLang="zh-CN" sz="1400" b="1" dirty="0">
                <a:solidFill>
                  <a:schemeClr val="tx1"/>
                </a:solidFill>
                <a:latin typeface="楷体" panose="02010609060101010101" pitchFamily="49" charset="-122"/>
                <a:ea typeface="楷体" panose="02010609060101010101" pitchFamily="49" charset="-122"/>
                <a:cs typeface="+mn-ea"/>
                <a:sym typeface="+mn-lt"/>
              </a:rPr>
              <a:t>2022-2023</a:t>
            </a:r>
            <a:r>
              <a:rPr kumimoji="1" lang="zh-CN" altLang="en-US" sz="1400" b="1" dirty="0">
                <a:solidFill>
                  <a:schemeClr val="tx1"/>
                </a:solidFill>
                <a:latin typeface="楷体" panose="02010609060101010101" pitchFamily="49" charset="-122"/>
                <a:ea typeface="楷体" panose="02010609060101010101" pitchFamily="49" charset="-122"/>
                <a:cs typeface="+mn-ea"/>
                <a:sym typeface="+mn-lt"/>
              </a:rPr>
              <a:t>学年第一学期期末学情诊断试卷</a:t>
            </a:r>
            <a:endParaRPr kumimoji="1" lang="en-US" altLang="zh-CN" sz="1400" b="1" dirty="0">
              <a:solidFill>
                <a:schemeClr val="tx1"/>
              </a:solidFill>
              <a:latin typeface="楷体" panose="02010609060101010101" pitchFamily="49" charset="-122"/>
              <a:ea typeface="楷体" panose="02010609060101010101" pitchFamily="49" charset="-122"/>
              <a:cs typeface="+mn-ea"/>
              <a:sym typeface="+mn-lt"/>
            </a:endParaRPr>
          </a:p>
          <a:p>
            <a:pPr marL="0" marR="0" lvl="0" indent="0" algn="l" defTabSz="914400" rtl="0" eaLnBrk="1" fontAlgn="auto" latinLnBrk="0" hangingPunct="1">
              <a:lnSpc>
                <a:spcPct val="149000"/>
              </a:lnSpc>
              <a:spcBef>
                <a:spcPts val="0"/>
              </a:spcBef>
              <a:spcAft>
                <a:spcPts val="0"/>
              </a:spcAft>
              <a:buClrTx/>
              <a:buSzTx/>
              <a:buFont typeface="Arial" panose="020B0604020202020204" pitchFamily="34" charset="0"/>
              <a:buNone/>
              <a:defRPr/>
            </a:pPr>
            <a:r>
              <a:rPr kumimoji="1" lang="zh-CN" altLang="en-US" sz="1400" b="1" dirty="0">
                <a:solidFill>
                  <a:schemeClr val="tx1"/>
                </a:solidFill>
                <a:latin typeface="楷体" panose="02010609060101010101" pitchFamily="49" charset="-122"/>
                <a:ea typeface="楷体" panose="02010609060101010101" pitchFamily="49" charset="-122"/>
                <a:cs typeface="+mn-ea"/>
                <a:sym typeface="+mn-lt"/>
              </a:rPr>
              <a:t>试卷</a:t>
            </a:r>
            <a:r>
              <a:rPr kumimoji="1" lang="en-US" altLang="zh-CN" sz="1400" b="1" dirty="0">
                <a:solidFill>
                  <a:schemeClr val="tx1"/>
                </a:solidFill>
                <a:latin typeface="楷体" panose="02010609060101010101" pitchFamily="49" charset="-122"/>
                <a:ea typeface="楷体" panose="02010609060101010101" pitchFamily="49" charset="-122"/>
                <a:cs typeface="+mn-ea"/>
                <a:sym typeface="+mn-lt"/>
              </a:rPr>
              <a:t>8 </a:t>
            </a:r>
            <a:r>
              <a:rPr kumimoji="1" lang="zh-CN" altLang="en-US" sz="1400" b="1" dirty="0">
                <a:solidFill>
                  <a:schemeClr val="tx1"/>
                </a:solidFill>
                <a:latin typeface="楷体" panose="02010609060101010101" pitchFamily="49" charset="-122"/>
                <a:ea typeface="楷体" panose="02010609060101010101" pitchFamily="49" charset="-122"/>
                <a:cs typeface="+mn-ea"/>
                <a:sym typeface="+mn-lt"/>
              </a:rPr>
              <a:t>濮阳市</a:t>
            </a:r>
            <a:r>
              <a:rPr kumimoji="1" lang="en-US" altLang="zh-CN" sz="1400" b="1" dirty="0">
                <a:solidFill>
                  <a:schemeClr val="tx1"/>
                </a:solidFill>
                <a:latin typeface="楷体" panose="02010609060101010101" pitchFamily="49" charset="-122"/>
                <a:ea typeface="楷体" panose="02010609060101010101" pitchFamily="49" charset="-122"/>
                <a:cs typeface="+mn-ea"/>
                <a:sym typeface="+mn-lt"/>
              </a:rPr>
              <a:t>2022-2023</a:t>
            </a:r>
            <a:r>
              <a:rPr kumimoji="1" lang="zh-CN" altLang="en-US" sz="1400" b="1" dirty="0">
                <a:solidFill>
                  <a:schemeClr val="tx1"/>
                </a:solidFill>
                <a:latin typeface="楷体" panose="02010609060101010101" pitchFamily="49" charset="-122"/>
                <a:ea typeface="楷体" panose="02010609060101010101" pitchFamily="49" charset="-122"/>
                <a:cs typeface="+mn-ea"/>
                <a:sym typeface="+mn-lt"/>
              </a:rPr>
              <a:t>学年第一学期期末考试试卷</a:t>
            </a:r>
            <a:endParaRPr kumimoji="1" lang="en-US" altLang="zh-CN" sz="1400" b="1" dirty="0">
              <a:solidFill>
                <a:schemeClr val="tx1"/>
              </a:solidFill>
              <a:latin typeface="楷体" panose="02010609060101010101" pitchFamily="49" charset="-122"/>
              <a:ea typeface="楷体" panose="02010609060101010101" pitchFamily="49" charset="-122"/>
              <a:cs typeface="+mn-ea"/>
              <a:sym typeface="+mn-lt"/>
            </a:endParaRPr>
          </a:p>
          <a:p>
            <a:pPr marL="0" marR="0" lvl="0" indent="0" algn="l" defTabSz="914400" rtl="0" eaLnBrk="1" fontAlgn="auto" latinLnBrk="0" hangingPunct="1">
              <a:lnSpc>
                <a:spcPct val="149000"/>
              </a:lnSpc>
              <a:spcBef>
                <a:spcPts val="0"/>
              </a:spcBef>
              <a:spcAft>
                <a:spcPts val="0"/>
              </a:spcAft>
              <a:buClrTx/>
              <a:buSzTx/>
              <a:buFont typeface="Arial" panose="020B0604020202020204" pitchFamily="34" charset="0"/>
              <a:buNone/>
              <a:defRPr/>
            </a:pPr>
            <a:r>
              <a:rPr kumimoji="1" lang="zh-CN" altLang="en-US" sz="1400" b="1" dirty="0">
                <a:solidFill>
                  <a:schemeClr val="tx1"/>
                </a:solidFill>
                <a:latin typeface="楷体" panose="02010609060101010101" pitchFamily="49" charset="-122"/>
                <a:ea typeface="楷体" panose="02010609060101010101" pitchFamily="49" charset="-122"/>
                <a:cs typeface="+mn-ea"/>
                <a:sym typeface="+mn-lt"/>
              </a:rPr>
              <a:t>试卷</a:t>
            </a:r>
            <a:r>
              <a:rPr kumimoji="1" lang="en-US" altLang="zh-CN" sz="1400" b="1" dirty="0">
                <a:solidFill>
                  <a:schemeClr val="tx1"/>
                </a:solidFill>
                <a:latin typeface="楷体" panose="02010609060101010101" pitchFamily="49" charset="-122"/>
                <a:ea typeface="楷体" panose="02010609060101010101" pitchFamily="49" charset="-122"/>
                <a:cs typeface="+mn-ea"/>
                <a:sym typeface="+mn-lt"/>
              </a:rPr>
              <a:t>9 </a:t>
            </a:r>
            <a:r>
              <a:rPr kumimoji="1" lang="zh-CN" altLang="en-US" sz="1400" b="1" dirty="0">
                <a:solidFill>
                  <a:schemeClr val="tx1"/>
                </a:solidFill>
                <a:latin typeface="楷体" panose="02010609060101010101" pitchFamily="49" charset="-122"/>
                <a:ea typeface="楷体" panose="02010609060101010101" pitchFamily="49" charset="-122"/>
                <a:cs typeface="+mn-ea"/>
                <a:sym typeface="+mn-lt"/>
              </a:rPr>
              <a:t>信阳市</a:t>
            </a:r>
            <a:r>
              <a:rPr kumimoji="1" lang="en-US" altLang="zh-CN" sz="1400" b="1" dirty="0">
                <a:solidFill>
                  <a:schemeClr val="tx1"/>
                </a:solidFill>
                <a:latin typeface="楷体" panose="02010609060101010101" pitchFamily="49" charset="-122"/>
                <a:ea typeface="楷体" panose="02010609060101010101" pitchFamily="49" charset="-122"/>
                <a:cs typeface="+mn-ea"/>
                <a:sym typeface="+mn-lt"/>
              </a:rPr>
              <a:t>2022-2023</a:t>
            </a:r>
            <a:r>
              <a:rPr kumimoji="1" lang="zh-CN" altLang="en-US" sz="1400" b="1" dirty="0">
                <a:solidFill>
                  <a:schemeClr val="tx1"/>
                </a:solidFill>
                <a:latin typeface="楷体" panose="02010609060101010101" pitchFamily="49" charset="-122"/>
                <a:ea typeface="楷体" panose="02010609060101010101" pitchFamily="49" charset="-122"/>
                <a:cs typeface="+mn-ea"/>
                <a:sym typeface="+mn-lt"/>
              </a:rPr>
              <a:t>学年上期学情调研试卷</a:t>
            </a:r>
            <a:endParaRPr kumimoji="1" lang="en-US" altLang="zh-CN" sz="1400" b="1" dirty="0">
              <a:solidFill>
                <a:schemeClr val="tx1"/>
              </a:solidFill>
              <a:latin typeface="楷体" panose="02010609060101010101" pitchFamily="49" charset="-122"/>
              <a:ea typeface="楷体" panose="02010609060101010101" pitchFamily="49" charset="-122"/>
              <a:cs typeface="+mn-ea"/>
              <a:sym typeface="+mn-lt"/>
            </a:endParaRPr>
          </a:p>
          <a:p>
            <a:pPr>
              <a:lnSpc>
                <a:spcPct val="149000"/>
              </a:lnSpc>
              <a:defRPr/>
            </a:pPr>
            <a:r>
              <a:rPr kumimoji="1" lang="zh-CN" altLang="en-US" sz="1400" b="1" dirty="0">
                <a:solidFill>
                  <a:schemeClr val="accent4">
                    <a:lumMod val="50000"/>
                  </a:schemeClr>
                </a:solidFill>
                <a:effectLst>
                  <a:outerShdw blurRad="38100" dist="38100" dir="2700000" algn="tl">
                    <a:srgbClr val="000000">
                      <a:alpha val="43137"/>
                    </a:srgbClr>
                  </a:outerShdw>
                </a:effectLst>
                <a:latin typeface="微软雅黑 Light" panose="020B0502040204020203" pitchFamily="34" charset="-122"/>
                <a:ea typeface="微软雅黑 Light" panose="020B0502040204020203" pitchFamily="34" charset="-122"/>
                <a:cs typeface="+mn-ea"/>
                <a:sym typeface="+mn-lt"/>
              </a:rPr>
              <a:t>刷模拟</a:t>
            </a:r>
            <a:endParaRPr kumimoji="1" lang="en-US" altLang="zh-CN" sz="1400" b="1" dirty="0">
              <a:solidFill>
                <a:schemeClr val="accent4">
                  <a:lumMod val="50000"/>
                </a:schemeClr>
              </a:solidFill>
              <a:effectLst>
                <a:outerShdw blurRad="38100" dist="38100" dir="2700000" algn="tl">
                  <a:srgbClr val="000000">
                    <a:alpha val="43137"/>
                  </a:srgbClr>
                </a:outerShdw>
              </a:effectLst>
              <a:latin typeface="微软雅黑 Light" panose="020B0502040204020203" pitchFamily="34" charset="-122"/>
              <a:ea typeface="微软雅黑 Light" panose="020B0502040204020203" pitchFamily="34" charset="-122"/>
              <a:cs typeface="+mn-ea"/>
              <a:sym typeface="+mn-lt"/>
            </a:endParaRPr>
          </a:p>
          <a:p>
            <a:pPr>
              <a:lnSpc>
                <a:spcPct val="149000"/>
              </a:lnSpc>
              <a:defRPr/>
            </a:pPr>
            <a:r>
              <a:rPr kumimoji="1" lang="zh-CN" altLang="en-US" sz="1400" b="1" u="sng" dirty="0">
                <a:solidFill>
                  <a:srgbClr val="CC00FF"/>
                </a:solidFill>
                <a:latin typeface="楷体" panose="02010609060101010101" pitchFamily="49" charset="-122"/>
                <a:ea typeface="楷体" panose="02010609060101010101" pitchFamily="49" charset="-122"/>
                <a:cs typeface="+mn-ea"/>
                <a:sym typeface="+mn-lt"/>
              </a:rPr>
              <a:t>试卷</a:t>
            </a:r>
            <a:r>
              <a:rPr kumimoji="1" lang="en-US" altLang="zh-CN" sz="1400" b="1" u="sng" dirty="0">
                <a:solidFill>
                  <a:srgbClr val="CC00FF"/>
                </a:solidFill>
                <a:latin typeface="楷体" panose="02010609060101010101" pitchFamily="49" charset="-122"/>
                <a:ea typeface="楷体" panose="02010609060101010101" pitchFamily="49" charset="-122"/>
                <a:cs typeface="+mn-ea"/>
                <a:sym typeface="+mn-lt"/>
              </a:rPr>
              <a:t>10 2023</a:t>
            </a:r>
            <a:r>
              <a:rPr kumimoji="1" lang="zh-CN" altLang="en-US" sz="1400" b="1" u="sng" dirty="0">
                <a:solidFill>
                  <a:srgbClr val="CC00FF"/>
                </a:solidFill>
                <a:latin typeface="楷体" panose="02010609060101010101" pitchFamily="49" charset="-122"/>
                <a:ea typeface="楷体" panose="02010609060101010101" pitchFamily="49" charset="-122"/>
                <a:cs typeface="+mn-ea"/>
                <a:sym typeface="+mn-lt"/>
              </a:rPr>
              <a:t>秋必</a:t>
            </a:r>
            <a:r>
              <a:rPr kumimoji="1" lang="zh-CN" altLang="en-US" sz="1400" b="1" u="sng">
                <a:solidFill>
                  <a:srgbClr val="CC00FF"/>
                </a:solidFill>
                <a:latin typeface="楷体" panose="02010609060101010101" pitchFamily="49" charset="-122"/>
                <a:ea typeface="楷体" panose="02010609060101010101" pitchFamily="49" charset="-122"/>
                <a:cs typeface="+mn-ea"/>
                <a:sym typeface="+mn-lt"/>
              </a:rPr>
              <a:t>刷</a:t>
            </a:r>
            <a:r>
              <a:rPr kumimoji="1" lang="en-US" altLang="zh-CN" sz="1400" b="1" u="sng">
                <a:solidFill>
                  <a:srgbClr val="CC00FF"/>
                </a:solidFill>
                <a:latin typeface="楷体" panose="02010609060101010101" pitchFamily="49" charset="-122"/>
                <a:ea typeface="楷体" panose="02010609060101010101" pitchFamily="49" charset="-122"/>
                <a:cs typeface="+mn-ea"/>
                <a:sym typeface="+mn-lt"/>
              </a:rPr>
              <a:t>·</a:t>
            </a:r>
            <a:r>
              <a:rPr kumimoji="1" lang="zh-CN" altLang="en-US" sz="1400" b="1" u="sng">
                <a:solidFill>
                  <a:srgbClr val="CC00FF"/>
                </a:solidFill>
                <a:latin typeface="楷体" panose="02010609060101010101" pitchFamily="49" charset="-122"/>
                <a:ea typeface="楷体" panose="02010609060101010101" pitchFamily="49" charset="-122"/>
                <a:cs typeface="+mn-ea"/>
                <a:sym typeface="+mn-lt"/>
              </a:rPr>
              <a:t>九县七区名师</a:t>
            </a:r>
            <a:r>
              <a:rPr kumimoji="1" lang="zh-CN" altLang="en-US" sz="1400" b="1" u="sng" dirty="0">
                <a:solidFill>
                  <a:srgbClr val="CC00FF"/>
                </a:solidFill>
                <a:latin typeface="楷体" panose="02010609060101010101" pitchFamily="49" charset="-122"/>
                <a:ea typeface="楷体" panose="02010609060101010101" pitchFamily="49" charset="-122"/>
                <a:cs typeface="+mn-ea"/>
                <a:sym typeface="+mn-lt"/>
              </a:rPr>
              <a:t>精研预测卷（一）</a:t>
            </a:r>
            <a:endParaRPr kumimoji="1" lang="en-US" altLang="zh-CN" sz="1400" b="1" u="sng" dirty="0">
              <a:solidFill>
                <a:srgbClr val="CC00FF"/>
              </a:solidFill>
              <a:latin typeface="楷体" panose="02010609060101010101" pitchFamily="49" charset="-122"/>
              <a:ea typeface="楷体" panose="02010609060101010101" pitchFamily="49" charset="-122"/>
              <a:cs typeface="+mn-ea"/>
              <a:sym typeface="+mn-lt"/>
            </a:endParaRPr>
          </a:p>
          <a:p>
            <a:pPr>
              <a:lnSpc>
                <a:spcPct val="149000"/>
              </a:lnSpc>
              <a:defRPr/>
            </a:pPr>
            <a:r>
              <a:rPr kumimoji="1" lang="zh-CN" altLang="en-US" sz="1400" b="1" dirty="0">
                <a:solidFill>
                  <a:schemeClr val="tx1"/>
                </a:solidFill>
                <a:latin typeface="楷体" panose="02010609060101010101" pitchFamily="49" charset="-122"/>
                <a:ea typeface="楷体" panose="02010609060101010101" pitchFamily="49" charset="-122"/>
                <a:cs typeface="+mn-ea"/>
                <a:sym typeface="+mn-lt"/>
              </a:rPr>
              <a:t>试卷</a:t>
            </a:r>
            <a:r>
              <a:rPr kumimoji="1" lang="en-US" altLang="zh-CN" sz="1400" b="1" dirty="0">
                <a:solidFill>
                  <a:schemeClr val="tx1"/>
                </a:solidFill>
                <a:latin typeface="楷体" panose="02010609060101010101" pitchFamily="49" charset="-122"/>
                <a:ea typeface="楷体" panose="02010609060101010101" pitchFamily="49" charset="-122"/>
                <a:cs typeface="+mn-ea"/>
                <a:sym typeface="+mn-lt"/>
              </a:rPr>
              <a:t>11 2023</a:t>
            </a:r>
            <a:r>
              <a:rPr kumimoji="1" lang="zh-CN" altLang="en-US" sz="1400" b="1" dirty="0">
                <a:solidFill>
                  <a:schemeClr val="tx1"/>
                </a:solidFill>
                <a:latin typeface="楷体" panose="02010609060101010101" pitchFamily="49" charset="-122"/>
                <a:ea typeface="楷体" panose="02010609060101010101" pitchFamily="49" charset="-122"/>
                <a:cs typeface="+mn-ea"/>
                <a:sym typeface="+mn-lt"/>
              </a:rPr>
              <a:t>秋必</a:t>
            </a:r>
            <a:r>
              <a:rPr kumimoji="1" lang="zh-CN" altLang="en-US" sz="1400" b="1">
                <a:solidFill>
                  <a:schemeClr val="tx1"/>
                </a:solidFill>
                <a:latin typeface="楷体" panose="02010609060101010101" pitchFamily="49" charset="-122"/>
                <a:ea typeface="楷体" panose="02010609060101010101" pitchFamily="49" charset="-122"/>
                <a:cs typeface="+mn-ea"/>
                <a:sym typeface="+mn-lt"/>
              </a:rPr>
              <a:t>刷</a:t>
            </a:r>
            <a:r>
              <a:rPr kumimoji="1" lang="en-US" altLang="zh-CN" sz="1400" b="1">
                <a:solidFill>
                  <a:schemeClr val="tx1"/>
                </a:solidFill>
                <a:latin typeface="楷体" panose="02010609060101010101" pitchFamily="49" charset="-122"/>
                <a:ea typeface="楷体" panose="02010609060101010101" pitchFamily="49" charset="-122"/>
                <a:cs typeface="+mn-ea"/>
                <a:sym typeface="+mn-lt"/>
              </a:rPr>
              <a:t>·</a:t>
            </a:r>
            <a:r>
              <a:rPr kumimoji="1" lang="zh-CN" altLang="en-US" sz="1400" b="1">
                <a:solidFill>
                  <a:schemeClr val="tx1"/>
                </a:solidFill>
                <a:latin typeface="楷体" panose="02010609060101010101" pitchFamily="49" charset="-122"/>
                <a:ea typeface="楷体" panose="02010609060101010101" pitchFamily="49" charset="-122"/>
                <a:cs typeface="+mn-ea"/>
                <a:sym typeface="+mn-lt"/>
              </a:rPr>
              <a:t>九县七区名师</a:t>
            </a:r>
            <a:r>
              <a:rPr kumimoji="1" lang="zh-CN" altLang="en-US" sz="1400" b="1" dirty="0">
                <a:solidFill>
                  <a:schemeClr val="tx1"/>
                </a:solidFill>
                <a:latin typeface="楷体" panose="02010609060101010101" pitchFamily="49" charset="-122"/>
                <a:ea typeface="楷体" panose="02010609060101010101" pitchFamily="49" charset="-122"/>
                <a:cs typeface="+mn-ea"/>
                <a:sym typeface="+mn-lt"/>
              </a:rPr>
              <a:t>精研预测卷（二）</a:t>
            </a:r>
            <a:endParaRPr kumimoji="1" lang="en-US" altLang="zh-CN" sz="1400" b="1" dirty="0">
              <a:solidFill>
                <a:schemeClr val="tx1"/>
              </a:solidFill>
              <a:latin typeface="楷体" panose="02010609060101010101" pitchFamily="49" charset="-122"/>
              <a:ea typeface="楷体" panose="02010609060101010101" pitchFamily="49" charset="-122"/>
              <a:cs typeface="+mn-ea"/>
              <a:sym typeface="+mn-lt"/>
            </a:endParaRPr>
          </a:p>
        </p:txBody>
      </p:sp>
      <p:sp>
        <p:nvSpPr>
          <p:cNvPr id="11" name="矩形 10"/>
          <p:cNvSpPr/>
          <p:nvPr/>
        </p:nvSpPr>
        <p:spPr>
          <a:xfrm>
            <a:off x="498699" y="996715"/>
            <a:ext cx="5004896" cy="5258619"/>
          </a:xfrm>
          <a:prstGeom prst="rect">
            <a:avLst/>
          </a:prstGeom>
          <a:noFill/>
        </p:spPr>
        <p:style>
          <a:lnRef idx="2">
            <a:schemeClr val="accent1"/>
          </a:lnRef>
          <a:fillRef idx="1">
            <a:schemeClr val="lt1"/>
          </a:fillRef>
          <a:effectRef idx="0">
            <a:schemeClr val="accent1"/>
          </a:effectRef>
          <a:fontRef idx="minor">
            <a:schemeClr val="dk1"/>
          </a:fontRef>
        </p:style>
        <p:txBody>
          <a:bodyPr wrap="square">
            <a:spAutoFit/>
          </a:bodyP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defRPr/>
            </a:pPr>
            <a:r>
              <a:rPr kumimoji="1" lang="zh-CN" altLang="en-US" sz="1400" b="1" dirty="0">
                <a:solidFill>
                  <a:srgbClr val="AA6500"/>
                </a:solidFill>
                <a:effectLst>
                  <a:outerShdw blurRad="38100" dist="38100" dir="2700000" algn="tl">
                    <a:srgbClr val="000000">
                      <a:alpha val="43137"/>
                    </a:srgbClr>
                  </a:outerShdw>
                </a:effectLst>
                <a:latin typeface="微软雅黑 Light" panose="020B0502040204020203" pitchFamily="34" charset="-122"/>
                <a:ea typeface="微软雅黑 Light" panose="020B0502040204020203" pitchFamily="34" charset="-122"/>
                <a:cs typeface="+mn-ea"/>
                <a:sym typeface="+mn-lt"/>
              </a:rPr>
              <a:t>过基础</a:t>
            </a:r>
            <a:endParaRPr kumimoji="1" lang="en-US" altLang="zh-CN" sz="1400" b="1" dirty="0">
              <a:solidFill>
                <a:srgbClr val="AA6500"/>
              </a:solidFill>
              <a:effectLst>
                <a:outerShdw blurRad="38100" dist="38100" dir="2700000" algn="tl">
                  <a:srgbClr val="000000">
                    <a:alpha val="43137"/>
                  </a:srgbClr>
                </a:outerShdw>
              </a:effectLst>
              <a:latin typeface="微软雅黑 Light" panose="020B0502040204020203" pitchFamily="34" charset="-122"/>
              <a:ea typeface="微软雅黑 Light" panose="020B0502040204020203" pitchFamily="34" charset="-122"/>
              <a:cs typeface="+mn-ea"/>
              <a:sym typeface="+mn-lt"/>
            </a:endParaRPr>
          </a:p>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defRPr/>
            </a:pPr>
            <a:r>
              <a:rPr kumimoji="1" lang="zh-CN" altLang="en-US" sz="1400" b="1" dirty="0">
                <a:solidFill>
                  <a:schemeClr val="tx1"/>
                </a:solidFill>
                <a:latin typeface="楷体" panose="02010609060101010101" pitchFamily="49" charset="-122"/>
                <a:ea typeface="楷体" panose="02010609060101010101" pitchFamily="49" charset="-122"/>
                <a:cs typeface="+mn-ea"/>
                <a:sym typeface="+mn-lt"/>
              </a:rPr>
              <a:t>第一章 机械运动</a:t>
            </a:r>
            <a:endParaRPr kumimoji="1" lang="en-US" altLang="zh-CN" sz="1400" b="1" dirty="0">
              <a:solidFill>
                <a:schemeClr val="tx1"/>
              </a:solidFill>
              <a:latin typeface="楷体" panose="02010609060101010101" pitchFamily="49" charset="-122"/>
              <a:ea typeface="楷体" panose="02010609060101010101" pitchFamily="49" charset="-122"/>
              <a:cs typeface="+mn-ea"/>
              <a:sym typeface="+mn-lt"/>
            </a:endParaRPr>
          </a:p>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defRPr/>
            </a:pPr>
            <a:r>
              <a:rPr kumimoji="1" lang="zh-CN" altLang="en-US" sz="1400" b="1" dirty="0">
                <a:solidFill>
                  <a:schemeClr val="tx1"/>
                </a:solidFill>
                <a:latin typeface="楷体" panose="02010609060101010101" pitchFamily="49" charset="-122"/>
                <a:ea typeface="楷体" panose="02010609060101010101" pitchFamily="49" charset="-122"/>
                <a:cs typeface="+mn-ea"/>
                <a:sym typeface="+mn-lt"/>
              </a:rPr>
              <a:t>第二章 声现象</a:t>
            </a:r>
            <a:endParaRPr kumimoji="1" lang="en-US" altLang="zh-CN" sz="1400" b="1" dirty="0">
              <a:solidFill>
                <a:schemeClr val="tx1"/>
              </a:solidFill>
              <a:latin typeface="楷体" panose="02010609060101010101" pitchFamily="49" charset="-122"/>
              <a:ea typeface="楷体" panose="02010609060101010101" pitchFamily="49" charset="-122"/>
              <a:cs typeface="+mn-ea"/>
              <a:sym typeface="+mn-lt"/>
            </a:endParaRPr>
          </a:p>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defRPr/>
            </a:pPr>
            <a:r>
              <a:rPr kumimoji="1" lang="zh-CN" altLang="en-US" sz="1400" b="1" dirty="0">
                <a:solidFill>
                  <a:schemeClr val="tx1"/>
                </a:solidFill>
                <a:latin typeface="楷体" panose="02010609060101010101" pitchFamily="49" charset="-122"/>
                <a:ea typeface="楷体" panose="02010609060101010101" pitchFamily="49" charset="-122"/>
                <a:cs typeface="+mn-ea"/>
                <a:sym typeface="+mn-lt"/>
              </a:rPr>
              <a:t>第三章 物态变化</a:t>
            </a:r>
            <a:endParaRPr kumimoji="1" lang="en-US" altLang="zh-CN" sz="1400" b="1" dirty="0">
              <a:solidFill>
                <a:schemeClr val="tx1"/>
              </a:solidFill>
              <a:latin typeface="楷体" panose="02010609060101010101" pitchFamily="49" charset="-122"/>
              <a:ea typeface="楷体" panose="02010609060101010101" pitchFamily="49" charset="-122"/>
              <a:cs typeface="+mn-ea"/>
              <a:sym typeface="+mn-lt"/>
            </a:endParaRPr>
          </a:p>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defRPr/>
            </a:pPr>
            <a:r>
              <a:rPr kumimoji="1" lang="zh-CN" altLang="en-US" sz="1400" b="1" dirty="0">
                <a:solidFill>
                  <a:schemeClr val="tx1"/>
                </a:solidFill>
                <a:latin typeface="楷体" panose="02010609060101010101" pitchFamily="49" charset="-122"/>
                <a:ea typeface="楷体" panose="02010609060101010101" pitchFamily="49" charset="-122"/>
                <a:cs typeface="+mn-ea"/>
                <a:sym typeface="+mn-lt"/>
              </a:rPr>
              <a:t>第四章 光现象</a:t>
            </a:r>
            <a:endParaRPr kumimoji="1" lang="en-US" altLang="zh-CN" sz="1400" b="1" dirty="0">
              <a:solidFill>
                <a:schemeClr val="tx1"/>
              </a:solidFill>
              <a:latin typeface="楷体" panose="02010609060101010101" pitchFamily="49" charset="-122"/>
              <a:ea typeface="楷体" panose="02010609060101010101" pitchFamily="49" charset="-122"/>
              <a:cs typeface="+mn-ea"/>
              <a:sym typeface="+mn-lt"/>
            </a:endParaRPr>
          </a:p>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defRPr/>
            </a:pPr>
            <a:r>
              <a:rPr kumimoji="1" lang="zh-CN" altLang="en-US" sz="1400" b="1" dirty="0">
                <a:solidFill>
                  <a:schemeClr val="tx1"/>
                </a:solidFill>
                <a:latin typeface="楷体" panose="02010609060101010101" pitchFamily="49" charset="-122"/>
                <a:ea typeface="楷体" panose="02010609060101010101" pitchFamily="49" charset="-122"/>
                <a:cs typeface="+mn-ea"/>
                <a:sym typeface="+mn-lt"/>
              </a:rPr>
              <a:t>第五章 透镜及其应用</a:t>
            </a:r>
            <a:endParaRPr kumimoji="1" lang="en-US" altLang="zh-CN" sz="1400" b="1" dirty="0">
              <a:solidFill>
                <a:schemeClr val="tx1"/>
              </a:solidFill>
              <a:latin typeface="楷体" panose="02010609060101010101" pitchFamily="49" charset="-122"/>
              <a:ea typeface="楷体" panose="02010609060101010101" pitchFamily="49" charset="-122"/>
              <a:cs typeface="+mn-ea"/>
              <a:sym typeface="+mn-lt"/>
            </a:endParaRPr>
          </a:p>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defRPr/>
            </a:pPr>
            <a:r>
              <a:rPr kumimoji="1" lang="zh-CN" altLang="en-US" sz="1400" b="1" dirty="0">
                <a:solidFill>
                  <a:schemeClr val="tx1"/>
                </a:solidFill>
                <a:latin typeface="楷体" panose="02010609060101010101" pitchFamily="49" charset="-122"/>
                <a:ea typeface="楷体" panose="02010609060101010101" pitchFamily="49" charset="-122"/>
                <a:cs typeface="+mn-ea"/>
                <a:sym typeface="+mn-lt"/>
              </a:rPr>
              <a:t>第六章 质量与密度</a:t>
            </a:r>
            <a:endParaRPr kumimoji="1" lang="en-US" altLang="zh-CN" sz="1400" b="1" dirty="0">
              <a:solidFill>
                <a:schemeClr val="tx1"/>
              </a:solidFill>
              <a:latin typeface="楷体" panose="02010609060101010101" pitchFamily="49" charset="-122"/>
              <a:ea typeface="楷体" panose="02010609060101010101" pitchFamily="49" charset="-122"/>
              <a:cs typeface="+mn-ea"/>
              <a:sym typeface="+mn-lt"/>
            </a:endParaRPr>
          </a:p>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defRPr/>
            </a:pPr>
            <a:r>
              <a:rPr kumimoji="1" lang="zh-CN" altLang="en-US" sz="1400" b="1" dirty="0">
                <a:solidFill>
                  <a:schemeClr val="tx1"/>
                </a:solidFill>
                <a:latin typeface="楷体" panose="02010609060101010101" pitchFamily="49" charset="-122"/>
                <a:ea typeface="楷体" panose="02010609060101010101" pitchFamily="49" charset="-122"/>
                <a:cs typeface="+mn-ea"/>
                <a:sym typeface="+mn-lt"/>
              </a:rPr>
              <a:t>章节巩固练</a:t>
            </a:r>
            <a:r>
              <a:rPr kumimoji="1" lang="en-US" altLang="zh-CN" sz="1400" b="1" dirty="0">
                <a:solidFill>
                  <a:schemeClr val="tx1"/>
                </a:solidFill>
                <a:latin typeface="楷体" panose="02010609060101010101" pitchFamily="49" charset="-122"/>
                <a:ea typeface="楷体" panose="02010609060101010101" pitchFamily="49" charset="-122"/>
                <a:cs typeface="+mn-ea"/>
                <a:sym typeface="+mn-lt"/>
              </a:rPr>
              <a:t>1 </a:t>
            </a:r>
            <a:r>
              <a:rPr kumimoji="1" lang="zh-CN" altLang="en-US" sz="1400" b="1" dirty="0">
                <a:solidFill>
                  <a:schemeClr val="tx1"/>
                </a:solidFill>
                <a:latin typeface="楷体" panose="02010609060101010101" pitchFamily="49" charset="-122"/>
                <a:ea typeface="楷体" panose="02010609060101010101" pitchFamily="49" charset="-122"/>
                <a:cs typeface="+mn-ea"/>
                <a:sym typeface="+mn-lt"/>
              </a:rPr>
              <a:t>机械运动</a:t>
            </a:r>
            <a:endParaRPr kumimoji="1" lang="en-US" altLang="zh-CN" sz="1400" b="1" dirty="0">
              <a:solidFill>
                <a:schemeClr val="tx1"/>
              </a:solidFill>
              <a:latin typeface="楷体" panose="02010609060101010101" pitchFamily="49" charset="-122"/>
              <a:ea typeface="楷体" panose="02010609060101010101" pitchFamily="49" charset="-122"/>
              <a:cs typeface="+mn-ea"/>
              <a:sym typeface="+mn-lt"/>
            </a:endParaRPr>
          </a:p>
          <a:p>
            <a:pPr lvl="0">
              <a:lnSpc>
                <a:spcPct val="150000"/>
              </a:lnSpc>
              <a:defRPr/>
            </a:pPr>
            <a:r>
              <a:rPr kumimoji="1" lang="zh-CN" altLang="en-US" sz="1400" b="1" dirty="0">
                <a:solidFill>
                  <a:schemeClr val="tx1"/>
                </a:solidFill>
                <a:latin typeface="楷体" panose="02010609060101010101" pitchFamily="49" charset="-122"/>
                <a:ea typeface="楷体" panose="02010609060101010101" pitchFamily="49" charset="-122"/>
                <a:cs typeface="+mn-ea"/>
                <a:sym typeface="+mn-lt"/>
              </a:rPr>
              <a:t>章节巩固练</a:t>
            </a:r>
            <a:r>
              <a:rPr kumimoji="1" lang="en-US" altLang="zh-CN" sz="1400" b="1" dirty="0">
                <a:solidFill>
                  <a:schemeClr val="tx1"/>
                </a:solidFill>
                <a:latin typeface="楷体" panose="02010609060101010101" pitchFamily="49" charset="-122"/>
                <a:ea typeface="楷体" panose="02010609060101010101" pitchFamily="49" charset="-122"/>
                <a:cs typeface="+mn-ea"/>
                <a:sym typeface="+mn-lt"/>
              </a:rPr>
              <a:t>2 </a:t>
            </a:r>
            <a:r>
              <a:rPr kumimoji="1" lang="zh-CN" altLang="en-US" sz="1400" b="1" dirty="0">
                <a:solidFill>
                  <a:schemeClr val="tx1"/>
                </a:solidFill>
                <a:latin typeface="楷体" panose="02010609060101010101" pitchFamily="49" charset="-122"/>
                <a:ea typeface="楷体" panose="02010609060101010101" pitchFamily="49" charset="-122"/>
                <a:cs typeface="+mn-ea"/>
                <a:sym typeface="+mn-lt"/>
              </a:rPr>
              <a:t>声现象</a:t>
            </a:r>
            <a:endParaRPr kumimoji="1" lang="en-US" altLang="zh-CN" sz="1400" b="1" dirty="0">
              <a:solidFill>
                <a:schemeClr val="tx1"/>
              </a:solidFill>
              <a:latin typeface="楷体" panose="02010609060101010101" pitchFamily="49" charset="-122"/>
              <a:ea typeface="楷体" panose="02010609060101010101" pitchFamily="49" charset="-122"/>
              <a:cs typeface="+mn-ea"/>
              <a:sym typeface="+mn-lt"/>
            </a:endParaRPr>
          </a:p>
          <a:p>
            <a:pPr lvl="0">
              <a:lnSpc>
                <a:spcPct val="150000"/>
              </a:lnSpc>
              <a:defRPr/>
            </a:pPr>
            <a:r>
              <a:rPr kumimoji="1" lang="zh-CN" altLang="en-US" sz="1400" b="1" dirty="0">
                <a:solidFill>
                  <a:schemeClr val="tx1"/>
                </a:solidFill>
                <a:latin typeface="楷体" panose="02010609060101010101" pitchFamily="49" charset="-122"/>
                <a:ea typeface="楷体" panose="02010609060101010101" pitchFamily="49" charset="-122"/>
                <a:cs typeface="+mn-ea"/>
                <a:sym typeface="+mn-lt"/>
              </a:rPr>
              <a:t>章节巩固练</a:t>
            </a:r>
            <a:r>
              <a:rPr kumimoji="1" lang="en-US" altLang="zh-CN" sz="1400" b="1" dirty="0">
                <a:solidFill>
                  <a:schemeClr val="tx1"/>
                </a:solidFill>
                <a:latin typeface="楷体" panose="02010609060101010101" pitchFamily="49" charset="-122"/>
                <a:ea typeface="楷体" panose="02010609060101010101" pitchFamily="49" charset="-122"/>
                <a:cs typeface="+mn-ea"/>
                <a:sym typeface="+mn-lt"/>
              </a:rPr>
              <a:t>3 </a:t>
            </a:r>
            <a:r>
              <a:rPr kumimoji="1" lang="zh-CN" altLang="en-US" sz="1400" b="1" dirty="0">
                <a:solidFill>
                  <a:schemeClr val="tx1"/>
                </a:solidFill>
                <a:latin typeface="楷体" panose="02010609060101010101" pitchFamily="49" charset="-122"/>
                <a:ea typeface="楷体" panose="02010609060101010101" pitchFamily="49" charset="-122"/>
                <a:cs typeface="+mn-ea"/>
                <a:sym typeface="+mn-lt"/>
              </a:rPr>
              <a:t>物态变化</a:t>
            </a:r>
            <a:endParaRPr kumimoji="1" lang="en-US" altLang="zh-CN" sz="1400" b="1" dirty="0">
              <a:solidFill>
                <a:schemeClr val="tx1"/>
              </a:solidFill>
              <a:latin typeface="楷体" panose="02010609060101010101" pitchFamily="49" charset="-122"/>
              <a:ea typeface="楷体" panose="02010609060101010101" pitchFamily="49" charset="-122"/>
              <a:cs typeface="+mn-ea"/>
              <a:sym typeface="+mn-lt"/>
            </a:endParaRPr>
          </a:p>
          <a:p>
            <a:pPr lvl="0">
              <a:lnSpc>
                <a:spcPct val="150000"/>
              </a:lnSpc>
              <a:defRPr/>
            </a:pPr>
            <a:r>
              <a:rPr kumimoji="1" lang="zh-CN" altLang="en-US" sz="1400" b="1" dirty="0">
                <a:solidFill>
                  <a:schemeClr val="tx1"/>
                </a:solidFill>
                <a:latin typeface="楷体" panose="02010609060101010101" pitchFamily="49" charset="-122"/>
                <a:ea typeface="楷体" panose="02010609060101010101" pitchFamily="49" charset="-122"/>
                <a:cs typeface="+mn-ea"/>
                <a:sym typeface="+mn-lt"/>
              </a:rPr>
              <a:t>章节巩固练</a:t>
            </a:r>
            <a:r>
              <a:rPr kumimoji="1" lang="en-US" altLang="zh-CN" sz="1400" b="1" dirty="0">
                <a:solidFill>
                  <a:schemeClr val="tx1"/>
                </a:solidFill>
                <a:latin typeface="楷体" panose="02010609060101010101" pitchFamily="49" charset="-122"/>
                <a:ea typeface="楷体" panose="02010609060101010101" pitchFamily="49" charset="-122"/>
                <a:cs typeface="+mn-ea"/>
                <a:sym typeface="+mn-lt"/>
              </a:rPr>
              <a:t>4 </a:t>
            </a:r>
            <a:r>
              <a:rPr kumimoji="1" lang="zh-CN" altLang="en-US" sz="1400" b="1" dirty="0">
                <a:solidFill>
                  <a:schemeClr val="tx1"/>
                </a:solidFill>
                <a:latin typeface="楷体" panose="02010609060101010101" pitchFamily="49" charset="-122"/>
                <a:ea typeface="楷体" panose="02010609060101010101" pitchFamily="49" charset="-122"/>
                <a:cs typeface="+mn-ea"/>
                <a:sym typeface="+mn-lt"/>
              </a:rPr>
              <a:t>光现象</a:t>
            </a:r>
            <a:endParaRPr kumimoji="1" lang="en-US" altLang="zh-CN" sz="1400" b="1" dirty="0">
              <a:solidFill>
                <a:schemeClr val="tx1"/>
              </a:solidFill>
              <a:latin typeface="楷体" panose="02010609060101010101" pitchFamily="49" charset="-122"/>
              <a:ea typeface="楷体" panose="02010609060101010101" pitchFamily="49" charset="-122"/>
              <a:cs typeface="+mn-ea"/>
              <a:sym typeface="+mn-lt"/>
            </a:endParaRPr>
          </a:p>
          <a:p>
            <a:pPr lvl="0">
              <a:lnSpc>
                <a:spcPct val="150000"/>
              </a:lnSpc>
              <a:defRPr/>
            </a:pPr>
            <a:r>
              <a:rPr kumimoji="1" lang="zh-CN" altLang="en-US" sz="1400" b="1" dirty="0">
                <a:solidFill>
                  <a:schemeClr val="tx1"/>
                </a:solidFill>
                <a:latin typeface="楷体" panose="02010609060101010101" pitchFamily="49" charset="-122"/>
                <a:ea typeface="楷体" panose="02010609060101010101" pitchFamily="49" charset="-122"/>
                <a:cs typeface="+mn-ea"/>
                <a:sym typeface="+mn-lt"/>
              </a:rPr>
              <a:t>章节巩固练</a:t>
            </a:r>
            <a:r>
              <a:rPr kumimoji="1" lang="en-US" altLang="zh-CN" sz="1400" b="1" dirty="0">
                <a:solidFill>
                  <a:schemeClr val="tx1"/>
                </a:solidFill>
                <a:latin typeface="楷体" panose="02010609060101010101" pitchFamily="49" charset="-122"/>
                <a:ea typeface="楷体" panose="02010609060101010101" pitchFamily="49" charset="-122"/>
                <a:cs typeface="+mn-ea"/>
                <a:sym typeface="+mn-lt"/>
              </a:rPr>
              <a:t>5 </a:t>
            </a:r>
            <a:r>
              <a:rPr kumimoji="1" lang="zh-CN" altLang="en-US" sz="1400" b="1" dirty="0">
                <a:solidFill>
                  <a:schemeClr val="tx1"/>
                </a:solidFill>
                <a:latin typeface="楷体" panose="02010609060101010101" pitchFamily="49" charset="-122"/>
                <a:ea typeface="楷体" panose="02010609060101010101" pitchFamily="49" charset="-122"/>
                <a:cs typeface="+mn-ea"/>
                <a:sym typeface="+mn-lt"/>
              </a:rPr>
              <a:t>透镜及其应用</a:t>
            </a:r>
            <a:endParaRPr kumimoji="1" lang="en-US" altLang="zh-CN" sz="1400" b="1" dirty="0">
              <a:solidFill>
                <a:schemeClr val="tx1"/>
              </a:solidFill>
              <a:latin typeface="楷体" panose="02010609060101010101" pitchFamily="49" charset="-122"/>
              <a:ea typeface="楷体" panose="02010609060101010101" pitchFamily="49" charset="-122"/>
              <a:cs typeface="+mn-ea"/>
              <a:sym typeface="+mn-lt"/>
            </a:endParaRPr>
          </a:p>
          <a:p>
            <a:pPr lvl="0">
              <a:lnSpc>
                <a:spcPct val="150000"/>
              </a:lnSpc>
              <a:defRPr/>
            </a:pPr>
            <a:r>
              <a:rPr kumimoji="1" lang="zh-CN" altLang="en-US" sz="1400" b="1" dirty="0">
                <a:solidFill>
                  <a:schemeClr val="tx1"/>
                </a:solidFill>
                <a:latin typeface="楷体" panose="02010609060101010101" pitchFamily="49" charset="-122"/>
                <a:ea typeface="楷体" panose="02010609060101010101" pitchFamily="49" charset="-122"/>
                <a:cs typeface="+mn-ea"/>
                <a:sym typeface="+mn-lt"/>
              </a:rPr>
              <a:t>章节巩固练</a:t>
            </a:r>
            <a:r>
              <a:rPr kumimoji="1" lang="en-US" altLang="zh-CN" sz="1400" b="1" dirty="0">
                <a:solidFill>
                  <a:schemeClr val="tx1"/>
                </a:solidFill>
                <a:latin typeface="楷体" panose="02010609060101010101" pitchFamily="49" charset="-122"/>
                <a:ea typeface="楷体" panose="02010609060101010101" pitchFamily="49" charset="-122"/>
                <a:cs typeface="+mn-ea"/>
                <a:sym typeface="+mn-lt"/>
              </a:rPr>
              <a:t>6 </a:t>
            </a:r>
            <a:r>
              <a:rPr kumimoji="1" lang="zh-CN" altLang="en-US" sz="1400" b="1" dirty="0">
                <a:solidFill>
                  <a:schemeClr val="tx1"/>
                </a:solidFill>
                <a:latin typeface="楷体" panose="02010609060101010101" pitchFamily="49" charset="-122"/>
                <a:ea typeface="楷体" panose="02010609060101010101" pitchFamily="49" charset="-122"/>
                <a:cs typeface="+mn-ea"/>
                <a:sym typeface="+mn-lt"/>
              </a:rPr>
              <a:t>质量与密度（</a:t>
            </a:r>
            <a:r>
              <a:rPr kumimoji="1" lang="en-US" altLang="zh-CN" sz="1400" b="1" dirty="0">
                <a:solidFill>
                  <a:schemeClr val="tx1"/>
                </a:solidFill>
                <a:latin typeface="楷体" panose="02010609060101010101" pitchFamily="49" charset="-122"/>
                <a:ea typeface="楷体" panose="02010609060101010101" pitchFamily="49" charset="-122"/>
                <a:cs typeface="+mn-ea"/>
                <a:sym typeface="+mn-lt"/>
              </a:rPr>
              <a:t>1</a:t>
            </a:r>
            <a:r>
              <a:rPr kumimoji="1" lang="zh-CN" altLang="en-US" sz="1400" b="1" dirty="0">
                <a:solidFill>
                  <a:schemeClr val="tx1"/>
                </a:solidFill>
                <a:latin typeface="楷体" panose="02010609060101010101" pitchFamily="49" charset="-122"/>
                <a:ea typeface="楷体" panose="02010609060101010101" pitchFamily="49" charset="-122"/>
                <a:cs typeface="+mn-ea"/>
                <a:sym typeface="+mn-lt"/>
              </a:rPr>
              <a:t>）</a:t>
            </a:r>
            <a:endParaRPr kumimoji="1" lang="en-US" altLang="zh-CN" sz="1400" b="1" dirty="0">
              <a:solidFill>
                <a:schemeClr val="tx1"/>
              </a:solidFill>
              <a:latin typeface="楷体" panose="02010609060101010101" pitchFamily="49" charset="-122"/>
              <a:ea typeface="楷体" panose="02010609060101010101" pitchFamily="49" charset="-122"/>
              <a:cs typeface="+mn-ea"/>
              <a:sym typeface="+mn-lt"/>
            </a:endParaRPr>
          </a:p>
          <a:p>
            <a:pPr>
              <a:lnSpc>
                <a:spcPct val="150000"/>
              </a:lnSpc>
              <a:defRPr/>
            </a:pPr>
            <a:r>
              <a:rPr kumimoji="1" lang="zh-CN" altLang="en-US" sz="1400" b="1" dirty="0">
                <a:solidFill>
                  <a:schemeClr val="tx1"/>
                </a:solidFill>
                <a:latin typeface="楷体" panose="02010609060101010101" pitchFamily="49" charset="-122"/>
                <a:ea typeface="楷体" panose="02010609060101010101" pitchFamily="49" charset="-122"/>
                <a:cs typeface="+mn-ea"/>
                <a:sym typeface="+mn-lt"/>
              </a:rPr>
              <a:t>章节巩固练</a:t>
            </a:r>
            <a:r>
              <a:rPr kumimoji="1" lang="en-US" altLang="zh-CN" sz="1400" b="1" dirty="0">
                <a:solidFill>
                  <a:schemeClr val="tx1"/>
                </a:solidFill>
                <a:latin typeface="楷体" panose="02010609060101010101" pitchFamily="49" charset="-122"/>
                <a:ea typeface="楷体" panose="02010609060101010101" pitchFamily="49" charset="-122"/>
                <a:cs typeface="+mn-ea"/>
                <a:sym typeface="+mn-lt"/>
              </a:rPr>
              <a:t>7 </a:t>
            </a:r>
            <a:r>
              <a:rPr kumimoji="1" lang="zh-CN" altLang="en-US" sz="1400" b="1" dirty="0">
                <a:solidFill>
                  <a:schemeClr val="tx1"/>
                </a:solidFill>
                <a:latin typeface="楷体" panose="02010609060101010101" pitchFamily="49" charset="-122"/>
                <a:ea typeface="楷体" panose="02010609060101010101" pitchFamily="49" charset="-122"/>
                <a:cs typeface="+mn-ea"/>
                <a:sym typeface="+mn-lt"/>
              </a:rPr>
              <a:t>质量与密度（</a:t>
            </a:r>
            <a:r>
              <a:rPr kumimoji="1" lang="en-US" altLang="zh-CN" sz="1400" b="1" dirty="0">
                <a:solidFill>
                  <a:schemeClr val="tx1"/>
                </a:solidFill>
                <a:latin typeface="楷体" panose="02010609060101010101" pitchFamily="49" charset="-122"/>
                <a:ea typeface="楷体" panose="02010609060101010101" pitchFamily="49" charset="-122"/>
                <a:cs typeface="+mn-ea"/>
                <a:sym typeface="+mn-lt"/>
              </a:rPr>
              <a:t>2</a:t>
            </a:r>
            <a:r>
              <a:rPr kumimoji="1" lang="zh-CN" altLang="en-US" sz="1400" b="1" dirty="0">
                <a:solidFill>
                  <a:schemeClr val="tx1"/>
                </a:solidFill>
                <a:latin typeface="楷体" panose="02010609060101010101" pitchFamily="49" charset="-122"/>
                <a:ea typeface="楷体" panose="02010609060101010101" pitchFamily="49" charset="-122"/>
                <a:cs typeface="+mn-ea"/>
                <a:sym typeface="+mn-lt"/>
              </a:rPr>
              <a:t>）</a:t>
            </a:r>
            <a:endParaRPr kumimoji="1" lang="en-US" altLang="zh-CN" sz="1400" b="1" dirty="0">
              <a:solidFill>
                <a:schemeClr val="tx1"/>
              </a:solidFill>
              <a:latin typeface="楷体" panose="02010609060101010101" pitchFamily="49" charset="-122"/>
              <a:ea typeface="楷体" panose="02010609060101010101" pitchFamily="49" charset="-122"/>
              <a:cs typeface="+mn-ea"/>
              <a:sym typeface="+mn-lt"/>
            </a:endParaRPr>
          </a:p>
          <a:p>
            <a:pPr lvl="0">
              <a:lnSpc>
                <a:spcPct val="149000"/>
              </a:lnSpc>
              <a:defRPr/>
            </a:pPr>
            <a:r>
              <a:rPr kumimoji="1" lang="zh-CN" altLang="en-US" sz="1400" b="1" dirty="0">
                <a:solidFill>
                  <a:schemeClr val="accent4">
                    <a:lumMod val="50000"/>
                  </a:schemeClr>
                </a:solidFill>
                <a:effectLst>
                  <a:outerShdw blurRad="38100" dist="38100" dir="2700000" algn="tl">
                    <a:srgbClr val="000000">
                      <a:alpha val="43137"/>
                    </a:srgbClr>
                  </a:outerShdw>
                </a:effectLst>
                <a:latin typeface="微软雅黑 Light" panose="020B0502040204020203" pitchFamily="34" charset="-122"/>
                <a:ea typeface="微软雅黑 Light" panose="020B0502040204020203" pitchFamily="34" charset="-122"/>
                <a:cs typeface="+mn-ea"/>
                <a:sym typeface="+mn-lt"/>
              </a:rPr>
              <a:t>刷专题</a:t>
            </a:r>
            <a:endParaRPr kumimoji="1" lang="en-US" altLang="zh-CN" sz="1400" b="1" dirty="0">
              <a:solidFill>
                <a:schemeClr val="accent4">
                  <a:lumMod val="50000"/>
                </a:schemeClr>
              </a:solidFill>
              <a:effectLst>
                <a:outerShdw blurRad="38100" dist="38100" dir="2700000" algn="tl">
                  <a:srgbClr val="000000">
                    <a:alpha val="43137"/>
                  </a:srgbClr>
                </a:outerShdw>
              </a:effectLst>
              <a:latin typeface="微软雅黑 Light" panose="020B0502040204020203" pitchFamily="34" charset="-122"/>
              <a:ea typeface="微软雅黑 Light" panose="020B0502040204020203" pitchFamily="34" charset="-122"/>
              <a:cs typeface="+mn-ea"/>
              <a:sym typeface="+mn-lt"/>
            </a:endParaRPr>
          </a:p>
          <a:p>
            <a:pPr lvl="0">
              <a:lnSpc>
                <a:spcPct val="149000"/>
              </a:lnSpc>
              <a:defRPr/>
            </a:pPr>
            <a:r>
              <a:rPr kumimoji="1" lang="zh-CN" altLang="en-US" sz="1400" b="1" dirty="0">
                <a:solidFill>
                  <a:schemeClr val="tx1"/>
                </a:solidFill>
                <a:latin typeface="楷体" panose="02010609060101010101" pitchFamily="49" charset="-122"/>
                <a:ea typeface="楷体" panose="02010609060101010101" pitchFamily="49" charset="-122"/>
                <a:cs typeface="+mn-ea"/>
                <a:sym typeface="+mn-lt"/>
              </a:rPr>
              <a:t>提分专练</a:t>
            </a:r>
            <a:r>
              <a:rPr kumimoji="1" lang="en-US" altLang="zh-CN" sz="1400" b="1" dirty="0">
                <a:solidFill>
                  <a:schemeClr val="tx1"/>
                </a:solidFill>
                <a:latin typeface="楷体" panose="02010609060101010101" pitchFamily="49" charset="-122"/>
                <a:ea typeface="楷体" panose="02010609060101010101" pitchFamily="49" charset="-122"/>
                <a:cs typeface="+mn-ea"/>
                <a:sym typeface="+mn-lt"/>
              </a:rPr>
              <a:t>1 </a:t>
            </a:r>
            <a:r>
              <a:rPr kumimoji="1" lang="zh-CN" altLang="en-US" sz="1400" b="1" dirty="0">
                <a:solidFill>
                  <a:schemeClr val="tx1"/>
                </a:solidFill>
                <a:latin typeface="楷体" panose="02010609060101010101" pitchFamily="49" charset="-122"/>
                <a:ea typeface="楷体" panose="02010609060101010101" pitchFamily="49" charset="-122"/>
                <a:cs typeface="+mn-ea"/>
                <a:sym typeface="+mn-lt"/>
              </a:rPr>
              <a:t>填空、选择重难题</a:t>
            </a:r>
            <a:endParaRPr kumimoji="1" lang="en-US" altLang="zh-CN" sz="1400" b="1" dirty="0">
              <a:solidFill>
                <a:schemeClr val="tx1"/>
              </a:solidFill>
              <a:latin typeface="楷体" panose="02010609060101010101" pitchFamily="49" charset="-122"/>
              <a:ea typeface="楷体" panose="02010609060101010101" pitchFamily="49" charset="-122"/>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Click="0">
        <p:random/>
      </p:transition>
    </mc:Choice>
    <mc:Fallback xmlns="" xmlns:a14="http://schemas.microsoft.com/office/drawing/2010/main">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YT"/>
        <p:cNvGrpSpPr/>
        <p:nvPr/>
      </p:nvGrpSpPr>
      <p:grpSpPr>
        <a:xfrm>
          <a:off x="0" y="0"/>
          <a:ext cx="0" cy="0"/>
          <a:chOff x="0" y="0"/>
          <a:chExt cx="0" cy="0"/>
        </a:xfrm>
      </p:grpSpPr>
      <p:sp>
        <p:nvSpPr>
          <p:cNvPr id="11863" name="yt_shape_11863"/>
          <p:cNvSpPr txBox="1"/>
          <p:nvPr/>
        </p:nvSpPr>
        <p:spPr>
          <a:xfrm>
            <a:off x="648143" y="1882439"/>
            <a:ext cx="10896000" cy="1620187"/>
          </a:xfrm>
          <a:prstGeom prst="rect">
            <a:avLst/>
          </a:prstGeom>
        </p:spPr>
        <p:txBody>
          <a:bodyPr vert="horz" wrap="square" lIns="0" tIns="0" rIns="0" bIns="0" rtlCol="0">
            <a:spAutoFit/>
          </a:bodyPr>
          <a:lstStyle/>
          <a:p>
            <a:pPr algn="l" eaLnBrk="1"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9.</a:t>
            </a:r>
            <a:r>
              <a:rPr lang="zh-CN" altLang="zh-CN" sz="2800" b="0" i="0" u="none">
                <a:solidFill>
                  <a:srgbClr val="000000"/>
                </a:solidFill>
                <a:effectLst/>
                <a:latin typeface="Times New Roman" pitchFamily="28"/>
                <a:ea typeface="宋体" pitchFamily="28"/>
                <a:cs typeface="宋体" pitchFamily="28"/>
              </a:rPr>
              <a:t>如图所示是汽车利用超声波辅助倒车的情境，当汽车与障碍物相距较近时，汽车就会发出</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Times New Roman" pitchFamily="28"/>
                <a:ea typeface="宋体" pitchFamily="28"/>
                <a:cs typeface="宋体" pitchFamily="28"/>
              </a:rPr>
              <a:t>嘀嘀嘀</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Times New Roman" pitchFamily="28"/>
                <a:ea typeface="宋体" pitchFamily="28"/>
                <a:cs typeface="宋体" pitchFamily="28"/>
              </a:rPr>
              <a:t>的警报声。下列关于声波的说法中，正确的是</a:t>
            </a:r>
            <a:r>
              <a:rPr lang="zh-CN" altLang="zh-CN" sz="2800" b="0" i="0" u="none">
                <a:solidFill>
                  <a:srgbClr val="000000"/>
                </a:solidFill>
                <a:effectLst/>
                <a:latin typeface="宋体" pitchFamily="28"/>
                <a:ea typeface="宋体" pitchFamily="28"/>
                <a:cs typeface="宋体" pitchFamily="28"/>
              </a:rPr>
              <a:t>（</a:t>
            </a:r>
            <a:r>
              <a:rPr lang="zh-CN" altLang="zh-CN" sz="1200" b="0" i="0" u="none">
                <a:solidFill>
                  <a:srgbClr val="000000"/>
                </a:solidFill>
                <a:effectLst/>
                <a:latin typeface="Times New Roman" pitchFamily="12"/>
                <a:ea typeface="宋体" pitchFamily="12"/>
                <a:cs typeface="宋体" pitchFamily="12"/>
              </a:rPr>
              <a:t>　</a:t>
            </a:r>
            <a:r>
              <a:rPr lang="zh-CN" altLang="zh-CN" sz="2800" b="1" i="0" u="none">
                <a:solidFill>
                  <a:srgbClr val="FF0000">
                    <a:alpha val="0"/>
                  </a:srgbClr>
                </a:solidFill>
                <a:effectLst/>
                <a:latin typeface="Times New Roman" pitchFamily="28"/>
                <a:ea typeface="宋体" pitchFamily="28"/>
                <a:cs typeface="宋体" pitchFamily="28"/>
              </a:rPr>
              <a:t>A</a:t>
            </a:r>
            <a:r>
              <a:rPr lang="zh-CN" altLang="zh-CN" sz="1200" b="0" i="0" u="none">
                <a:solidFill>
                  <a:srgbClr val="000000"/>
                </a:solidFill>
                <a:effectLst/>
                <a:latin typeface="Times New Roman" pitchFamily="12"/>
                <a:ea typeface="宋体" pitchFamily="12"/>
                <a:cs typeface="宋体" pitchFamily="12"/>
              </a:rPr>
              <a:t>　</a:t>
            </a:r>
            <a:r>
              <a:rPr lang="zh-CN" altLang="zh-CN" sz="2800" b="0" i="0" u="none">
                <a:solidFill>
                  <a:srgbClr val="000000"/>
                </a:solidFill>
                <a:effectLst/>
                <a:latin typeface="宋体" pitchFamily="28"/>
                <a:ea typeface="宋体" pitchFamily="28"/>
                <a:cs typeface="宋体" pitchFamily="28"/>
              </a:rPr>
              <a:t>）</a:t>
            </a:r>
          </a:p>
        </p:txBody>
      </p:sp>
      <p:graphicFrame>
        <p:nvGraphicFramePr>
          <p:cNvPr id="11865" name="yt_table_11865_skip" title="H_174.72">
            <a:extLst>
              <a:ext uri="{FF2B5EF4-FFF2-40B4-BE49-F238E27FC236}">
                <a16:creationId xmlns:a16="http://schemas.microsoft.com/office/drawing/2014/main" id="{85F9CD91-DE56-4981-AD6D-3D4292DC4A24}"/>
              </a:ext>
            </a:extLst>
          </p:cNvPr>
          <p:cNvGraphicFramePr>
            <a:graphicFrameLocks noGrp="1"/>
          </p:cNvGraphicFramePr>
          <p:nvPr>
            <p:extLst>
              <p:ext uri="{D42A27DB-BD31-4B8C-83A1-F6EECF244321}">
                <p14:modId xmlns:p14="http://schemas.microsoft.com/office/powerpoint/2010/main" val="3558941719"/>
              </p:ext>
            </p:extLst>
          </p:nvPr>
        </p:nvGraphicFramePr>
        <p:xfrm>
          <a:off x="648000" y="3553414"/>
          <a:ext cx="7154864" cy="2218944"/>
        </p:xfrm>
        <a:graphic>
          <a:graphicData uri="http://schemas.openxmlformats.org/drawingml/2006/table">
            <a:tbl>
              <a:tblPr/>
              <a:tblGrid>
                <a:gridCol w="7154864">
                  <a:extLst>
                    <a:ext uri="{9D8B030D-6E8A-4147-A177-3AD203B41FA5}">
                      <a16:colId xmlns:a16="http://schemas.microsoft.com/office/drawing/2014/main" val="10114"/>
                    </a:ext>
                  </a:extLst>
                </a:gridCol>
              </a:tblGrid>
              <a:tr h="370840">
                <a:tc>
                  <a:txBody>
                    <a:bodyPr/>
                    <a:lstStyle/>
                    <a:p>
                      <a:pPr marL="0" indent="0" algn="l" eaLnBrk="1" fontAlgn="ctr"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A.</a:t>
                      </a:r>
                      <a:r>
                        <a:rPr lang="zh-CN" altLang="zh-CN" sz="2800" b="0" i="0" u="none">
                          <a:solidFill>
                            <a:srgbClr val="000000"/>
                          </a:solidFill>
                          <a:effectLst/>
                          <a:latin typeface="Times New Roman" pitchFamily="28"/>
                          <a:ea typeface="宋体" pitchFamily="28"/>
                          <a:cs typeface="宋体" pitchFamily="28"/>
                        </a:rPr>
                        <a:t>超声波的传播需要介质</a:t>
                      </a:r>
                    </a:p>
                  </a:txBody>
                  <a:tcPr marL="0" marR="0" marT="0" marB="0" anchor="ctr">
                    <a:lnL w="9522" cmpd="sng">
                      <a:noFill/>
                    </a:lnL>
                    <a:lnR w="9522" cmpd="sng">
                      <a:noFill/>
                    </a:lnR>
                    <a:lnT w="9522" cmpd="sng">
                      <a:noFill/>
                    </a:lnT>
                    <a:lnB w="9522" cmpd="sng">
                      <a:noFill/>
                    </a:lnB>
                  </a:tcPr>
                </a:tc>
                <a:extLst>
                  <a:ext uri="{0D108BD9-81ED-4DB2-BD59-A6C34878D82A}">
                    <a16:rowId xmlns:a16="http://schemas.microsoft.com/office/drawing/2014/main" val="10321"/>
                  </a:ext>
                </a:extLst>
              </a:tr>
              <a:tr h="370840">
                <a:tc>
                  <a:txBody>
                    <a:bodyPr/>
                    <a:lstStyle/>
                    <a:p>
                      <a:pPr marL="0" indent="0" algn="l" eaLnBrk="1" fontAlgn="ctr"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B.</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Times New Roman" pitchFamily="28"/>
                          <a:ea typeface="宋体" pitchFamily="28"/>
                          <a:cs typeface="宋体" pitchFamily="28"/>
                        </a:rPr>
                        <a:t>嘀嘀嘀</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Times New Roman" pitchFamily="28"/>
                          <a:ea typeface="宋体" pitchFamily="28"/>
                          <a:cs typeface="宋体" pitchFamily="28"/>
                        </a:rPr>
                        <a:t>的警报声，就是超声波</a:t>
                      </a:r>
                    </a:p>
                  </a:txBody>
                  <a:tcPr marL="0" marR="0" marT="0" marB="0" anchor="ctr">
                    <a:lnL w="9522" cmpd="sng">
                      <a:noFill/>
                    </a:lnL>
                    <a:lnR w="9522" cmpd="sng">
                      <a:noFill/>
                    </a:lnR>
                    <a:lnT w="9522" cmpd="sng">
                      <a:noFill/>
                    </a:lnT>
                    <a:lnB w="9522" cmpd="sng">
                      <a:noFill/>
                    </a:lnB>
                  </a:tcPr>
                </a:tc>
                <a:extLst>
                  <a:ext uri="{0D108BD9-81ED-4DB2-BD59-A6C34878D82A}">
                    <a16:rowId xmlns:a16="http://schemas.microsoft.com/office/drawing/2014/main" val="10322"/>
                  </a:ext>
                </a:extLst>
              </a:tr>
              <a:tr h="370840">
                <a:tc>
                  <a:txBody>
                    <a:bodyPr/>
                    <a:lstStyle/>
                    <a:p>
                      <a:pPr marL="0" indent="0" algn="l" eaLnBrk="1" fontAlgn="ctr"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C.</a:t>
                      </a:r>
                      <a:r>
                        <a:rPr lang="zh-CN" altLang="zh-CN" sz="2800" b="0" i="0" u="none">
                          <a:solidFill>
                            <a:srgbClr val="000000"/>
                          </a:solidFill>
                          <a:effectLst/>
                          <a:latin typeface="Times New Roman" pitchFamily="28"/>
                          <a:ea typeface="宋体" pitchFamily="28"/>
                          <a:cs typeface="宋体" pitchFamily="28"/>
                        </a:rPr>
                        <a:t>超声波在空气中的传播速度为</a:t>
                      </a:r>
                      <a:r>
                        <a:rPr lang="en-US" altLang="zh-CN" sz="2800" b="0" i="0" u="none">
                          <a:solidFill>
                            <a:srgbClr val="000000"/>
                          </a:solidFill>
                          <a:effectLst/>
                          <a:latin typeface="Times New Roman" pitchFamily="28"/>
                          <a:ea typeface="Times New Roman" pitchFamily="28"/>
                          <a:cs typeface="宋体" pitchFamily="28"/>
                        </a:rPr>
                        <a:t>3</a:t>
                      </a:r>
                      <a:r>
                        <a:rPr lang="en-US" altLang="zh-CN" sz="2800" b="0" i="0" u="none">
                          <a:solidFill>
                            <a:srgbClr val="000000"/>
                          </a:solidFill>
                          <a:effectLst/>
                          <a:latin typeface="宋体" pitchFamily="28"/>
                          <a:ea typeface="宋体" pitchFamily="28"/>
                          <a:cs typeface="宋体" pitchFamily="28"/>
                        </a:rPr>
                        <a:t>×</a:t>
                      </a:r>
                      <a:r>
                        <a:rPr lang="en-US" altLang="zh-CN" sz="2800" b="0" i="0" u="none">
                          <a:solidFill>
                            <a:srgbClr val="000000"/>
                          </a:solidFill>
                          <a:effectLst/>
                          <a:latin typeface="Times New Roman" pitchFamily="28"/>
                          <a:ea typeface="Times New Roman" pitchFamily="28"/>
                          <a:cs typeface="宋体" pitchFamily="28"/>
                        </a:rPr>
                        <a:t>10</a:t>
                      </a:r>
                      <a:r>
                        <a:rPr lang="en-US" altLang="zh-CN" sz="2800" b="0" i="0" u="none" baseline="30000">
                          <a:solidFill>
                            <a:srgbClr val="000000"/>
                          </a:solidFill>
                          <a:effectLst/>
                          <a:latin typeface="Times New Roman" pitchFamily="28"/>
                          <a:ea typeface="Times New Roman" pitchFamily="28"/>
                          <a:cs typeface="宋体" pitchFamily="28"/>
                        </a:rPr>
                        <a:t>8</a:t>
                      </a:r>
                      <a:r>
                        <a:rPr lang="en-US" altLang="zh-CN" sz="2800" b="0" i="0" u="none">
                          <a:solidFill>
                            <a:srgbClr val="000000"/>
                          </a:solidFill>
                          <a:effectLst/>
                          <a:latin typeface="Times New Roman" pitchFamily="28"/>
                          <a:ea typeface="Times New Roman" pitchFamily="28"/>
                          <a:cs typeface="宋体" pitchFamily="28"/>
                        </a:rPr>
                        <a:t> m/s</a:t>
                      </a:r>
                    </a:p>
                  </a:txBody>
                  <a:tcPr marL="0" marR="0" marT="0" marB="0" anchor="ctr">
                    <a:lnL w="9522" cmpd="sng">
                      <a:noFill/>
                    </a:lnL>
                    <a:lnR w="9522" cmpd="sng">
                      <a:noFill/>
                    </a:lnR>
                    <a:lnT w="9522" cmpd="sng">
                      <a:noFill/>
                    </a:lnT>
                    <a:lnB w="9522" cmpd="sng">
                      <a:noFill/>
                    </a:lnB>
                  </a:tcPr>
                </a:tc>
                <a:extLst>
                  <a:ext uri="{0D108BD9-81ED-4DB2-BD59-A6C34878D82A}">
                    <a16:rowId xmlns:a16="http://schemas.microsoft.com/office/drawing/2014/main" val="10323"/>
                  </a:ext>
                </a:extLst>
              </a:tr>
              <a:tr h="370840">
                <a:tc>
                  <a:txBody>
                    <a:bodyPr/>
                    <a:lstStyle/>
                    <a:p>
                      <a:pPr marL="0" indent="0" algn="l" eaLnBrk="1" fontAlgn="ctr"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D.</a:t>
                      </a:r>
                      <a:r>
                        <a:rPr lang="zh-CN" altLang="zh-CN" sz="2800" b="0" i="0" u="none">
                          <a:solidFill>
                            <a:srgbClr val="000000"/>
                          </a:solidFill>
                          <a:effectLst/>
                          <a:latin typeface="Times New Roman" pitchFamily="28"/>
                          <a:ea typeface="宋体" pitchFamily="28"/>
                          <a:cs typeface="宋体" pitchFamily="28"/>
                        </a:rPr>
                        <a:t>警报声对正在倒车的驾驶员来说是噪声</a:t>
                      </a:r>
                    </a:p>
                  </a:txBody>
                  <a:tcPr marL="0" marR="0" marT="0" marB="0" anchor="ctr">
                    <a:lnL w="9522" cmpd="sng">
                      <a:noFill/>
                    </a:lnL>
                    <a:lnR w="9522" cmpd="sng">
                      <a:noFill/>
                    </a:lnR>
                    <a:lnT w="9522" cmpd="sng">
                      <a:noFill/>
                    </a:lnT>
                    <a:lnB w="9522" cmpd="sng">
                      <a:noFill/>
                    </a:lnB>
                  </a:tcPr>
                </a:tc>
                <a:extLst>
                  <a:ext uri="{0D108BD9-81ED-4DB2-BD59-A6C34878D82A}">
                    <a16:rowId xmlns:a16="http://schemas.microsoft.com/office/drawing/2014/main" val="10324"/>
                  </a:ext>
                </a:extLst>
              </a:tr>
            </a:tbl>
          </a:graphicData>
        </a:graphic>
      </p:graphicFrame>
      <p:pic>
        <p:nvPicPr>
          <p:cNvPr id="11864" name="yt_image_11864_skip" title="H_111.98">
            <a:extLst>
              <a:ext uri="">
                <a16:creationId xmlns="" xmlns:a16="http://schemas.microsoft.com/office/drawing/2014/main" xmlns:p14="http://schemas.microsoft.com/office/powerpoint/2010/main" xmlns:a14="http://schemas.microsoft.com/office/drawing/2010/main" xmlns:mc="http://schemas.openxmlformats.org/markup-compatibility/2006" id="{5351258F-BC95-41E6-9372-C2FE361B0291}"/>
              </a:ext>
            </a:extLst>
          </p:cNvPr>
          <p:cNvPicPr>
            <a:picLocks noChangeAspect="1" noChangeArrowheads="1"/>
          </p:cNvPicPr>
          <p:nvPr/>
        </p:nvPicPr>
        <p:blipFill>
          <a:blip r:embed="rId2" cstate="print"/>
          <a:srcRect/>
          <a:stretch>
            <a:fillRect/>
          </a:stretch>
        </p:blipFill>
        <p:spPr bwMode="auto">
          <a:xfrm>
            <a:off x="9512123" y="3553414"/>
            <a:ext cx="2029841" cy="1422146"/>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a:extLst>
              <a:ext uri="{FF2B5EF4-FFF2-40B4-BE49-F238E27FC236}">
                <a16:creationId xmlns:a16="http://schemas.microsoft.com/office/drawing/2014/main" id="{35A96044-62AA-196F-D1AC-62A5A059AC52}"/>
              </a:ext>
            </a:extLst>
          </p:cNvPr>
          <p:cNvSpPr txBox="1"/>
          <p:nvPr/>
        </p:nvSpPr>
        <p:spPr>
          <a:xfrm>
            <a:off x="3199732" y="2945105"/>
            <a:ext cx="437261" cy="588658"/>
          </a:xfrm>
          <a:prstGeom prst="rect">
            <a:avLst/>
          </a:prstGeom>
          <a:noFill/>
        </p:spPr>
        <p:txBody>
          <a:bodyPr vert="horz" wrap="none" rtlCol="0">
            <a:noAutofit/>
          </a:bodyPr>
          <a:lstStyle/>
          <a:p>
            <a:pPr>
              <a:lnSpc>
                <a:spcPct val="129999"/>
              </a:lnSpc>
            </a:pPr>
            <a:r>
              <a:rPr kumimoji="0" lang="zh-CN" altLang="zh-CN" sz="2800" b="1" i="0" strike="noStrike" kern="1200" cap="none" spc="0" normalizeH="0" baseline="0" noProof="0">
                <a:ln>
                  <a:noFill/>
                </a:ln>
                <a:solidFill>
                  <a:srgbClr val="FF0000"/>
                </a:solidFill>
                <a:effectLst/>
                <a:uLnTx/>
                <a:uFillTx/>
                <a:latin typeface="Times New Roman" pitchFamily="28"/>
                <a:ea typeface="宋体" pitchFamily="28"/>
                <a:cs typeface="宋体" pitchFamily="28"/>
              </a:rPr>
              <a:t>A</a:t>
            </a:r>
            <a:endParaRPr lang="zh-CN" altLang="en-US">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YT"/>
        <p:cNvGrpSpPr/>
        <p:nvPr/>
      </p:nvGrpSpPr>
      <p:grpSpPr>
        <a:xfrm>
          <a:off x="0" y="0"/>
          <a:ext cx="0" cy="0"/>
          <a:chOff x="0" y="0"/>
          <a:chExt cx="0" cy="0"/>
        </a:xfrm>
      </p:grpSpPr>
      <p:sp>
        <p:nvSpPr>
          <p:cNvPr id="11867" name="yt_shape_11867"/>
          <p:cNvSpPr txBox="1"/>
          <p:nvPr/>
        </p:nvSpPr>
        <p:spPr>
          <a:xfrm>
            <a:off x="648143" y="2038898"/>
            <a:ext cx="10896000" cy="1620187"/>
          </a:xfrm>
          <a:prstGeom prst="rect">
            <a:avLst/>
          </a:prstGeom>
        </p:spPr>
        <p:txBody>
          <a:bodyPr vert="horz" wrap="square" lIns="0" tIns="0" rIns="0" bIns="0" rtlCol="0">
            <a:spAutoFit/>
          </a:bodyPr>
          <a:lstStyle/>
          <a:p>
            <a:pPr algn="l" eaLnBrk="1"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10.</a:t>
            </a:r>
            <a:r>
              <a:rPr lang="zh-CN" altLang="zh-CN" sz="2800" b="0" i="0" u="none">
                <a:solidFill>
                  <a:srgbClr val="000000"/>
                </a:solidFill>
                <a:effectLst/>
                <a:latin typeface="Times New Roman" pitchFamily="28"/>
                <a:ea typeface="宋体" pitchFamily="28"/>
                <a:cs typeface="宋体" pitchFamily="28"/>
              </a:rPr>
              <a:t>小明帮妈妈从冰箱中取出一块结满霜的冻肉，在肉上撒了一些盐，肉很快就</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Times New Roman" pitchFamily="28"/>
                <a:ea typeface="宋体" pitchFamily="28"/>
                <a:cs typeface="宋体" pitchFamily="28"/>
              </a:rPr>
              <a:t>解冻</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Times New Roman" pitchFamily="28"/>
                <a:ea typeface="宋体" pitchFamily="28"/>
                <a:cs typeface="宋体" pitchFamily="28"/>
              </a:rPr>
              <a:t>了，同时观察到盛肉的碗上出现了水珠，下列说法正确的是</a:t>
            </a:r>
            <a:r>
              <a:rPr lang="zh-CN" altLang="zh-CN" sz="2800" b="0" i="0" u="none">
                <a:solidFill>
                  <a:srgbClr val="000000"/>
                </a:solidFill>
                <a:effectLst/>
                <a:latin typeface="宋体" pitchFamily="28"/>
                <a:ea typeface="宋体" pitchFamily="28"/>
                <a:cs typeface="宋体" pitchFamily="28"/>
              </a:rPr>
              <a:t>（</a:t>
            </a:r>
            <a:r>
              <a:rPr lang="zh-CN" altLang="zh-CN" sz="1200" b="0" i="0" u="none">
                <a:solidFill>
                  <a:srgbClr val="000000"/>
                </a:solidFill>
                <a:effectLst/>
                <a:latin typeface="Times New Roman" pitchFamily="12"/>
                <a:ea typeface="宋体" pitchFamily="12"/>
                <a:cs typeface="宋体" pitchFamily="12"/>
              </a:rPr>
              <a:t>　</a:t>
            </a:r>
            <a:r>
              <a:rPr lang="zh-CN" altLang="zh-CN" sz="2800" b="1" i="0" u="none">
                <a:solidFill>
                  <a:srgbClr val="FF0000">
                    <a:alpha val="0"/>
                  </a:srgbClr>
                </a:solidFill>
                <a:effectLst/>
                <a:latin typeface="Times New Roman" pitchFamily="28"/>
                <a:ea typeface="宋体" pitchFamily="28"/>
                <a:cs typeface="宋体" pitchFamily="28"/>
              </a:rPr>
              <a:t>B</a:t>
            </a:r>
            <a:r>
              <a:rPr lang="zh-CN" altLang="zh-CN" sz="1200" b="0" i="0" u="none">
                <a:solidFill>
                  <a:srgbClr val="000000"/>
                </a:solidFill>
                <a:effectLst/>
                <a:latin typeface="Times New Roman" pitchFamily="12"/>
                <a:ea typeface="宋体" pitchFamily="12"/>
                <a:cs typeface="宋体" pitchFamily="12"/>
              </a:rPr>
              <a:t>　</a:t>
            </a:r>
            <a:r>
              <a:rPr lang="zh-CN" altLang="zh-CN" sz="2800" b="0" i="0" u="none">
                <a:solidFill>
                  <a:srgbClr val="000000"/>
                </a:solidFill>
                <a:effectLst/>
                <a:latin typeface="宋体" pitchFamily="28"/>
                <a:ea typeface="宋体" pitchFamily="28"/>
                <a:cs typeface="宋体" pitchFamily="28"/>
              </a:rPr>
              <a:t>）</a:t>
            </a:r>
          </a:p>
        </p:txBody>
      </p:sp>
      <p:graphicFrame>
        <p:nvGraphicFramePr>
          <p:cNvPr id="11868" name="yt_table_11868" title="H_87.36">
            <a:extLst>
              <a:ext uri="{FF2B5EF4-FFF2-40B4-BE49-F238E27FC236}">
                <a16:creationId xmlns:a16="http://schemas.microsoft.com/office/drawing/2014/main" id="{85F9CD91-DE56-4981-AD6D-3D4292DC4A24}"/>
              </a:ext>
            </a:extLst>
          </p:cNvPr>
          <p:cNvGraphicFramePr>
            <a:graphicFrameLocks noGrp="1"/>
          </p:cNvGraphicFramePr>
          <p:nvPr>
            <p:extLst>
              <p:ext uri="{D42A27DB-BD31-4B8C-83A1-F6EECF244321}">
                <p14:modId xmlns:p14="http://schemas.microsoft.com/office/powerpoint/2010/main" val="75122124"/>
              </p:ext>
            </p:extLst>
          </p:nvPr>
        </p:nvGraphicFramePr>
        <p:xfrm>
          <a:off x="648000" y="3709873"/>
          <a:ext cx="10285730" cy="1109472"/>
        </p:xfrm>
        <a:graphic>
          <a:graphicData uri="http://schemas.openxmlformats.org/drawingml/2006/table">
            <a:tbl>
              <a:tblPr/>
              <a:tblGrid>
                <a:gridCol w="5431155">
                  <a:extLst>
                    <a:ext uri="{9D8B030D-6E8A-4147-A177-3AD203B41FA5}">
                      <a16:colId xmlns:a16="http://schemas.microsoft.com/office/drawing/2014/main" val="10115"/>
                    </a:ext>
                  </a:extLst>
                </a:gridCol>
                <a:gridCol w="4854575">
                  <a:extLst>
                    <a:ext uri="{9D8B030D-6E8A-4147-A177-3AD203B41FA5}">
                      <a16:colId xmlns:a16="http://schemas.microsoft.com/office/drawing/2014/main" val="10116"/>
                    </a:ext>
                  </a:extLst>
                </a:gridCol>
              </a:tblGrid>
              <a:tr h="370840">
                <a:tc>
                  <a:txBody>
                    <a:bodyPr/>
                    <a:lstStyle/>
                    <a:p>
                      <a:pPr marL="0" indent="0" algn="l" eaLnBrk="1" fontAlgn="ctr"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A.</a:t>
                      </a:r>
                      <a:r>
                        <a:rPr lang="zh-CN" altLang="zh-CN" sz="2800" b="0" i="0" u="none">
                          <a:solidFill>
                            <a:srgbClr val="000000"/>
                          </a:solidFill>
                          <a:effectLst/>
                          <a:latin typeface="Times New Roman" pitchFamily="28"/>
                          <a:ea typeface="宋体" pitchFamily="28"/>
                          <a:cs typeface="宋体" pitchFamily="28"/>
                        </a:rPr>
                        <a:t>肉表面结霜是凝固现象</a:t>
                      </a:r>
                    </a:p>
                  </a:txBody>
                  <a:tcPr marL="0" marR="0" marT="0" marB="0" anchor="ctr">
                    <a:lnL w="9522" cmpd="sng">
                      <a:noFill/>
                    </a:lnL>
                    <a:lnR w="9522" cmpd="sng">
                      <a:noFill/>
                    </a:lnR>
                    <a:lnT w="9522" cmpd="sng">
                      <a:noFill/>
                    </a:lnT>
                    <a:lnB w="9522" cmpd="sng">
                      <a:noFill/>
                    </a:lnB>
                  </a:tcPr>
                </a:tc>
                <a:tc>
                  <a:txBody>
                    <a:bodyPr/>
                    <a:lstStyle/>
                    <a:p>
                      <a:pPr marL="0" indent="0" algn="l" eaLnBrk="1" fontAlgn="ctr"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B.</a:t>
                      </a:r>
                      <a:r>
                        <a:rPr lang="zh-CN" altLang="zh-CN" sz="2800" b="0" i="0" u="none">
                          <a:solidFill>
                            <a:srgbClr val="000000"/>
                          </a:solidFill>
                          <a:effectLst/>
                          <a:latin typeface="Times New Roman" pitchFamily="28"/>
                          <a:ea typeface="宋体" pitchFamily="28"/>
                          <a:cs typeface="宋体" pitchFamily="28"/>
                        </a:rPr>
                        <a:t>冻肉熔化需要吸收热量</a:t>
                      </a:r>
                    </a:p>
                  </a:txBody>
                  <a:tcPr marL="0" marR="0" marT="0" marB="0" anchor="ctr">
                    <a:lnL w="9522" cmpd="sng">
                      <a:noFill/>
                    </a:lnL>
                    <a:lnR w="9522" cmpd="sng">
                      <a:noFill/>
                    </a:lnR>
                    <a:lnT w="9522" cmpd="sng">
                      <a:noFill/>
                    </a:lnT>
                    <a:lnB w="9522" cmpd="sng">
                      <a:noFill/>
                    </a:lnB>
                  </a:tcPr>
                </a:tc>
                <a:extLst>
                  <a:ext uri="{0D108BD9-81ED-4DB2-BD59-A6C34878D82A}">
                    <a16:rowId xmlns:a16="http://schemas.microsoft.com/office/drawing/2014/main" val="10325"/>
                  </a:ext>
                </a:extLst>
              </a:tr>
              <a:tr h="370840">
                <a:tc>
                  <a:txBody>
                    <a:bodyPr/>
                    <a:lstStyle/>
                    <a:p>
                      <a:pPr marL="0" indent="0" algn="l" eaLnBrk="1" fontAlgn="ctr"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C.</a:t>
                      </a:r>
                      <a:r>
                        <a:rPr lang="zh-CN" altLang="zh-CN" sz="2800" b="0" i="0" u="none">
                          <a:solidFill>
                            <a:srgbClr val="000000"/>
                          </a:solidFill>
                          <a:effectLst/>
                          <a:latin typeface="Times New Roman" pitchFamily="28"/>
                          <a:ea typeface="宋体" pitchFamily="28"/>
                          <a:cs typeface="宋体" pitchFamily="28"/>
                        </a:rPr>
                        <a:t>撒盐可以提高冰的熔点</a:t>
                      </a:r>
                    </a:p>
                  </a:txBody>
                  <a:tcPr marL="0" marR="0" marT="0" marB="0" anchor="ctr">
                    <a:lnL w="9522" cmpd="sng">
                      <a:noFill/>
                    </a:lnL>
                    <a:lnR w="9522" cmpd="sng">
                      <a:noFill/>
                    </a:lnR>
                    <a:lnT w="9522" cmpd="sng">
                      <a:noFill/>
                    </a:lnT>
                    <a:lnB w="9522" cmpd="sng">
                      <a:noFill/>
                    </a:lnB>
                  </a:tcPr>
                </a:tc>
                <a:tc>
                  <a:txBody>
                    <a:bodyPr/>
                    <a:lstStyle/>
                    <a:p>
                      <a:pPr marL="0" indent="0" algn="l" eaLnBrk="1" fontAlgn="ctr"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D.</a:t>
                      </a:r>
                      <a:r>
                        <a:rPr lang="zh-CN" altLang="zh-CN" sz="2800" b="0" i="0" u="none">
                          <a:solidFill>
                            <a:srgbClr val="000000"/>
                          </a:solidFill>
                          <a:effectLst/>
                          <a:latin typeface="Times New Roman" pitchFamily="28"/>
                          <a:ea typeface="宋体" pitchFamily="28"/>
                          <a:cs typeface="宋体" pitchFamily="28"/>
                        </a:rPr>
                        <a:t>水珠是水蒸气汽化形成的</a:t>
                      </a:r>
                    </a:p>
                  </a:txBody>
                  <a:tcPr marL="0" marR="0" marT="0" marB="0" anchor="ctr">
                    <a:lnL w="9522" cmpd="sng">
                      <a:noFill/>
                    </a:lnL>
                    <a:lnR w="9522" cmpd="sng">
                      <a:noFill/>
                    </a:lnR>
                    <a:lnT w="9522" cmpd="sng">
                      <a:noFill/>
                    </a:lnT>
                    <a:lnB w="9522" cmpd="sng">
                      <a:noFill/>
                    </a:lnB>
                  </a:tcPr>
                </a:tc>
                <a:extLst>
                  <a:ext uri="{0D108BD9-81ED-4DB2-BD59-A6C34878D82A}">
                    <a16:rowId xmlns:a16="http://schemas.microsoft.com/office/drawing/2014/main" val="10326"/>
                  </a:ext>
                </a:extLst>
              </a:tr>
            </a:tbl>
          </a:graphicData>
        </a:graphic>
      </p:graphicFrame>
      <p:sp>
        <p:nvSpPr>
          <p:cNvPr id="2" name="文本框 1">
            <a:extLst>
              <a:ext uri="{FF2B5EF4-FFF2-40B4-BE49-F238E27FC236}">
                <a16:creationId xmlns:a16="http://schemas.microsoft.com/office/drawing/2014/main" id="{CD0B0FFD-780D-E90C-AA86-BC4CDA42F0F6}"/>
              </a:ext>
            </a:extLst>
          </p:cNvPr>
          <p:cNvSpPr txBox="1"/>
          <p:nvPr/>
        </p:nvSpPr>
        <p:spPr>
          <a:xfrm>
            <a:off x="2488532" y="3101564"/>
            <a:ext cx="416624" cy="588658"/>
          </a:xfrm>
          <a:prstGeom prst="rect">
            <a:avLst/>
          </a:prstGeom>
          <a:noFill/>
        </p:spPr>
        <p:txBody>
          <a:bodyPr vert="horz" wrap="none" rtlCol="0">
            <a:noAutofit/>
          </a:bodyPr>
          <a:lstStyle/>
          <a:p>
            <a:pPr>
              <a:lnSpc>
                <a:spcPct val="129999"/>
              </a:lnSpc>
            </a:pPr>
            <a:r>
              <a:rPr kumimoji="0" lang="zh-CN" altLang="zh-CN" sz="2800" b="1" i="0" strike="noStrike" kern="1200" cap="none" spc="0" normalizeH="0" baseline="0" noProof="0">
                <a:ln>
                  <a:noFill/>
                </a:ln>
                <a:solidFill>
                  <a:srgbClr val="FF0000"/>
                </a:solidFill>
                <a:effectLst/>
                <a:uLnTx/>
                <a:uFillTx/>
                <a:latin typeface="Times New Roman" pitchFamily="28"/>
                <a:ea typeface="宋体" pitchFamily="28"/>
                <a:cs typeface="宋体" pitchFamily="28"/>
              </a:rPr>
              <a:t>B</a:t>
            </a:r>
            <a:endParaRPr lang="zh-CN" altLang="en-US">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YT"/>
        <p:cNvGrpSpPr/>
        <p:nvPr/>
      </p:nvGrpSpPr>
      <p:grpSpPr>
        <a:xfrm>
          <a:off x="0" y="0"/>
          <a:ext cx="0" cy="0"/>
          <a:chOff x="0" y="0"/>
          <a:chExt cx="0" cy="0"/>
        </a:xfrm>
      </p:grpSpPr>
      <p:sp>
        <p:nvSpPr>
          <p:cNvPr id="11870" name="yt_shape_11870"/>
          <p:cNvSpPr txBox="1"/>
          <p:nvPr/>
        </p:nvSpPr>
        <p:spPr>
          <a:xfrm>
            <a:off x="473971" y="403437"/>
            <a:ext cx="10896000" cy="1620187"/>
          </a:xfrm>
          <a:prstGeom prst="rect">
            <a:avLst/>
          </a:prstGeom>
        </p:spPr>
        <p:txBody>
          <a:bodyPr vert="horz" wrap="square" lIns="0" tIns="0" rIns="0" bIns="0" rtlCol="0">
            <a:spAutoFit/>
          </a:bodyPr>
          <a:lstStyle/>
          <a:p>
            <a:pPr algn="l" eaLnBrk="1"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11.4</a:t>
            </a:r>
            <a:r>
              <a:rPr lang="zh-CN" altLang="zh-CN" sz="2800" b="0" i="0" u="none">
                <a:solidFill>
                  <a:srgbClr val="000000"/>
                </a:solidFill>
                <a:effectLst/>
                <a:latin typeface="Times New Roman" pitchFamily="28"/>
                <a:ea typeface="宋体" pitchFamily="28"/>
                <a:cs typeface="宋体" pitchFamily="28"/>
              </a:rPr>
              <a:t>月</a:t>
            </a:r>
            <a:r>
              <a:rPr lang="en-US" altLang="zh-CN" sz="2800" b="0" i="0" u="none">
                <a:solidFill>
                  <a:srgbClr val="000000"/>
                </a:solidFill>
                <a:effectLst/>
                <a:latin typeface="Times New Roman" pitchFamily="28"/>
                <a:ea typeface="Times New Roman" pitchFamily="28"/>
                <a:cs typeface="宋体" pitchFamily="28"/>
              </a:rPr>
              <a:t>20</a:t>
            </a:r>
            <a:r>
              <a:rPr lang="zh-CN" altLang="zh-CN" sz="2800" b="0" i="0" u="none">
                <a:solidFill>
                  <a:srgbClr val="000000"/>
                </a:solidFill>
                <a:effectLst/>
                <a:latin typeface="Times New Roman" pitchFamily="28"/>
                <a:ea typeface="宋体" pitchFamily="28"/>
                <a:cs typeface="宋体" pitchFamily="28"/>
              </a:rPr>
              <a:t>日，天空上演了</a:t>
            </a:r>
            <a:r>
              <a:rPr lang="en-US" altLang="zh-CN" sz="2800" b="0" i="0" u="none">
                <a:solidFill>
                  <a:srgbClr val="000000"/>
                </a:solidFill>
                <a:effectLst/>
                <a:latin typeface="Times New Roman" pitchFamily="28"/>
                <a:ea typeface="Times New Roman" pitchFamily="28"/>
                <a:cs typeface="宋体" pitchFamily="28"/>
              </a:rPr>
              <a:t>2023</a:t>
            </a:r>
            <a:r>
              <a:rPr lang="zh-CN" altLang="zh-CN" sz="2800" b="0" i="0" u="none">
                <a:solidFill>
                  <a:srgbClr val="000000"/>
                </a:solidFill>
                <a:effectLst/>
                <a:latin typeface="Times New Roman" pitchFamily="28"/>
                <a:ea typeface="宋体" pitchFamily="28"/>
                <a:cs typeface="宋体" pitchFamily="28"/>
              </a:rPr>
              <a:t>年的首次日食，本次日食出现了日全环食现象，给人们带来难得一见的天文盛宴。下列光现象，与该现象成因相同的是</a:t>
            </a:r>
            <a:r>
              <a:rPr lang="zh-CN" altLang="zh-CN" sz="2800" b="0" i="0" u="none">
                <a:solidFill>
                  <a:srgbClr val="000000"/>
                </a:solidFill>
                <a:effectLst/>
                <a:latin typeface="宋体" pitchFamily="28"/>
                <a:ea typeface="宋体" pitchFamily="28"/>
                <a:cs typeface="宋体" pitchFamily="28"/>
              </a:rPr>
              <a:t>（</a:t>
            </a:r>
            <a:r>
              <a:rPr lang="zh-CN" altLang="zh-CN" sz="1200" b="0" i="0" u="none">
                <a:solidFill>
                  <a:srgbClr val="000000"/>
                </a:solidFill>
                <a:effectLst/>
                <a:latin typeface="Times New Roman" pitchFamily="12"/>
                <a:ea typeface="宋体" pitchFamily="12"/>
                <a:cs typeface="宋体" pitchFamily="12"/>
              </a:rPr>
              <a:t>　</a:t>
            </a:r>
            <a:r>
              <a:rPr lang="zh-CN" altLang="zh-CN" sz="2800" b="1" i="0" u="none">
                <a:solidFill>
                  <a:srgbClr val="FF0000">
                    <a:alpha val="0"/>
                  </a:srgbClr>
                </a:solidFill>
                <a:effectLst/>
                <a:latin typeface="Times New Roman" pitchFamily="28"/>
                <a:ea typeface="宋体" pitchFamily="28"/>
                <a:cs typeface="宋体" pitchFamily="28"/>
              </a:rPr>
              <a:t>B</a:t>
            </a:r>
            <a:r>
              <a:rPr lang="zh-CN" altLang="zh-CN" sz="1200" b="0" i="0" u="none">
                <a:solidFill>
                  <a:srgbClr val="000000"/>
                </a:solidFill>
                <a:effectLst/>
                <a:latin typeface="Times New Roman" pitchFamily="12"/>
                <a:ea typeface="宋体" pitchFamily="12"/>
                <a:cs typeface="宋体" pitchFamily="12"/>
              </a:rPr>
              <a:t>　</a:t>
            </a:r>
            <a:r>
              <a:rPr lang="zh-CN" altLang="zh-CN" sz="2800" b="0" i="0" u="none">
                <a:solidFill>
                  <a:srgbClr val="000000"/>
                </a:solidFill>
                <a:effectLst/>
                <a:latin typeface="宋体" pitchFamily="28"/>
                <a:ea typeface="宋体" pitchFamily="28"/>
                <a:cs typeface="宋体" pitchFamily="28"/>
              </a:rPr>
              <a:t>）</a:t>
            </a:r>
          </a:p>
        </p:txBody>
      </p:sp>
      <p:sp>
        <p:nvSpPr>
          <p:cNvPr id="11871" name="yt_shape_11871"/>
          <p:cNvSpPr txBox="1"/>
          <p:nvPr/>
        </p:nvSpPr>
        <p:spPr>
          <a:xfrm>
            <a:off x="473828" y="2074412"/>
            <a:ext cx="718145" cy="499880"/>
          </a:xfrm>
          <a:prstGeom prst="rect">
            <a:avLst/>
          </a:prstGeom>
        </p:spPr>
        <p:txBody>
          <a:bodyPr vert="horz" wrap="none" lIns="0" tIns="0" rIns="0" bIns="0" rtlCol="0">
            <a:spAutoFit/>
          </a:bodyPr>
          <a:lstStyle/>
          <a:p>
            <a:pPr algn="l" eaLnBrk="1" latinLnBrk="0" hangingPunct="0">
              <a:lnSpc>
                <a:spcPct val="129999"/>
              </a:lnSpc>
            </a:pPr>
            <a:r>
              <a:rPr lang="zh-CN" altLang="zh-CN" sz="2800" b="0" i="0" u="none">
                <a:solidFill>
                  <a:srgbClr val="000000"/>
                </a:solidFill>
                <a:effectLst/>
                <a:latin typeface="Times New Roman" pitchFamily="28"/>
                <a:ea typeface="宋体" pitchFamily="28"/>
                <a:cs typeface="宋体" pitchFamily="28"/>
              </a:rPr>
              <a:t>　　</a:t>
            </a:r>
          </a:p>
        </p:txBody>
      </p:sp>
      <p:sp>
        <p:nvSpPr>
          <p:cNvPr id="11874" name="yt_shape_11874"/>
          <p:cNvSpPr txBox="1"/>
          <p:nvPr/>
        </p:nvSpPr>
        <p:spPr>
          <a:xfrm>
            <a:off x="473828" y="3654017"/>
            <a:ext cx="6153929" cy="499880"/>
          </a:xfrm>
          <a:prstGeom prst="rect">
            <a:avLst/>
          </a:prstGeom>
        </p:spPr>
        <p:txBody>
          <a:bodyPr vert="horz" wrap="none" lIns="0" tIns="0" rIns="0" bIns="0" rtlCol="0">
            <a:spAutoFit/>
          </a:bodyPr>
          <a:lstStyle/>
          <a:p>
            <a:pPr algn="l" eaLnBrk="1"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A.</a:t>
            </a:r>
            <a:r>
              <a:rPr lang="zh-CN" altLang="zh-CN" sz="2800" b="0" i="0" u="none">
                <a:solidFill>
                  <a:srgbClr val="000000"/>
                </a:solidFill>
                <a:effectLst/>
                <a:latin typeface="Times New Roman" pitchFamily="28"/>
                <a:ea typeface="宋体" pitchFamily="28"/>
                <a:cs typeface="宋体" pitchFamily="28"/>
              </a:rPr>
              <a:t>奇妙的</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Times New Roman" pitchFamily="28"/>
                <a:ea typeface="宋体" pitchFamily="28"/>
                <a:cs typeface="宋体" pitchFamily="28"/>
              </a:rPr>
              <a:t>倒影</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Times New Roman" pitchFamily="28"/>
                <a:ea typeface="宋体" pitchFamily="28"/>
                <a:cs typeface="宋体" pitchFamily="28"/>
              </a:rPr>
              <a:t>　　</a:t>
            </a:r>
            <a:r>
              <a:rPr lang="en-US" altLang="zh-CN" sz="2800" b="0" i="0" u="none">
                <a:solidFill>
                  <a:srgbClr val="000000"/>
                </a:solidFill>
                <a:effectLst/>
                <a:latin typeface="Times New Roman" pitchFamily="28"/>
                <a:ea typeface="Times New Roman" pitchFamily="28"/>
                <a:cs typeface="宋体" pitchFamily="28"/>
              </a:rPr>
              <a:t>B.</a:t>
            </a:r>
            <a:r>
              <a:rPr lang="zh-CN" altLang="zh-CN" sz="2800" b="0" i="0" u="none">
                <a:solidFill>
                  <a:srgbClr val="000000"/>
                </a:solidFill>
                <a:effectLst/>
                <a:latin typeface="Times New Roman" pitchFamily="28"/>
                <a:ea typeface="宋体" pitchFamily="28"/>
                <a:cs typeface="宋体" pitchFamily="28"/>
              </a:rPr>
              <a:t>地面上的影子</a:t>
            </a:r>
            <a:r>
              <a:rPr lang="en-US" altLang="zh-CN" sz="2800" b="0" i="0" u="none">
                <a:solidFill>
                  <a:srgbClr val="000000"/>
                </a:solidFill>
                <a:effectLst/>
                <a:latin typeface="Times New Roman" pitchFamily="28"/>
                <a:ea typeface="Times New Roman" pitchFamily="28"/>
                <a:cs typeface="宋体" pitchFamily="28"/>
              </a:rPr>
              <a:t> </a:t>
            </a:r>
          </a:p>
        </p:txBody>
      </p:sp>
      <p:pic>
        <p:nvPicPr>
          <p:cNvPr id="11872" name="yt_image_11872" title="H_111.32">
            <a:extLst>
              <a:ext uri="">
                <a16:creationId xmlns="" xmlns:a16="http://schemas.microsoft.com/office/drawing/2014/main" xmlns:a14="http://schemas.microsoft.com/office/drawing/2010/main" id="{5351258F-BC95-41E6-9372-C2FE361B0291}"/>
              </a:ext>
            </a:extLst>
          </p:cNvPr>
          <p:cNvPicPr>
            <a:picLocks noChangeAspect="1" noChangeArrowheads="1"/>
          </p:cNvPicPr>
          <p:nvPr/>
        </p:nvPicPr>
        <p:blipFill>
          <a:blip r:embed="rId2" cstate="print"/>
          <a:srcRect/>
          <a:stretch>
            <a:fillRect/>
          </a:stretch>
        </p:blipFill>
        <p:spPr bwMode="auto">
          <a:xfrm>
            <a:off x="473828" y="2189465"/>
            <a:ext cx="1965579" cy="1413764"/>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a:extLst>
              <a:ext uri="{FF2B5EF4-FFF2-40B4-BE49-F238E27FC236}">
                <a16:creationId xmlns:a16="http://schemas.microsoft.com/office/drawing/2014/main" id="{B25ED90C-75EB-A925-A7BF-A2BED52D3FA4}"/>
              </a:ext>
            </a:extLst>
          </p:cNvPr>
          <p:cNvSpPr txBox="1"/>
          <p:nvPr/>
        </p:nvSpPr>
        <p:spPr>
          <a:xfrm>
            <a:off x="2669960" y="1466103"/>
            <a:ext cx="416624" cy="588658"/>
          </a:xfrm>
          <a:prstGeom prst="rect">
            <a:avLst/>
          </a:prstGeom>
          <a:noFill/>
        </p:spPr>
        <p:txBody>
          <a:bodyPr vert="horz" wrap="none" rtlCol="0">
            <a:noAutofit/>
          </a:bodyPr>
          <a:lstStyle/>
          <a:p>
            <a:pPr>
              <a:lnSpc>
                <a:spcPct val="129999"/>
              </a:lnSpc>
            </a:pPr>
            <a:r>
              <a:rPr kumimoji="0" lang="zh-CN" altLang="zh-CN" sz="2800" b="1" i="0" strike="noStrike" kern="1200" cap="none" spc="0" normalizeH="0" baseline="0" noProof="0">
                <a:ln>
                  <a:noFill/>
                </a:ln>
                <a:solidFill>
                  <a:srgbClr val="FF0000"/>
                </a:solidFill>
                <a:effectLst/>
                <a:uLnTx/>
                <a:uFillTx/>
                <a:latin typeface="Times New Roman" pitchFamily="28"/>
                <a:ea typeface="宋体" pitchFamily="28"/>
                <a:cs typeface="宋体" pitchFamily="28"/>
              </a:rPr>
              <a:t>B</a:t>
            </a:r>
            <a:endParaRPr lang="zh-CN" altLang="en-US">
              <a:solidFill>
                <a:srgbClr val="FF0000"/>
              </a:solidFill>
            </a:endParaRPr>
          </a:p>
        </p:txBody>
      </p:sp>
      <p:pic>
        <p:nvPicPr>
          <p:cNvPr id="7" name="yt_image_11873" title="H_111.32">
            <a:extLst>
              <a:ext uri="">
                <a16:creationId xmlns="" xmlns:a16="http://schemas.microsoft.com/office/drawing/2014/main" xmlns:a14="http://schemas.microsoft.com/office/drawing/2010/main" id="{5351258F-BC95-41E6-9372-C2FE361B0291}"/>
              </a:ext>
            </a:extLst>
          </p:cNvPr>
          <p:cNvPicPr>
            <a:picLocks noChangeAspect="1" noChangeArrowheads="1"/>
          </p:cNvPicPr>
          <p:nvPr/>
        </p:nvPicPr>
        <p:blipFill>
          <a:blip r:embed="rId3" cstate="print"/>
          <a:srcRect/>
          <a:stretch>
            <a:fillRect/>
          </a:stretch>
        </p:blipFill>
        <p:spPr bwMode="auto">
          <a:xfrm>
            <a:off x="4208662" y="2240253"/>
            <a:ext cx="1965579" cy="1413764"/>
          </a:xfrm>
          <a:prstGeom prst="rect">
            <a:avLst/>
          </a:prstGeom>
          <a:noFill/>
          <a:extLst>
            <a:ext uri="{909E8E84-426E-40DD-AFC4-6F175D3DCCD1}">
              <a14:hiddenFill xmlns:a14="http://schemas.microsoft.com/office/drawing/2010/main">
                <a:solidFill>
                  <a:srgbClr val="FFFFFF"/>
                </a:solidFill>
              </a14:hiddenFill>
            </a:ext>
          </a:extLst>
        </p:spPr>
      </p:pic>
      <p:sp>
        <p:nvSpPr>
          <p:cNvPr id="8" name="yt_shape_11877"/>
          <p:cNvSpPr txBox="1"/>
          <p:nvPr/>
        </p:nvSpPr>
        <p:spPr>
          <a:xfrm>
            <a:off x="6844619" y="2790375"/>
            <a:ext cx="4036618" cy="1278748"/>
          </a:xfrm>
          <a:prstGeom prst="rect">
            <a:avLst/>
          </a:prstGeom>
        </p:spPr>
        <p:txBody>
          <a:bodyPr vert="horz" wrap="none" lIns="0" tIns="0" rIns="0" bIns="0" rtlCol="0">
            <a:spAutoFit/>
          </a:bodyPr>
          <a:lstStyle/>
          <a:p>
            <a:pPr algn="l" eaLnBrk="1" latinLnBrk="0" hangingPunct="0">
              <a:lnSpc>
                <a:spcPct val="129999"/>
              </a:lnSpc>
            </a:pPr>
            <a:r>
              <a:rPr lang="en-US" altLang="zh-CN" sz="7100" b="0" i="0" u="none" spc="-7100">
                <a:solidFill>
                  <a:srgbClr val="1EE3CF"/>
                </a:solidFill>
                <a:effectLst/>
                <a:latin typeface="Times New Roman" pitchFamily="71"/>
                <a:ea typeface="宋体" pitchFamily="71"/>
                <a:cs typeface="宋体" pitchFamily="71"/>
              </a:rPr>
              <a:t> </a:t>
            </a:r>
            <a:r>
              <a:rPr lang="en-US" altLang="zh-CN" sz="7100" b="0" i="0" u="none" spc="8622">
                <a:solidFill>
                  <a:srgbClr val="1EE3CF"/>
                </a:solidFill>
                <a:effectLst/>
                <a:latin typeface="Times New Roman" pitchFamily="71"/>
                <a:ea typeface="宋体" pitchFamily="71"/>
                <a:cs typeface="宋体" pitchFamily="71"/>
              </a:rPr>
              <a:t> </a:t>
            </a:r>
            <a:r>
              <a:rPr lang="zh-CN" altLang="zh-CN" sz="2800" b="0" i="0" u="none">
                <a:solidFill>
                  <a:srgbClr val="000000"/>
                </a:solidFill>
                <a:effectLst/>
                <a:latin typeface="宋体" pitchFamily="28"/>
                <a:ea typeface="宋体" pitchFamily="28"/>
                <a:cs typeface="宋体" pitchFamily="28"/>
              </a:rPr>
              <a:t>　　</a:t>
            </a:r>
            <a:r>
              <a:rPr lang="en-US" altLang="zh-CN" sz="7100" b="0" i="0" u="none" spc="13705">
                <a:solidFill>
                  <a:srgbClr val="1EE3CF"/>
                </a:solidFill>
                <a:effectLst/>
                <a:latin typeface="Times New Roman" pitchFamily="71"/>
                <a:ea typeface="宋体" pitchFamily="71"/>
                <a:cs typeface="宋体" pitchFamily="71"/>
              </a:rPr>
              <a:t> </a:t>
            </a:r>
          </a:p>
        </p:txBody>
      </p:sp>
      <p:pic>
        <p:nvPicPr>
          <p:cNvPr id="9" name="yt_image_11875">
            <a:extLst>
              <a:ext uri="">
                <a16:creationId xmlns="" xmlns:a16="http://schemas.microsoft.com/office/drawing/2014/main" xmlns:a14="http://schemas.microsoft.com/office/drawing/2010/main" id="{5351258F-BC95-41E6-9372-C2FE361B0291}"/>
              </a:ext>
            </a:extLst>
          </p:cNvPr>
          <p:cNvPicPr>
            <a:picLocks noChangeAspect="1" noChangeArrowheads="1"/>
          </p:cNvPicPr>
          <p:nvPr/>
        </p:nvPicPr>
        <p:blipFill>
          <a:blip r:embed="rId4" cstate="print"/>
          <a:srcRect/>
          <a:stretch>
            <a:fillRect/>
          </a:stretch>
        </p:blipFill>
        <p:spPr bwMode="auto">
          <a:xfrm>
            <a:off x="759864" y="4351008"/>
            <a:ext cx="1320165" cy="1413764"/>
          </a:xfrm>
          <a:prstGeom prst="rect">
            <a:avLst/>
          </a:prstGeom>
          <a:noFill/>
          <a:extLst>
            <a:ext uri="{909E8E84-426E-40DD-AFC4-6F175D3DCCD1}">
              <a14:hiddenFill xmlns:a14="http://schemas.microsoft.com/office/drawing/2010/main">
                <a:solidFill>
                  <a:srgbClr val="FFFFFF"/>
                </a:solidFill>
              </a14:hiddenFill>
            </a:ext>
          </a:extLst>
        </p:spPr>
      </p:pic>
      <p:pic>
        <p:nvPicPr>
          <p:cNvPr id="10" name="yt_image_11876">
            <a:extLst>
              <a:ext uri="">
                <a16:creationId xmlns="" xmlns:a16="http://schemas.microsoft.com/office/drawing/2014/main" xmlns:a14="http://schemas.microsoft.com/office/drawing/2010/main" id="{5351258F-BC95-41E6-9372-C2FE361B0291}"/>
              </a:ext>
            </a:extLst>
          </p:cNvPr>
          <p:cNvPicPr>
            <a:picLocks noChangeAspect="1" noChangeArrowheads="1"/>
          </p:cNvPicPr>
          <p:nvPr/>
        </p:nvPicPr>
        <p:blipFill>
          <a:blip r:embed="rId5" cstate="print"/>
          <a:srcRect/>
          <a:stretch>
            <a:fillRect/>
          </a:stretch>
        </p:blipFill>
        <p:spPr bwMode="auto">
          <a:xfrm>
            <a:off x="4382834" y="4546391"/>
            <a:ext cx="1965579" cy="1413764"/>
          </a:xfrm>
          <a:prstGeom prst="rect">
            <a:avLst/>
          </a:prstGeom>
          <a:noFill/>
          <a:extLst>
            <a:ext uri="{909E8E84-426E-40DD-AFC4-6F175D3DCCD1}">
              <a14:hiddenFill xmlns:a14="http://schemas.microsoft.com/office/drawing/2010/main">
                <a:solidFill>
                  <a:srgbClr val="FFFFFF"/>
                </a:solidFill>
              </a14:hiddenFill>
            </a:ext>
          </a:extLst>
        </p:spPr>
      </p:pic>
      <p:sp>
        <p:nvSpPr>
          <p:cNvPr id="11" name="yt_shape_11879"/>
          <p:cNvSpPr txBox="1"/>
          <p:nvPr/>
        </p:nvSpPr>
        <p:spPr>
          <a:xfrm>
            <a:off x="473828" y="5950264"/>
            <a:ext cx="7231147" cy="560153"/>
          </a:xfrm>
          <a:prstGeom prst="rect">
            <a:avLst/>
          </a:prstGeom>
        </p:spPr>
        <p:txBody>
          <a:bodyPr vert="horz" wrap="none" lIns="0" tIns="0" rIns="0" bIns="0" rtlCol="0">
            <a:spAutoFit/>
          </a:bodyPr>
          <a:lstStyle/>
          <a:p>
            <a:pPr algn="l" eaLnBrk="1" latinLnBrk="0" hangingPunct="0">
              <a:lnSpc>
                <a:spcPct val="129999"/>
              </a:lnSpc>
            </a:pPr>
            <a:r>
              <a:rPr lang="en-US" altLang="zh-CN" sz="2800" b="0" i="0" u="none" dirty="0">
                <a:solidFill>
                  <a:srgbClr val="000000"/>
                </a:solidFill>
                <a:effectLst/>
                <a:latin typeface="Times New Roman" pitchFamily="28"/>
                <a:ea typeface="Times New Roman" pitchFamily="28"/>
                <a:cs typeface="宋体" pitchFamily="28"/>
              </a:rPr>
              <a:t>C.</a:t>
            </a:r>
            <a:r>
              <a:rPr lang="zh-CN" altLang="zh-CN" sz="2800" b="0" i="0" u="none" dirty="0">
                <a:solidFill>
                  <a:srgbClr val="000000"/>
                </a:solidFill>
                <a:effectLst/>
                <a:latin typeface="Times New Roman" pitchFamily="28"/>
                <a:ea typeface="宋体" pitchFamily="28"/>
                <a:cs typeface="宋体" pitchFamily="28"/>
              </a:rPr>
              <a:t>太阳光色散　　</a:t>
            </a:r>
            <a:r>
              <a:rPr lang="en-US" altLang="zh-CN" sz="2800" b="0" i="0" u="none" dirty="0">
                <a:solidFill>
                  <a:srgbClr val="000000"/>
                </a:solidFill>
                <a:effectLst/>
                <a:latin typeface="Times New Roman" pitchFamily="28"/>
                <a:ea typeface="宋体" pitchFamily="28"/>
                <a:cs typeface="宋体" pitchFamily="28"/>
              </a:rPr>
              <a:t>         </a:t>
            </a:r>
            <a:r>
              <a:rPr lang="en-US" altLang="zh-CN" sz="2800" b="0" i="0" u="none" dirty="0">
                <a:solidFill>
                  <a:srgbClr val="000000"/>
                </a:solidFill>
                <a:effectLst/>
                <a:latin typeface="Times New Roman" pitchFamily="28"/>
                <a:ea typeface="Times New Roman" pitchFamily="28"/>
                <a:cs typeface="宋体" pitchFamily="28"/>
              </a:rPr>
              <a:t>D.</a:t>
            </a:r>
            <a:r>
              <a:rPr lang="zh-CN" altLang="zh-CN" sz="2800" b="0" i="0" u="none" dirty="0">
                <a:solidFill>
                  <a:srgbClr val="000000"/>
                </a:solidFill>
                <a:effectLst/>
                <a:latin typeface="Times New Roman" pitchFamily="28"/>
                <a:ea typeface="宋体" pitchFamily="28"/>
                <a:cs typeface="宋体" pitchFamily="28"/>
              </a:rPr>
              <a:t>露珠下被放大的叶脉</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YT"/>
        <p:cNvGrpSpPr/>
        <p:nvPr/>
      </p:nvGrpSpPr>
      <p:grpSpPr>
        <a:xfrm>
          <a:off x="0" y="0"/>
          <a:ext cx="0" cy="0"/>
          <a:chOff x="0" y="0"/>
          <a:chExt cx="0" cy="0"/>
        </a:xfrm>
      </p:grpSpPr>
      <p:sp>
        <p:nvSpPr>
          <p:cNvPr id="11880" name="yt_shape_11880"/>
          <p:cNvSpPr txBox="1"/>
          <p:nvPr/>
        </p:nvSpPr>
        <p:spPr>
          <a:xfrm>
            <a:off x="648143" y="1594657"/>
            <a:ext cx="10896000" cy="1620187"/>
          </a:xfrm>
          <a:prstGeom prst="rect">
            <a:avLst/>
          </a:prstGeom>
        </p:spPr>
        <p:txBody>
          <a:bodyPr vert="horz" wrap="square" lIns="0" tIns="0" rIns="0" bIns="0" rtlCol="0">
            <a:spAutoFit/>
          </a:bodyPr>
          <a:lstStyle/>
          <a:p>
            <a:pPr algn="l" eaLnBrk="1"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12.</a:t>
            </a:r>
            <a:r>
              <a:rPr lang="zh-CN" altLang="zh-CN" sz="2800" b="0" i="0" u="none">
                <a:solidFill>
                  <a:srgbClr val="000000"/>
                </a:solidFill>
                <a:effectLst/>
                <a:latin typeface="Times New Roman" pitchFamily="28"/>
                <a:ea typeface="宋体" pitchFamily="28"/>
                <a:cs typeface="宋体" pitchFamily="28"/>
              </a:rPr>
              <a:t>小芳站在苹果树下，一个苹果自然下落，旁边的同学恰巧用频闪照相机拍了下来，如图所示。已知拍摄相邻两帧画面的时间间隔为</a:t>
            </a:r>
            <a:r>
              <a:rPr lang="en-US" altLang="zh-CN" sz="2800" b="0" i="0" u="none">
                <a:solidFill>
                  <a:srgbClr val="000000"/>
                </a:solidFill>
                <a:effectLst/>
                <a:latin typeface="Times New Roman" pitchFamily="28"/>
                <a:ea typeface="Times New Roman" pitchFamily="28"/>
                <a:cs typeface="宋体" pitchFamily="28"/>
              </a:rPr>
              <a:t>0.2 s</a:t>
            </a:r>
            <a:r>
              <a:rPr lang="zh-CN" altLang="zh-CN" sz="2800" b="0" i="0" u="none">
                <a:solidFill>
                  <a:srgbClr val="000000"/>
                </a:solidFill>
                <a:effectLst/>
                <a:latin typeface="Times New Roman" pitchFamily="28"/>
                <a:ea typeface="宋体" pitchFamily="28"/>
                <a:cs typeface="宋体" pitchFamily="28"/>
              </a:rPr>
              <a:t>，则苹果在整个拍摄过程中的平均速度约为</a:t>
            </a:r>
            <a:r>
              <a:rPr lang="zh-CN" altLang="zh-CN" sz="2800" b="0" i="0" u="none">
                <a:solidFill>
                  <a:srgbClr val="000000"/>
                </a:solidFill>
                <a:effectLst/>
                <a:latin typeface="宋体" pitchFamily="28"/>
                <a:ea typeface="宋体" pitchFamily="28"/>
                <a:cs typeface="宋体" pitchFamily="28"/>
              </a:rPr>
              <a:t>（</a:t>
            </a:r>
            <a:r>
              <a:rPr lang="zh-CN" altLang="zh-CN" sz="1200" b="0" i="0" u="none">
                <a:solidFill>
                  <a:srgbClr val="000000"/>
                </a:solidFill>
                <a:effectLst/>
                <a:latin typeface="Times New Roman" pitchFamily="12"/>
                <a:ea typeface="宋体" pitchFamily="12"/>
                <a:cs typeface="宋体" pitchFamily="12"/>
              </a:rPr>
              <a:t>　</a:t>
            </a:r>
            <a:r>
              <a:rPr lang="zh-CN" altLang="zh-CN" sz="2800" b="1" i="0" u="none">
                <a:solidFill>
                  <a:srgbClr val="FF0000">
                    <a:alpha val="0"/>
                  </a:srgbClr>
                </a:solidFill>
                <a:effectLst/>
                <a:latin typeface="Times New Roman" pitchFamily="28"/>
                <a:ea typeface="宋体" pitchFamily="28"/>
                <a:cs typeface="宋体" pitchFamily="28"/>
              </a:rPr>
              <a:t>B</a:t>
            </a:r>
            <a:r>
              <a:rPr lang="zh-CN" altLang="zh-CN" sz="1200" b="0" i="0" u="none">
                <a:solidFill>
                  <a:srgbClr val="000000"/>
                </a:solidFill>
                <a:effectLst/>
                <a:latin typeface="Times New Roman" pitchFamily="12"/>
                <a:ea typeface="宋体" pitchFamily="12"/>
                <a:cs typeface="宋体" pitchFamily="12"/>
              </a:rPr>
              <a:t>　</a:t>
            </a:r>
            <a:r>
              <a:rPr lang="zh-CN" altLang="zh-CN" sz="2800" b="0" i="0" u="none">
                <a:solidFill>
                  <a:srgbClr val="000000"/>
                </a:solidFill>
                <a:effectLst/>
                <a:latin typeface="宋体" pitchFamily="28"/>
                <a:ea typeface="宋体" pitchFamily="28"/>
                <a:cs typeface="宋体" pitchFamily="28"/>
              </a:rPr>
              <a:t>）</a:t>
            </a:r>
          </a:p>
        </p:txBody>
      </p:sp>
      <p:graphicFrame>
        <p:nvGraphicFramePr>
          <p:cNvPr id="11882" name="yt_table_11882_skip" title="H_174.72">
            <a:extLst>
              <a:ext uri="{FF2B5EF4-FFF2-40B4-BE49-F238E27FC236}">
                <a16:creationId xmlns:a16="http://schemas.microsoft.com/office/drawing/2014/main" id="{85F9CD91-DE56-4981-AD6D-3D4292DC4A24}"/>
              </a:ext>
            </a:extLst>
          </p:cNvPr>
          <p:cNvGraphicFramePr>
            <a:graphicFrameLocks noGrp="1"/>
          </p:cNvGraphicFramePr>
          <p:nvPr>
            <p:extLst>
              <p:ext uri="{D42A27DB-BD31-4B8C-83A1-F6EECF244321}">
                <p14:modId xmlns:p14="http://schemas.microsoft.com/office/powerpoint/2010/main" val="1599335994"/>
              </p:ext>
            </p:extLst>
          </p:nvPr>
        </p:nvGraphicFramePr>
        <p:xfrm>
          <a:off x="648000" y="3265632"/>
          <a:ext cx="1722438" cy="2218944"/>
        </p:xfrm>
        <a:graphic>
          <a:graphicData uri="http://schemas.openxmlformats.org/drawingml/2006/table">
            <a:tbl>
              <a:tblPr/>
              <a:tblGrid>
                <a:gridCol w="1722438">
                  <a:extLst>
                    <a:ext uri="{9D8B030D-6E8A-4147-A177-3AD203B41FA5}">
                      <a16:colId xmlns:a16="http://schemas.microsoft.com/office/drawing/2014/main" val="10117"/>
                    </a:ext>
                  </a:extLst>
                </a:gridCol>
              </a:tblGrid>
              <a:tr h="370840">
                <a:tc>
                  <a:txBody>
                    <a:bodyPr/>
                    <a:lstStyle/>
                    <a:p>
                      <a:pPr marL="0" indent="0" algn="l" eaLnBrk="1" fontAlgn="ctr"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A.8 m/s</a:t>
                      </a:r>
                    </a:p>
                  </a:txBody>
                  <a:tcPr marL="0" marR="0" marT="0" marB="0" anchor="ctr">
                    <a:lnL w="9522" cmpd="sng">
                      <a:noFill/>
                    </a:lnL>
                    <a:lnR w="9522" cmpd="sng">
                      <a:noFill/>
                    </a:lnR>
                    <a:lnT w="9522" cmpd="sng">
                      <a:noFill/>
                    </a:lnT>
                    <a:lnB w="9522" cmpd="sng">
                      <a:noFill/>
                    </a:lnB>
                  </a:tcPr>
                </a:tc>
                <a:extLst>
                  <a:ext uri="{0D108BD9-81ED-4DB2-BD59-A6C34878D82A}">
                    <a16:rowId xmlns:a16="http://schemas.microsoft.com/office/drawing/2014/main" val="10327"/>
                  </a:ext>
                </a:extLst>
              </a:tr>
              <a:tr h="370840">
                <a:tc>
                  <a:txBody>
                    <a:bodyPr/>
                    <a:lstStyle/>
                    <a:p>
                      <a:pPr marL="0" indent="0" algn="l" eaLnBrk="1" fontAlgn="ctr"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B.4 m/s</a:t>
                      </a:r>
                    </a:p>
                  </a:txBody>
                  <a:tcPr marL="0" marR="0" marT="0" marB="0" anchor="ctr">
                    <a:lnL w="9522" cmpd="sng">
                      <a:noFill/>
                    </a:lnL>
                    <a:lnR w="9522" cmpd="sng">
                      <a:noFill/>
                    </a:lnR>
                    <a:lnT w="9522" cmpd="sng">
                      <a:noFill/>
                    </a:lnT>
                    <a:lnB w="9522" cmpd="sng">
                      <a:noFill/>
                    </a:lnB>
                  </a:tcPr>
                </a:tc>
                <a:extLst>
                  <a:ext uri="{0D108BD9-81ED-4DB2-BD59-A6C34878D82A}">
                    <a16:rowId xmlns:a16="http://schemas.microsoft.com/office/drawing/2014/main" val="10328"/>
                  </a:ext>
                </a:extLst>
              </a:tr>
              <a:tr h="370840">
                <a:tc>
                  <a:txBody>
                    <a:bodyPr/>
                    <a:lstStyle/>
                    <a:p>
                      <a:pPr marL="0" indent="0" algn="l" eaLnBrk="1" fontAlgn="ctr"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C.2 m/s</a:t>
                      </a:r>
                    </a:p>
                  </a:txBody>
                  <a:tcPr marL="0" marR="0" marT="0" marB="0" anchor="ctr">
                    <a:lnL w="9522" cmpd="sng">
                      <a:noFill/>
                    </a:lnL>
                    <a:lnR w="9522" cmpd="sng">
                      <a:noFill/>
                    </a:lnR>
                    <a:lnT w="9522" cmpd="sng">
                      <a:noFill/>
                    </a:lnT>
                    <a:lnB w="9522" cmpd="sng">
                      <a:noFill/>
                    </a:lnB>
                  </a:tcPr>
                </a:tc>
                <a:extLst>
                  <a:ext uri="{0D108BD9-81ED-4DB2-BD59-A6C34878D82A}">
                    <a16:rowId xmlns:a16="http://schemas.microsoft.com/office/drawing/2014/main" val="10329"/>
                  </a:ext>
                </a:extLst>
              </a:tr>
              <a:tr h="370840">
                <a:tc>
                  <a:txBody>
                    <a:bodyPr/>
                    <a:lstStyle/>
                    <a:p>
                      <a:pPr marL="0" indent="0" algn="l" eaLnBrk="1" fontAlgn="ctr"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D.1 m/s</a:t>
                      </a:r>
                    </a:p>
                  </a:txBody>
                  <a:tcPr marL="0" marR="0" marT="0" marB="0" anchor="ctr">
                    <a:lnL w="9522" cmpd="sng">
                      <a:noFill/>
                    </a:lnL>
                    <a:lnR w="9522" cmpd="sng">
                      <a:noFill/>
                    </a:lnR>
                    <a:lnT w="9522" cmpd="sng">
                      <a:noFill/>
                    </a:lnT>
                    <a:lnB w="9522" cmpd="sng">
                      <a:noFill/>
                    </a:lnB>
                  </a:tcPr>
                </a:tc>
                <a:extLst>
                  <a:ext uri="{0D108BD9-81ED-4DB2-BD59-A6C34878D82A}">
                    <a16:rowId xmlns:a16="http://schemas.microsoft.com/office/drawing/2014/main" val="10330"/>
                  </a:ext>
                </a:extLst>
              </a:tr>
            </a:tbl>
          </a:graphicData>
        </a:graphic>
      </p:graphicFrame>
      <p:pic>
        <p:nvPicPr>
          <p:cNvPr id="11881" name="yt_image_11881_skip" title="H_157.3">
            <a:extLst>
              <a:ext uri="">
                <a16:creationId xmlns="" xmlns:a16="http://schemas.microsoft.com/office/drawing/2014/main" xmlns:p14="http://schemas.microsoft.com/office/powerpoint/2010/main" xmlns:a14="http://schemas.microsoft.com/office/drawing/2010/main" xmlns:mc="http://schemas.openxmlformats.org/markup-compatibility/2006" id="{5351258F-BC95-41E6-9372-C2FE361B0291}"/>
              </a:ext>
            </a:extLst>
          </p:cNvPr>
          <p:cNvPicPr>
            <a:picLocks noChangeAspect="1" noChangeArrowheads="1"/>
          </p:cNvPicPr>
          <p:nvPr/>
        </p:nvPicPr>
        <p:blipFill>
          <a:blip r:embed="rId2" cstate="print"/>
          <a:srcRect/>
          <a:stretch>
            <a:fillRect/>
          </a:stretch>
        </p:blipFill>
        <p:spPr bwMode="auto">
          <a:xfrm>
            <a:off x="9668553" y="3265632"/>
            <a:ext cx="1873377" cy="1997710"/>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a:extLst>
              <a:ext uri="{FF2B5EF4-FFF2-40B4-BE49-F238E27FC236}">
                <a16:creationId xmlns:a16="http://schemas.microsoft.com/office/drawing/2014/main" id="{1DB58F8F-2760-00E8-17E6-261F66A7D8EE}"/>
              </a:ext>
            </a:extLst>
          </p:cNvPr>
          <p:cNvSpPr txBox="1"/>
          <p:nvPr/>
        </p:nvSpPr>
        <p:spPr>
          <a:xfrm>
            <a:off x="7960644" y="2657323"/>
            <a:ext cx="416624" cy="588658"/>
          </a:xfrm>
          <a:prstGeom prst="rect">
            <a:avLst/>
          </a:prstGeom>
          <a:noFill/>
        </p:spPr>
        <p:txBody>
          <a:bodyPr vert="horz" wrap="none" rtlCol="0">
            <a:noAutofit/>
          </a:bodyPr>
          <a:lstStyle/>
          <a:p>
            <a:pPr>
              <a:lnSpc>
                <a:spcPct val="129999"/>
              </a:lnSpc>
            </a:pPr>
            <a:r>
              <a:rPr kumimoji="0" lang="zh-CN" altLang="zh-CN" sz="2800" b="1" i="0" strike="noStrike" kern="1200" cap="none" spc="0" normalizeH="0" baseline="0" noProof="0">
                <a:ln>
                  <a:noFill/>
                </a:ln>
                <a:solidFill>
                  <a:srgbClr val="FF0000"/>
                </a:solidFill>
                <a:effectLst/>
                <a:uLnTx/>
                <a:uFillTx/>
                <a:latin typeface="Times New Roman" pitchFamily="28"/>
                <a:ea typeface="宋体" pitchFamily="28"/>
                <a:cs typeface="宋体" pitchFamily="28"/>
              </a:rPr>
              <a:t>B</a:t>
            </a:r>
            <a:endParaRPr lang="zh-CN" altLang="en-US">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YT"/>
        <p:cNvGrpSpPr/>
        <p:nvPr/>
      </p:nvGrpSpPr>
      <p:grpSpPr>
        <a:xfrm>
          <a:off x="0" y="0"/>
          <a:ext cx="0" cy="0"/>
          <a:chOff x="0" y="0"/>
          <a:chExt cx="0" cy="0"/>
        </a:xfrm>
      </p:grpSpPr>
      <p:sp>
        <p:nvSpPr>
          <p:cNvPr id="11884" name="yt_shape_11884"/>
          <p:cNvSpPr txBox="1"/>
          <p:nvPr/>
        </p:nvSpPr>
        <p:spPr>
          <a:xfrm>
            <a:off x="648143" y="753814"/>
            <a:ext cx="10896000" cy="1620187"/>
          </a:xfrm>
          <a:prstGeom prst="rect">
            <a:avLst/>
          </a:prstGeom>
        </p:spPr>
        <p:txBody>
          <a:bodyPr vert="horz" wrap="square" lIns="0" tIns="0" rIns="0" bIns="0" rtlCol="0">
            <a:spAutoFit/>
          </a:bodyPr>
          <a:lstStyle/>
          <a:p>
            <a:pPr algn="l" eaLnBrk="1"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13.</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Times New Roman" pitchFamily="28"/>
                <a:ea typeface="楷体" pitchFamily="28"/>
                <a:cs typeface="宋体" pitchFamily="28"/>
              </a:rPr>
              <a:t>双选</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Times New Roman" pitchFamily="28"/>
                <a:ea typeface="宋体" pitchFamily="28"/>
                <a:cs typeface="宋体" pitchFamily="28"/>
              </a:rPr>
              <a:t>在探究凸透镜成像规律的实验中，当蜡烛、凸透镜和光屏的位置如图所示时，光屏上恰能承接到烛焰清晰的像。下列判断正确的是</a:t>
            </a:r>
            <a:r>
              <a:rPr lang="zh-CN" altLang="zh-CN" sz="2800" b="0" i="0" u="none">
                <a:solidFill>
                  <a:srgbClr val="000000"/>
                </a:solidFill>
                <a:effectLst/>
                <a:latin typeface="宋体" pitchFamily="28"/>
                <a:ea typeface="宋体" pitchFamily="28"/>
                <a:cs typeface="宋体" pitchFamily="28"/>
              </a:rPr>
              <a:t>（</a:t>
            </a:r>
            <a:r>
              <a:rPr lang="zh-CN" altLang="zh-CN" sz="1200" b="0" i="0" u="none">
                <a:solidFill>
                  <a:srgbClr val="000000"/>
                </a:solidFill>
                <a:effectLst/>
                <a:latin typeface="Times New Roman" pitchFamily="12"/>
                <a:ea typeface="宋体" pitchFamily="12"/>
                <a:cs typeface="宋体" pitchFamily="12"/>
              </a:rPr>
              <a:t>　</a:t>
            </a:r>
            <a:r>
              <a:rPr lang="zh-CN" altLang="zh-CN" sz="2800" b="1" i="0" u="none">
                <a:solidFill>
                  <a:srgbClr val="FF0000">
                    <a:alpha val="0"/>
                  </a:srgbClr>
                </a:solidFill>
                <a:effectLst/>
                <a:latin typeface="Times New Roman" pitchFamily="28"/>
                <a:ea typeface="宋体" pitchFamily="28"/>
                <a:cs typeface="宋体" pitchFamily="28"/>
              </a:rPr>
              <a:t>C</a:t>
            </a:r>
            <a:r>
              <a:rPr lang="en-US" altLang="zh-CN" sz="2800" b="1" i="0" u="none">
                <a:solidFill>
                  <a:srgbClr val="FF0000">
                    <a:alpha val="0"/>
                  </a:srgbClr>
                </a:solidFill>
                <a:effectLst/>
                <a:latin typeface="Times New Roman" pitchFamily="28"/>
                <a:ea typeface="宋体" pitchFamily="28"/>
                <a:cs typeface="宋体" pitchFamily="28"/>
              </a:rPr>
              <a:t>D</a:t>
            </a:r>
            <a:r>
              <a:rPr lang="zh-CN" altLang="zh-CN" sz="1200" b="0" i="0" u="none">
                <a:solidFill>
                  <a:srgbClr val="000000"/>
                </a:solidFill>
                <a:effectLst/>
                <a:latin typeface="Times New Roman" pitchFamily="12"/>
                <a:ea typeface="宋体" pitchFamily="12"/>
                <a:cs typeface="宋体" pitchFamily="12"/>
              </a:rPr>
              <a:t>　</a:t>
            </a:r>
            <a:r>
              <a:rPr lang="zh-CN" altLang="zh-CN" sz="2800" b="0" i="0" u="none">
                <a:solidFill>
                  <a:srgbClr val="000000"/>
                </a:solidFill>
                <a:effectLst/>
                <a:latin typeface="宋体" pitchFamily="28"/>
                <a:ea typeface="宋体" pitchFamily="28"/>
                <a:cs typeface="宋体" pitchFamily="28"/>
              </a:rPr>
              <a:t>）</a:t>
            </a:r>
          </a:p>
        </p:txBody>
      </p:sp>
      <p:graphicFrame>
        <p:nvGraphicFramePr>
          <p:cNvPr id="11886" name="yt_table_11886_skip" title="H_174.72">
            <a:extLst>
              <a:ext uri="{FF2B5EF4-FFF2-40B4-BE49-F238E27FC236}">
                <a16:creationId xmlns:a16="http://schemas.microsoft.com/office/drawing/2014/main" id="{85F9CD91-DE56-4981-AD6D-3D4292DC4A24}"/>
              </a:ext>
            </a:extLst>
          </p:cNvPr>
          <p:cNvGraphicFramePr>
            <a:graphicFrameLocks noGrp="1"/>
          </p:cNvGraphicFramePr>
          <p:nvPr>
            <p:extLst>
              <p:ext uri="{D42A27DB-BD31-4B8C-83A1-F6EECF244321}">
                <p14:modId xmlns:p14="http://schemas.microsoft.com/office/powerpoint/2010/main" val="2546342905"/>
              </p:ext>
            </p:extLst>
          </p:nvPr>
        </p:nvGraphicFramePr>
        <p:xfrm>
          <a:off x="648000" y="3885729"/>
          <a:ext cx="5921375" cy="2218944"/>
        </p:xfrm>
        <a:graphic>
          <a:graphicData uri="http://schemas.openxmlformats.org/drawingml/2006/table">
            <a:tbl>
              <a:tblPr/>
              <a:tblGrid>
                <a:gridCol w="5921375">
                  <a:extLst>
                    <a:ext uri="{9D8B030D-6E8A-4147-A177-3AD203B41FA5}">
                      <a16:colId xmlns:a16="http://schemas.microsoft.com/office/drawing/2014/main" val="10118"/>
                    </a:ext>
                  </a:extLst>
                </a:gridCol>
              </a:tblGrid>
              <a:tr h="370840">
                <a:tc>
                  <a:txBody>
                    <a:bodyPr/>
                    <a:lstStyle/>
                    <a:p>
                      <a:pPr marL="0" indent="0" algn="l" eaLnBrk="1" fontAlgn="ctr"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A.</a:t>
                      </a:r>
                      <a:r>
                        <a:rPr lang="zh-CN" altLang="zh-CN" sz="2800" b="0" i="0" u="none">
                          <a:solidFill>
                            <a:srgbClr val="000000"/>
                          </a:solidFill>
                          <a:effectLst/>
                          <a:latin typeface="Times New Roman" pitchFamily="28"/>
                          <a:ea typeface="宋体" pitchFamily="28"/>
                          <a:cs typeface="宋体" pitchFamily="28"/>
                        </a:rPr>
                        <a:t>实验用凸透镜的焦距为</a:t>
                      </a:r>
                      <a:r>
                        <a:rPr lang="en-US" altLang="zh-CN" sz="2800" b="0" i="0" u="none">
                          <a:solidFill>
                            <a:srgbClr val="000000"/>
                          </a:solidFill>
                          <a:effectLst/>
                          <a:latin typeface="Times New Roman" pitchFamily="28"/>
                          <a:ea typeface="Times New Roman" pitchFamily="28"/>
                          <a:cs typeface="宋体" pitchFamily="28"/>
                        </a:rPr>
                        <a:t>15.0 cm</a:t>
                      </a:r>
                    </a:p>
                  </a:txBody>
                  <a:tcPr marL="0" marR="0" marT="0" marB="0" anchor="ctr">
                    <a:lnL w="9522" cmpd="sng">
                      <a:noFill/>
                    </a:lnL>
                    <a:lnR w="9522" cmpd="sng">
                      <a:noFill/>
                    </a:lnR>
                    <a:lnT w="9522" cmpd="sng">
                      <a:noFill/>
                    </a:lnT>
                    <a:lnB w="9522" cmpd="sng">
                      <a:noFill/>
                    </a:lnB>
                  </a:tcPr>
                </a:tc>
                <a:extLst>
                  <a:ext uri="{0D108BD9-81ED-4DB2-BD59-A6C34878D82A}">
                    <a16:rowId xmlns:a16="http://schemas.microsoft.com/office/drawing/2014/main" val="10331"/>
                  </a:ext>
                </a:extLst>
              </a:tr>
              <a:tr h="370840">
                <a:tc>
                  <a:txBody>
                    <a:bodyPr/>
                    <a:lstStyle/>
                    <a:p>
                      <a:pPr marL="0" indent="0" algn="l" eaLnBrk="1" fontAlgn="ctr"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B.</a:t>
                      </a:r>
                      <a:r>
                        <a:rPr lang="zh-CN" altLang="zh-CN" sz="2800" b="0" i="0" u="none">
                          <a:solidFill>
                            <a:srgbClr val="000000"/>
                          </a:solidFill>
                          <a:effectLst/>
                          <a:latin typeface="Times New Roman" pitchFamily="28"/>
                          <a:ea typeface="宋体" pitchFamily="28"/>
                          <a:cs typeface="宋体" pitchFamily="28"/>
                        </a:rPr>
                        <a:t>光屏上的像是烛焰放大的实像</a:t>
                      </a:r>
                    </a:p>
                  </a:txBody>
                  <a:tcPr marL="0" marR="0" marT="0" marB="0" anchor="ctr">
                    <a:lnL w="9522" cmpd="sng">
                      <a:noFill/>
                    </a:lnL>
                    <a:lnR w="9522" cmpd="sng">
                      <a:noFill/>
                    </a:lnR>
                    <a:lnT w="9522" cmpd="sng">
                      <a:noFill/>
                    </a:lnT>
                    <a:lnB w="9522" cmpd="sng">
                      <a:noFill/>
                    </a:lnB>
                  </a:tcPr>
                </a:tc>
                <a:extLst>
                  <a:ext uri="{0D108BD9-81ED-4DB2-BD59-A6C34878D82A}">
                    <a16:rowId xmlns:a16="http://schemas.microsoft.com/office/drawing/2014/main" val="10332"/>
                  </a:ext>
                </a:extLst>
              </a:tr>
              <a:tr h="370840">
                <a:tc>
                  <a:txBody>
                    <a:bodyPr/>
                    <a:lstStyle/>
                    <a:p>
                      <a:pPr marL="0" indent="0" algn="l" eaLnBrk="1" fontAlgn="ctr"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C.</a:t>
                      </a:r>
                      <a:r>
                        <a:rPr lang="zh-CN" altLang="zh-CN" sz="2800" b="0" i="0" u="none">
                          <a:solidFill>
                            <a:srgbClr val="000000"/>
                          </a:solidFill>
                          <a:effectLst/>
                          <a:latin typeface="Times New Roman" pitchFamily="28"/>
                          <a:ea typeface="宋体" pitchFamily="28"/>
                          <a:cs typeface="宋体" pitchFamily="28"/>
                        </a:rPr>
                        <a:t>仅将凸透镜左移能再次成像</a:t>
                      </a:r>
                    </a:p>
                  </a:txBody>
                  <a:tcPr marL="0" marR="0" marT="0" marB="0" anchor="ctr">
                    <a:lnL w="9522" cmpd="sng">
                      <a:noFill/>
                    </a:lnL>
                    <a:lnR w="9522" cmpd="sng">
                      <a:noFill/>
                    </a:lnR>
                    <a:lnT w="9522" cmpd="sng">
                      <a:noFill/>
                    </a:lnT>
                    <a:lnB w="9522" cmpd="sng">
                      <a:noFill/>
                    </a:lnB>
                  </a:tcPr>
                </a:tc>
                <a:extLst>
                  <a:ext uri="{0D108BD9-81ED-4DB2-BD59-A6C34878D82A}">
                    <a16:rowId xmlns:a16="http://schemas.microsoft.com/office/drawing/2014/main" val="10333"/>
                  </a:ext>
                </a:extLst>
              </a:tr>
              <a:tr h="370840">
                <a:tc>
                  <a:txBody>
                    <a:bodyPr/>
                    <a:lstStyle/>
                    <a:p>
                      <a:pPr marL="0" indent="0" algn="l" eaLnBrk="1" fontAlgn="ctr"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D.</a:t>
                      </a:r>
                      <a:r>
                        <a:rPr lang="zh-CN" altLang="zh-CN" sz="2800" b="0" i="0" u="none">
                          <a:solidFill>
                            <a:srgbClr val="000000"/>
                          </a:solidFill>
                          <a:effectLst/>
                          <a:latin typeface="Times New Roman" pitchFamily="28"/>
                          <a:ea typeface="宋体" pitchFamily="28"/>
                          <a:cs typeface="宋体" pitchFamily="28"/>
                        </a:rPr>
                        <a:t>仅将光屏右移可模拟近视眼成像</a:t>
                      </a:r>
                    </a:p>
                  </a:txBody>
                  <a:tcPr marL="0" marR="0" marT="0" marB="0" anchor="ctr">
                    <a:lnL w="9522" cmpd="sng">
                      <a:noFill/>
                    </a:lnL>
                    <a:lnR w="9522" cmpd="sng">
                      <a:noFill/>
                    </a:lnR>
                    <a:lnT w="9522" cmpd="sng">
                      <a:noFill/>
                    </a:lnT>
                    <a:lnB w="9522" cmpd="sng">
                      <a:noFill/>
                    </a:lnB>
                  </a:tcPr>
                </a:tc>
                <a:extLst>
                  <a:ext uri="{0D108BD9-81ED-4DB2-BD59-A6C34878D82A}">
                    <a16:rowId xmlns:a16="http://schemas.microsoft.com/office/drawing/2014/main" val="10334"/>
                  </a:ext>
                </a:extLst>
              </a:tr>
            </a:tbl>
          </a:graphicData>
        </a:graphic>
      </p:graphicFrame>
      <p:pic>
        <p:nvPicPr>
          <p:cNvPr id="11885" name="yt_image_11885_skip" title="H_115.06">
            <a:extLst>
              <a:ext uri="">
                <a16:creationId xmlns="" xmlns:a16="http://schemas.microsoft.com/office/drawing/2014/main" xmlns:p14="http://schemas.microsoft.com/office/powerpoint/2010/main" xmlns:a14="http://schemas.microsoft.com/office/drawing/2010/main" xmlns:mc="http://schemas.openxmlformats.org/markup-compatibility/2006" id="{5351258F-BC95-41E6-9372-C2FE361B0291}"/>
              </a:ext>
            </a:extLst>
          </p:cNvPr>
          <p:cNvPicPr>
            <a:picLocks noChangeAspect="1" noChangeArrowheads="1"/>
          </p:cNvPicPr>
          <p:nvPr/>
        </p:nvPicPr>
        <p:blipFill>
          <a:blip r:embed="rId2" cstate="print"/>
          <a:srcRect/>
          <a:stretch>
            <a:fillRect/>
          </a:stretch>
        </p:blipFill>
        <p:spPr bwMode="auto">
          <a:xfrm>
            <a:off x="3326555" y="2424789"/>
            <a:ext cx="5537708" cy="1461262"/>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a:extLst>
              <a:ext uri="{FF2B5EF4-FFF2-40B4-BE49-F238E27FC236}">
                <a16:creationId xmlns:a16="http://schemas.microsoft.com/office/drawing/2014/main" id="{6696BAE7-8BFD-C01A-1811-3451BA53A300}"/>
              </a:ext>
            </a:extLst>
          </p:cNvPr>
          <p:cNvSpPr txBox="1"/>
          <p:nvPr/>
        </p:nvSpPr>
        <p:spPr>
          <a:xfrm>
            <a:off x="1777332" y="1816480"/>
            <a:ext cx="694436" cy="588658"/>
          </a:xfrm>
          <a:prstGeom prst="rect">
            <a:avLst/>
          </a:prstGeom>
          <a:noFill/>
        </p:spPr>
        <p:txBody>
          <a:bodyPr vert="horz" wrap="none" rtlCol="0">
            <a:noAutofit/>
          </a:bodyPr>
          <a:lstStyle/>
          <a:p>
            <a:pPr>
              <a:lnSpc>
                <a:spcPct val="129999"/>
              </a:lnSpc>
            </a:pPr>
            <a:r>
              <a:rPr kumimoji="0" lang="zh-CN" altLang="zh-CN" sz="2800" b="1" i="0" strike="noStrike" kern="1200" cap="none" spc="0" normalizeH="0" baseline="0" noProof="0">
                <a:ln>
                  <a:noFill/>
                </a:ln>
                <a:solidFill>
                  <a:srgbClr val="FF0000"/>
                </a:solidFill>
                <a:effectLst/>
                <a:uLnTx/>
                <a:uFillTx/>
                <a:latin typeface="Times New Roman" pitchFamily="28"/>
                <a:ea typeface="宋体" pitchFamily="28"/>
                <a:cs typeface="宋体" pitchFamily="28"/>
              </a:rPr>
              <a:t>C</a:t>
            </a:r>
            <a:r>
              <a:rPr kumimoji="0" lang="en-US" altLang="zh-CN" sz="2800" b="1" i="0" strike="noStrike" kern="1200" cap="none" spc="0" normalizeH="0" baseline="0" noProof="0">
                <a:ln>
                  <a:noFill/>
                </a:ln>
                <a:solidFill>
                  <a:srgbClr val="FF0000"/>
                </a:solidFill>
                <a:effectLst/>
                <a:uLnTx/>
                <a:uFillTx/>
                <a:latin typeface="Times New Roman" pitchFamily="28"/>
                <a:ea typeface="宋体" pitchFamily="28"/>
                <a:cs typeface="宋体" pitchFamily="28"/>
              </a:rPr>
              <a:t>D</a:t>
            </a:r>
            <a:endParaRPr lang="zh-CN" altLang="en-US">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YT"/>
        <p:cNvGrpSpPr/>
        <p:nvPr/>
      </p:nvGrpSpPr>
      <p:grpSpPr>
        <a:xfrm>
          <a:off x="0" y="0"/>
          <a:ext cx="0" cy="0"/>
          <a:chOff x="0" y="0"/>
          <a:chExt cx="0" cy="0"/>
        </a:xfrm>
      </p:grpSpPr>
      <p:sp>
        <p:nvSpPr>
          <p:cNvPr id="11888" name="yt_shape_11888"/>
          <p:cNvSpPr txBox="1"/>
          <p:nvPr/>
        </p:nvSpPr>
        <p:spPr>
          <a:xfrm>
            <a:off x="648143" y="1808376"/>
            <a:ext cx="10896000" cy="1060034"/>
          </a:xfrm>
          <a:prstGeom prst="rect">
            <a:avLst/>
          </a:prstGeom>
        </p:spPr>
        <p:txBody>
          <a:bodyPr vert="horz" wrap="square" lIns="0" tIns="0" rIns="0" bIns="0" rtlCol="0">
            <a:spAutoFit/>
          </a:bodyPr>
          <a:lstStyle/>
          <a:p>
            <a:pPr algn="l" eaLnBrk="1"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14.</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Times New Roman" pitchFamily="28"/>
                <a:ea typeface="楷体" pitchFamily="28"/>
                <a:cs typeface="宋体" pitchFamily="28"/>
              </a:rPr>
              <a:t>双选</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Times New Roman" pitchFamily="28"/>
                <a:ea typeface="宋体" pitchFamily="28"/>
                <a:cs typeface="宋体" pitchFamily="28"/>
              </a:rPr>
              <a:t>由不同材料组成的甲、乙、丙三个实心物体，它们的体积和质量的关系如图所示，下列说法正确的是</a:t>
            </a:r>
            <a:r>
              <a:rPr lang="zh-CN" altLang="zh-CN" sz="2800" b="0" i="0" u="none">
                <a:solidFill>
                  <a:srgbClr val="000000"/>
                </a:solidFill>
                <a:effectLst/>
                <a:latin typeface="宋体" pitchFamily="28"/>
                <a:ea typeface="宋体" pitchFamily="28"/>
                <a:cs typeface="宋体" pitchFamily="28"/>
              </a:rPr>
              <a:t>（</a:t>
            </a:r>
            <a:r>
              <a:rPr lang="zh-CN" altLang="zh-CN" sz="1200" b="0" i="0" u="none">
                <a:solidFill>
                  <a:srgbClr val="000000"/>
                </a:solidFill>
                <a:effectLst/>
                <a:latin typeface="Times New Roman" pitchFamily="12"/>
                <a:ea typeface="宋体" pitchFamily="12"/>
                <a:cs typeface="宋体" pitchFamily="12"/>
              </a:rPr>
              <a:t>　</a:t>
            </a:r>
            <a:r>
              <a:rPr lang="zh-CN" altLang="zh-CN" sz="2800" b="1" i="0" u="none">
                <a:solidFill>
                  <a:srgbClr val="FF0000">
                    <a:alpha val="0"/>
                  </a:srgbClr>
                </a:solidFill>
                <a:effectLst/>
                <a:latin typeface="Times New Roman" pitchFamily="28"/>
                <a:ea typeface="宋体" pitchFamily="28"/>
                <a:cs typeface="宋体" pitchFamily="28"/>
              </a:rPr>
              <a:t>B</a:t>
            </a:r>
            <a:r>
              <a:rPr lang="en-US" altLang="zh-CN" sz="2800" b="1" i="0" u="none">
                <a:solidFill>
                  <a:srgbClr val="FF0000">
                    <a:alpha val="0"/>
                  </a:srgbClr>
                </a:solidFill>
                <a:effectLst/>
                <a:latin typeface="Times New Roman" pitchFamily="28"/>
                <a:ea typeface="宋体" pitchFamily="28"/>
                <a:cs typeface="宋体" pitchFamily="28"/>
              </a:rPr>
              <a:t>D</a:t>
            </a:r>
            <a:r>
              <a:rPr lang="zh-CN" altLang="zh-CN" sz="1200" b="0" i="0" u="none">
                <a:solidFill>
                  <a:srgbClr val="000000"/>
                </a:solidFill>
                <a:effectLst/>
                <a:latin typeface="Times New Roman" pitchFamily="12"/>
                <a:ea typeface="宋体" pitchFamily="12"/>
                <a:cs typeface="宋体" pitchFamily="12"/>
              </a:rPr>
              <a:t>　</a:t>
            </a:r>
            <a:r>
              <a:rPr lang="zh-CN" altLang="zh-CN" sz="2800" b="0" i="0" u="none">
                <a:solidFill>
                  <a:srgbClr val="000000"/>
                </a:solidFill>
                <a:effectLst/>
                <a:latin typeface="宋体" pitchFamily="28"/>
                <a:ea typeface="宋体" pitchFamily="28"/>
                <a:cs typeface="宋体" pitchFamily="28"/>
              </a:rPr>
              <a:t>）</a:t>
            </a:r>
          </a:p>
        </p:txBody>
      </p:sp>
      <p:graphicFrame>
        <p:nvGraphicFramePr>
          <p:cNvPr id="11890" name="yt_table_11890_skip" title="H_174.72">
            <a:extLst>
              <a:ext uri="{FF2B5EF4-FFF2-40B4-BE49-F238E27FC236}">
                <a16:creationId xmlns:a16="http://schemas.microsoft.com/office/drawing/2014/main" id="{85F9CD91-DE56-4981-AD6D-3D4292DC4A24}"/>
              </a:ext>
            </a:extLst>
          </p:cNvPr>
          <p:cNvGraphicFramePr>
            <a:graphicFrameLocks noGrp="1"/>
          </p:cNvGraphicFramePr>
          <p:nvPr>
            <p:extLst>
              <p:ext uri="{D42A27DB-BD31-4B8C-83A1-F6EECF244321}">
                <p14:modId xmlns:p14="http://schemas.microsoft.com/office/powerpoint/2010/main" val="788227141"/>
              </p:ext>
            </p:extLst>
          </p:nvPr>
        </p:nvGraphicFramePr>
        <p:xfrm>
          <a:off x="648000" y="2919198"/>
          <a:ext cx="6632575" cy="2218944"/>
        </p:xfrm>
        <a:graphic>
          <a:graphicData uri="http://schemas.openxmlformats.org/drawingml/2006/table">
            <a:tbl>
              <a:tblPr/>
              <a:tblGrid>
                <a:gridCol w="6632575">
                  <a:extLst>
                    <a:ext uri="{9D8B030D-6E8A-4147-A177-3AD203B41FA5}">
                      <a16:colId xmlns:a16="http://schemas.microsoft.com/office/drawing/2014/main" val="10119"/>
                    </a:ext>
                  </a:extLst>
                </a:gridCol>
              </a:tblGrid>
              <a:tr h="370840">
                <a:tc>
                  <a:txBody>
                    <a:bodyPr/>
                    <a:lstStyle/>
                    <a:p>
                      <a:pPr marL="0" indent="0" algn="l" eaLnBrk="1" fontAlgn="ctr"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A.</a:t>
                      </a:r>
                      <a:r>
                        <a:rPr lang="zh-CN" altLang="zh-CN" sz="2800" b="0" i="0" u="none">
                          <a:solidFill>
                            <a:srgbClr val="000000"/>
                          </a:solidFill>
                          <a:effectLst/>
                          <a:latin typeface="Times New Roman" pitchFamily="28"/>
                          <a:ea typeface="宋体" pitchFamily="28"/>
                          <a:cs typeface="宋体" pitchFamily="28"/>
                        </a:rPr>
                        <a:t>甲物体的密度为</a:t>
                      </a:r>
                      <a:r>
                        <a:rPr lang="en-US" altLang="zh-CN" sz="2800" b="0" i="0" u="none">
                          <a:solidFill>
                            <a:srgbClr val="000000"/>
                          </a:solidFill>
                          <a:effectLst/>
                          <a:latin typeface="Times New Roman" pitchFamily="28"/>
                          <a:ea typeface="Times New Roman" pitchFamily="28"/>
                          <a:cs typeface="宋体" pitchFamily="28"/>
                        </a:rPr>
                        <a:t>2 g/cm</a:t>
                      </a:r>
                      <a:r>
                        <a:rPr lang="en-US" altLang="zh-CN" sz="2800" b="0" i="0" u="none" baseline="30000">
                          <a:solidFill>
                            <a:srgbClr val="000000"/>
                          </a:solidFill>
                          <a:effectLst/>
                          <a:latin typeface="Times New Roman" pitchFamily="28"/>
                          <a:ea typeface="Times New Roman" pitchFamily="28"/>
                          <a:cs typeface="宋体" pitchFamily="28"/>
                        </a:rPr>
                        <a:t>3</a:t>
                      </a:r>
                    </a:p>
                  </a:txBody>
                  <a:tcPr marL="0" marR="0" marT="0" marB="0" anchor="ctr">
                    <a:lnL w="9522" cmpd="sng">
                      <a:noFill/>
                    </a:lnL>
                    <a:lnR w="9522" cmpd="sng">
                      <a:noFill/>
                    </a:lnR>
                    <a:lnT w="9522" cmpd="sng">
                      <a:noFill/>
                    </a:lnT>
                    <a:lnB w="9522" cmpd="sng">
                      <a:noFill/>
                    </a:lnB>
                  </a:tcPr>
                </a:tc>
                <a:extLst>
                  <a:ext uri="{0D108BD9-81ED-4DB2-BD59-A6C34878D82A}">
                    <a16:rowId xmlns:a16="http://schemas.microsoft.com/office/drawing/2014/main" val="10335"/>
                  </a:ext>
                </a:extLst>
              </a:tr>
              <a:tr h="370840">
                <a:tc>
                  <a:txBody>
                    <a:bodyPr/>
                    <a:lstStyle/>
                    <a:p>
                      <a:pPr marL="0" indent="0" algn="l" eaLnBrk="1" fontAlgn="ctr"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B.</a:t>
                      </a:r>
                      <a:r>
                        <a:rPr lang="zh-CN" altLang="zh-CN" sz="2800" b="0" i="0" u="none">
                          <a:solidFill>
                            <a:srgbClr val="000000"/>
                          </a:solidFill>
                          <a:effectLst/>
                          <a:latin typeface="Times New Roman" pitchFamily="28"/>
                          <a:ea typeface="宋体" pitchFamily="28"/>
                          <a:cs typeface="宋体" pitchFamily="28"/>
                        </a:rPr>
                        <a:t>密度最大的是丙物体</a:t>
                      </a:r>
                    </a:p>
                  </a:txBody>
                  <a:tcPr marL="0" marR="0" marT="0" marB="0" anchor="ctr">
                    <a:lnL w="9522" cmpd="sng">
                      <a:noFill/>
                    </a:lnL>
                    <a:lnR w="9522" cmpd="sng">
                      <a:noFill/>
                    </a:lnR>
                    <a:lnT w="9522" cmpd="sng">
                      <a:noFill/>
                    </a:lnT>
                    <a:lnB w="9522" cmpd="sng">
                      <a:noFill/>
                    </a:lnB>
                  </a:tcPr>
                </a:tc>
                <a:extLst>
                  <a:ext uri="{0D108BD9-81ED-4DB2-BD59-A6C34878D82A}">
                    <a16:rowId xmlns:a16="http://schemas.microsoft.com/office/drawing/2014/main" val="10336"/>
                  </a:ext>
                </a:extLst>
              </a:tr>
              <a:tr h="370840">
                <a:tc>
                  <a:txBody>
                    <a:bodyPr/>
                    <a:lstStyle/>
                    <a:p>
                      <a:pPr marL="0" indent="0" algn="l" eaLnBrk="1" fontAlgn="ctr"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C.</a:t>
                      </a:r>
                      <a:r>
                        <a:rPr lang="zh-CN" altLang="zh-CN" sz="2800" b="0" i="0" u="none">
                          <a:solidFill>
                            <a:srgbClr val="000000"/>
                          </a:solidFill>
                          <a:effectLst/>
                          <a:latin typeface="Times New Roman" pitchFamily="28"/>
                          <a:ea typeface="宋体" pitchFamily="28"/>
                          <a:cs typeface="宋体" pitchFamily="28"/>
                        </a:rPr>
                        <a:t>若将乙的质量减半，它的密度也减半</a:t>
                      </a:r>
                    </a:p>
                  </a:txBody>
                  <a:tcPr marL="0" marR="0" marT="0" marB="0" anchor="ctr">
                    <a:lnL w="9522" cmpd="sng">
                      <a:noFill/>
                    </a:lnL>
                    <a:lnR w="9522" cmpd="sng">
                      <a:noFill/>
                    </a:lnR>
                    <a:lnT w="9522" cmpd="sng">
                      <a:noFill/>
                    </a:lnT>
                    <a:lnB w="9522" cmpd="sng">
                      <a:noFill/>
                    </a:lnB>
                  </a:tcPr>
                </a:tc>
                <a:extLst>
                  <a:ext uri="{0D108BD9-81ED-4DB2-BD59-A6C34878D82A}">
                    <a16:rowId xmlns:a16="http://schemas.microsoft.com/office/drawing/2014/main" val="10337"/>
                  </a:ext>
                </a:extLst>
              </a:tr>
              <a:tr h="370840">
                <a:tc>
                  <a:txBody>
                    <a:bodyPr/>
                    <a:lstStyle/>
                    <a:p>
                      <a:pPr marL="0" indent="0" algn="l" eaLnBrk="1" fontAlgn="ctr"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D.</a:t>
                      </a:r>
                      <a:r>
                        <a:rPr lang="zh-CN" altLang="zh-CN" sz="2800" b="0" i="0" u="none">
                          <a:solidFill>
                            <a:srgbClr val="000000"/>
                          </a:solidFill>
                          <a:effectLst/>
                          <a:latin typeface="Times New Roman" pitchFamily="28"/>
                          <a:ea typeface="宋体" pitchFamily="28"/>
                          <a:cs typeface="宋体" pitchFamily="28"/>
                        </a:rPr>
                        <a:t>体积相同的三个物体，甲的质量最小</a:t>
                      </a:r>
                    </a:p>
                  </a:txBody>
                  <a:tcPr marL="0" marR="0" marT="0" marB="0" anchor="ctr">
                    <a:lnL w="9522" cmpd="sng">
                      <a:noFill/>
                    </a:lnL>
                    <a:lnR w="9522" cmpd="sng">
                      <a:noFill/>
                    </a:lnR>
                    <a:lnT w="9522" cmpd="sng">
                      <a:noFill/>
                    </a:lnT>
                    <a:lnB w="9522" cmpd="sng">
                      <a:noFill/>
                    </a:lnB>
                  </a:tcPr>
                </a:tc>
                <a:extLst>
                  <a:ext uri="{0D108BD9-81ED-4DB2-BD59-A6C34878D82A}">
                    <a16:rowId xmlns:a16="http://schemas.microsoft.com/office/drawing/2014/main" val="10338"/>
                  </a:ext>
                </a:extLst>
              </a:tr>
            </a:tbl>
          </a:graphicData>
        </a:graphic>
      </p:graphicFrame>
      <p:pic>
        <p:nvPicPr>
          <p:cNvPr id="11889" name="yt_image_11889_skip" title="H_167.75">
            <a:extLst>
              <a:ext uri="">
                <a16:creationId xmlns="" xmlns:a16="http://schemas.microsoft.com/office/drawing/2014/main" xmlns:p14="http://schemas.microsoft.com/office/powerpoint/2010/main" xmlns:a14="http://schemas.microsoft.com/office/drawing/2010/main" xmlns:mc="http://schemas.openxmlformats.org/markup-compatibility/2006" id="{5351258F-BC95-41E6-9372-C2FE361B0291}"/>
              </a:ext>
            </a:extLst>
          </p:cNvPr>
          <p:cNvPicPr>
            <a:picLocks noChangeAspect="1" noChangeArrowheads="1"/>
          </p:cNvPicPr>
          <p:nvPr/>
        </p:nvPicPr>
        <p:blipFill>
          <a:blip r:embed="rId2" cstate="print"/>
          <a:srcRect/>
          <a:stretch>
            <a:fillRect/>
          </a:stretch>
        </p:blipFill>
        <p:spPr bwMode="auto">
          <a:xfrm>
            <a:off x="9023281" y="2919198"/>
            <a:ext cx="2518791" cy="2130425"/>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a:extLst>
              <a:ext uri="{FF2B5EF4-FFF2-40B4-BE49-F238E27FC236}">
                <a16:creationId xmlns:a16="http://schemas.microsoft.com/office/drawing/2014/main" id="{4E99821B-BAB9-5811-4710-3B6FE00AF187}"/>
              </a:ext>
            </a:extLst>
          </p:cNvPr>
          <p:cNvSpPr txBox="1"/>
          <p:nvPr/>
        </p:nvSpPr>
        <p:spPr>
          <a:xfrm>
            <a:off x="7822532" y="2316306"/>
            <a:ext cx="673799" cy="588658"/>
          </a:xfrm>
          <a:prstGeom prst="rect">
            <a:avLst/>
          </a:prstGeom>
          <a:noFill/>
        </p:spPr>
        <p:txBody>
          <a:bodyPr vert="horz" wrap="none" rtlCol="0">
            <a:noAutofit/>
          </a:bodyPr>
          <a:lstStyle/>
          <a:p>
            <a:pPr>
              <a:lnSpc>
                <a:spcPct val="129999"/>
              </a:lnSpc>
            </a:pPr>
            <a:r>
              <a:rPr kumimoji="0" lang="zh-CN" altLang="zh-CN" sz="2800" b="1" i="0" strike="noStrike" kern="1200" cap="none" spc="0" normalizeH="0" baseline="0" noProof="0">
                <a:ln>
                  <a:noFill/>
                </a:ln>
                <a:solidFill>
                  <a:srgbClr val="FF0000"/>
                </a:solidFill>
                <a:effectLst/>
                <a:uLnTx/>
                <a:uFillTx/>
                <a:latin typeface="Times New Roman" pitchFamily="28"/>
                <a:ea typeface="宋体" pitchFamily="28"/>
                <a:cs typeface="宋体" pitchFamily="28"/>
              </a:rPr>
              <a:t>B</a:t>
            </a:r>
            <a:r>
              <a:rPr kumimoji="0" lang="en-US" altLang="zh-CN" sz="2800" b="1" i="0" strike="noStrike" kern="1200" cap="none" spc="0" normalizeH="0" baseline="0" noProof="0">
                <a:ln>
                  <a:noFill/>
                </a:ln>
                <a:solidFill>
                  <a:srgbClr val="FF0000"/>
                </a:solidFill>
                <a:effectLst/>
                <a:uLnTx/>
                <a:uFillTx/>
                <a:latin typeface="Times New Roman" pitchFamily="28"/>
                <a:ea typeface="宋体" pitchFamily="28"/>
                <a:cs typeface="宋体" pitchFamily="28"/>
              </a:rPr>
              <a:t>D</a:t>
            </a:r>
            <a:endParaRPr lang="zh-CN" altLang="en-US">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YT"/>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1892" name="yt_shape_11892"/>
              <p:cNvSpPr txBox="1"/>
              <p:nvPr/>
            </p:nvSpPr>
            <p:spPr>
              <a:xfrm>
                <a:off x="648143" y="1538322"/>
                <a:ext cx="10896000" cy="3781356"/>
              </a:xfrm>
              <a:prstGeom prst="rect">
                <a:avLst/>
              </a:prstGeom>
            </p:spPr>
            <p:txBody>
              <a:bodyPr vert="horz" wrap="square" lIns="0" tIns="0" rIns="0" bIns="0" rtlCol="0">
                <a:spAutoFit/>
              </a:bodyPr>
              <a:lstStyle/>
              <a:p>
                <a:pPr algn="l" eaLnBrk="1" latinLnBrk="0" hangingPunct="0">
                  <a:lnSpc>
                    <a:spcPct val="129999"/>
                  </a:lnSpc>
                </a:pPr>
                <a:r>
                  <a:rPr lang="zh-CN" altLang="zh-CN" sz="2800" b="1" i="0" u="none">
                    <a:solidFill>
                      <a:srgbClr val="FF0000"/>
                    </a:solidFill>
                    <a:effectLst/>
                    <a:latin typeface="Times New Roman" pitchFamily="28"/>
                    <a:ea typeface="黑体" pitchFamily="28"/>
                    <a:cs typeface="宋体" pitchFamily="28"/>
                  </a:rPr>
                  <a:t>【解析】</a:t>
                </a:r>
                <a:r>
                  <a:rPr lang="zh-CN" altLang="zh-CN" sz="2800" b="1" i="0" u="none">
                    <a:solidFill>
                      <a:srgbClr val="FF0000"/>
                    </a:solidFill>
                    <a:effectLst/>
                    <a:latin typeface="Times New Roman" pitchFamily="28"/>
                    <a:ea typeface="宋体" pitchFamily="28"/>
                    <a:cs typeface="宋体" pitchFamily="28"/>
                  </a:rPr>
                  <a:t>由题图可知，当</a:t>
                </a:r>
                <a:r>
                  <a:rPr lang="en-US" altLang="zh-CN" sz="2800" b="1" i="1" u="none">
                    <a:solidFill>
                      <a:srgbClr val="FF0000"/>
                    </a:solidFill>
                    <a:effectLst/>
                    <a:latin typeface="Times New Roman" pitchFamily="28"/>
                    <a:ea typeface="Times New Roman" pitchFamily="28"/>
                    <a:cs typeface="宋体" pitchFamily="28"/>
                  </a:rPr>
                  <a:t>V</a:t>
                </a:r>
                <a:r>
                  <a:rPr lang="zh-CN" altLang="zh-CN" sz="2800" b="1" i="0" u="none">
                    <a:solidFill>
                      <a:srgbClr val="FF0000"/>
                    </a:solidFill>
                    <a:effectLst/>
                    <a:latin typeface="Times New Roman" pitchFamily="28"/>
                    <a:ea typeface="宋体" pitchFamily="28"/>
                    <a:cs typeface="宋体" pitchFamily="28"/>
                  </a:rPr>
                  <a:t>＝</a:t>
                </a:r>
                <a:r>
                  <a:rPr lang="en-US" altLang="zh-CN" sz="2800" b="1" i="0" u="none">
                    <a:solidFill>
                      <a:srgbClr val="FF0000"/>
                    </a:solidFill>
                    <a:effectLst/>
                    <a:latin typeface="Times New Roman" pitchFamily="28"/>
                    <a:ea typeface="Times New Roman" pitchFamily="28"/>
                    <a:cs typeface="宋体" pitchFamily="28"/>
                  </a:rPr>
                  <a:t>2 cm</a:t>
                </a:r>
                <a:r>
                  <a:rPr lang="en-US" altLang="zh-CN" sz="2800" b="1" i="0" u="none" baseline="30000">
                    <a:solidFill>
                      <a:srgbClr val="FF0000"/>
                    </a:solidFill>
                    <a:effectLst/>
                    <a:latin typeface="Times New Roman" pitchFamily="28"/>
                    <a:ea typeface="Times New Roman" pitchFamily="28"/>
                    <a:cs typeface="宋体" pitchFamily="28"/>
                  </a:rPr>
                  <a:t>3</a:t>
                </a:r>
                <a:r>
                  <a:rPr lang="zh-CN" altLang="zh-CN" sz="2800" b="1" i="0" u="none">
                    <a:solidFill>
                      <a:srgbClr val="FF0000"/>
                    </a:solidFill>
                    <a:effectLst/>
                    <a:latin typeface="Times New Roman" pitchFamily="28"/>
                    <a:ea typeface="宋体" pitchFamily="28"/>
                    <a:cs typeface="宋体" pitchFamily="28"/>
                  </a:rPr>
                  <a:t>时，</a:t>
                </a:r>
                <a:r>
                  <a:rPr lang="en-US" altLang="zh-CN" sz="2800" b="1" i="1" u="none">
                    <a:solidFill>
                      <a:srgbClr val="FF0000"/>
                    </a:solidFill>
                    <a:effectLst/>
                    <a:latin typeface="Times New Roman" pitchFamily="28"/>
                    <a:ea typeface="Times New Roman" pitchFamily="28"/>
                    <a:cs typeface="宋体" pitchFamily="28"/>
                  </a:rPr>
                  <a:t>m</a:t>
                </a:r>
                <a:r>
                  <a:rPr lang="zh-CN" altLang="zh-CN" sz="2800" b="1" i="0" u="none" baseline="-25000">
                    <a:solidFill>
                      <a:srgbClr val="FF0000"/>
                    </a:solidFill>
                    <a:effectLst/>
                    <a:latin typeface="Times New Roman" pitchFamily="28"/>
                    <a:ea typeface="宋体" pitchFamily="28"/>
                    <a:cs typeface="宋体" pitchFamily="28"/>
                  </a:rPr>
                  <a:t>甲</a:t>
                </a:r>
                <a:r>
                  <a:rPr lang="zh-CN" altLang="zh-CN" sz="2800" b="1" i="0" u="none">
                    <a:solidFill>
                      <a:srgbClr val="FF0000"/>
                    </a:solidFill>
                    <a:effectLst/>
                    <a:latin typeface="Times New Roman" pitchFamily="28"/>
                    <a:ea typeface="宋体" pitchFamily="28"/>
                    <a:cs typeface="宋体" pitchFamily="28"/>
                  </a:rPr>
                  <a:t>＝</a:t>
                </a:r>
                <a:r>
                  <a:rPr lang="en-US" altLang="zh-CN" sz="2800" b="1" i="0" u="none">
                    <a:solidFill>
                      <a:srgbClr val="FF0000"/>
                    </a:solidFill>
                    <a:effectLst/>
                    <a:latin typeface="Times New Roman" pitchFamily="28"/>
                    <a:ea typeface="Times New Roman" pitchFamily="28"/>
                    <a:cs typeface="宋体" pitchFamily="28"/>
                  </a:rPr>
                  <a:t>1 g</a:t>
                </a:r>
                <a:r>
                  <a:rPr lang="zh-CN" altLang="zh-CN" sz="2800" b="1" i="0" u="none">
                    <a:solidFill>
                      <a:srgbClr val="FF0000"/>
                    </a:solidFill>
                    <a:effectLst/>
                    <a:latin typeface="Times New Roman" pitchFamily="28"/>
                    <a:ea typeface="宋体" pitchFamily="28"/>
                    <a:cs typeface="宋体" pitchFamily="28"/>
                  </a:rPr>
                  <a:t>，</a:t>
                </a:r>
                <a:r>
                  <a:rPr lang="en-US" altLang="zh-CN" sz="2800" b="1" i="1" u="none">
                    <a:solidFill>
                      <a:srgbClr val="FF0000"/>
                    </a:solidFill>
                    <a:effectLst/>
                    <a:latin typeface="Times New Roman" pitchFamily="28"/>
                    <a:ea typeface="Times New Roman" pitchFamily="28"/>
                    <a:cs typeface="宋体" pitchFamily="28"/>
                  </a:rPr>
                  <a:t>m</a:t>
                </a:r>
                <a:r>
                  <a:rPr lang="zh-CN" altLang="zh-CN" sz="2800" b="1" i="0" u="none" baseline="-25000">
                    <a:solidFill>
                      <a:srgbClr val="FF0000"/>
                    </a:solidFill>
                    <a:effectLst/>
                    <a:latin typeface="Times New Roman" pitchFamily="28"/>
                    <a:ea typeface="宋体" pitchFamily="28"/>
                    <a:cs typeface="宋体" pitchFamily="28"/>
                  </a:rPr>
                  <a:t>乙</a:t>
                </a:r>
                <a:r>
                  <a:rPr lang="zh-CN" altLang="zh-CN" sz="2800" b="1" i="0" u="none">
                    <a:solidFill>
                      <a:srgbClr val="FF0000"/>
                    </a:solidFill>
                    <a:effectLst/>
                    <a:latin typeface="Times New Roman" pitchFamily="28"/>
                    <a:ea typeface="宋体" pitchFamily="28"/>
                    <a:cs typeface="宋体" pitchFamily="28"/>
                  </a:rPr>
                  <a:t>＝</a:t>
                </a:r>
                <a:r>
                  <a:rPr lang="en-US" altLang="zh-CN" sz="2800" b="1" i="0" u="none">
                    <a:solidFill>
                      <a:srgbClr val="FF0000"/>
                    </a:solidFill>
                    <a:effectLst/>
                    <a:latin typeface="Times New Roman" pitchFamily="28"/>
                    <a:ea typeface="Times New Roman" pitchFamily="28"/>
                    <a:cs typeface="宋体" pitchFamily="28"/>
                  </a:rPr>
                  <a:t>2 g</a:t>
                </a:r>
                <a:r>
                  <a:rPr lang="zh-CN" altLang="zh-CN" sz="2800" b="1" i="0" u="none">
                    <a:solidFill>
                      <a:srgbClr val="FF0000"/>
                    </a:solidFill>
                    <a:effectLst/>
                    <a:latin typeface="Times New Roman" pitchFamily="28"/>
                    <a:ea typeface="宋体" pitchFamily="28"/>
                    <a:cs typeface="宋体" pitchFamily="28"/>
                  </a:rPr>
                  <a:t>，</a:t>
                </a:r>
                <a:r>
                  <a:rPr lang="en-US" altLang="zh-CN" sz="2800" b="1" i="1" u="none">
                    <a:solidFill>
                      <a:srgbClr val="FF0000"/>
                    </a:solidFill>
                    <a:effectLst/>
                    <a:latin typeface="Times New Roman" pitchFamily="28"/>
                    <a:ea typeface="Times New Roman" pitchFamily="28"/>
                    <a:cs typeface="宋体" pitchFamily="28"/>
                  </a:rPr>
                  <a:t>m</a:t>
                </a:r>
                <a:r>
                  <a:rPr lang="zh-CN" altLang="zh-CN" sz="2800" b="1" i="0" u="none" baseline="-25000">
                    <a:solidFill>
                      <a:srgbClr val="FF0000"/>
                    </a:solidFill>
                    <a:effectLst/>
                    <a:latin typeface="Times New Roman" pitchFamily="28"/>
                    <a:ea typeface="宋体" pitchFamily="28"/>
                    <a:cs typeface="宋体" pitchFamily="28"/>
                  </a:rPr>
                  <a:t>丙</a:t>
                </a:r>
                <a:r>
                  <a:rPr lang="zh-CN" altLang="zh-CN" sz="2800" b="1" i="0" u="none">
                    <a:solidFill>
                      <a:srgbClr val="FF0000"/>
                    </a:solidFill>
                    <a:effectLst/>
                    <a:latin typeface="Times New Roman" pitchFamily="28"/>
                    <a:ea typeface="宋体" pitchFamily="28"/>
                    <a:cs typeface="宋体" pitchFamily="28"/>
                  </a:rPr>
                  <a:t>＝</a:t>
                </a:r>
                <a:r>
                  <a:rPr lang="en-US" altLang="zh-CN" sz="2800" b="1" i="0" u="none">
                    <a:solidFill>
                      <a:srgbClr val="FF0000"/>
                    </a:solidFill>
                    <a:effectLst/>
                    <a:latin typeface="Times New Roman" pitchFamily="28"/>
                    <a:ea typeface="Times New Roman" pitchFamily="28"/>
                    <a:cs typeface="宋体" pitchFamily="28"/>
                  </a:rPr>
                  <a:t>4 g</a:t>
                </a:r>
                <a:r>
                  <a:rPr lang="zh-CN" altLang="zh-CN" sz="2800" b="1" i="0" u="none">
                    <a:solidFill>
                      <a:srgbClr val="FF0000"/>
                    </a:solidFill>
                    <a:effectLst/>
                    <a:latin typeface="Times New Roman" pitchFamily="28"/>
                    <a:ea typeface="宋体" pitchFamily="28"/>
                    <a:cs typeface="宋体" pitchFamily="28"/>
                  </a:rPr>
                  <a:t>，显然体积相同的三个物体，甲的质量最小，</a:t>
                </a:r>
                <a:r>
                  <a:rPr lang="en-US" altLang="zh-CN" sz="2800" b="1" i="0" u="none">
                    <a:solidFill>
                      <a:srgbClr val="FF0000"/>
                    </a:solidFill>
                    <a:effectLst/>
                    <a:latin typeface="Times New Roman" pitchFamily="28"/>
                    <a:ea typeface="Times New Roman" pitchFamily="28"/>
                    <a:cs typeface="宋体" pitchFamily="28"/>
                  </a:rPr>
                  <a:t>D</a:t>
                </a:r>
                <a:r>
                  <a:rPr lang="zh-CN" altLang="zh-CN" sz="2800" b="1" i="0" u="none">
                    <a:solidFill>
                      <a:srgbClr val="FF0000"/>
                    </a:solidFill>
                    <a:effectLst/>
                    <a:latin typeface="Times New Roman" pitchFamily="28"/>
                    <a:ea typeface="宋体" pitchFamily="28"/>
                    <a:cs typeface="宋体" pitchFamily="28"/>
                  </a:rPr>
                  <a:t>正确；甲的密度</a:t>
                </a:r>
                <a:r>
                  <a:rPr lang="en-US" altLang="zh-CN" sz="2800" b="1" i="1" u="none">
                    <a:solidFill>
                      <a:srgbClr val="FF0000"/>
                    </a:solidFill>
                    <a:effectLst/>
                    <a:latin typeface="Times New Roman" pitchFamily="28"/>
                    <a:ea typeface="Times New Roman" pitchFamily="28"/>
                    <a:cs typeface="宋体" pitchFamily="28"/>
                  </a:rPr>
                  <a:t>ρ</a:t>
                </a:r>
                <a:r>
                  <a:rPr lang="zh-CN" altLang="zh-CN" sz="2800" b="1" i="0" u="none" baseline="-25000">
                    <a:solidFill>
                      <a:srgbClr val="FF0000"/>
                    </a:solidFill>
                    <a:effectLst/>
                    <a:latin typeface="Times New Roman" pitchFamily="28"/>
                    <a:ea typeface="宋体" pitchFamily="28"/>
                    <a:cs typeface="宋体" pitchFamily="28"/>
                  </a:rPr>
                  <a:t>甲</a:t>
                </a:r>
                <a:r>
                  <a:rPr lang="zh-CN" altLang="zh-CN" sz="2800" b="1" i="0" u="none">
                    <a:solidFill>
                      <a:srgbClr val="FF0000"/>
                    </a:solidFill>
                    <a:effectLst/>
                    <a:latin typeface="Times New Roman" pitchFamily="28"/>
                    <a:ea typeface="宋体" pitchFamily="28"/>
                    <a:cs typeface="宋体" pitchFamily="28"/>
                  </a:rPr>
                  <a:t>＝</a:t>
                </a:r>
                <a14:m>
                  <m:oMath xmlns:m="http://schemas.openxmlformats.org/officeDocument/2006/math">
                    <m:f>
                      <m:fPr>
                        <m:ctrlPr>
                          <a:rPr lang="en-US" altLang="zh-CN" sz="2800" b="1" i="1">
                            <a:solidFill>
                              <a:srgbClr val="FF0000"/>
                            </a:solidFill>
                            <a:effectLst/>
                            <a:latin typeface="Cambria Math" panose="02040503050406030204" pitchFamily="18" charset="0"/>
                            <a:ea typeface="Cambria Math" panose="02040503050406030204" pitchFamily="56" charset="0"/>
                          </a:rPr>
                        </m:ctrlPr>
                      </m:fPr>
                      <m:num>
                        <m:sSub>
                          <m:sSubPr>
                            <m:ctrlPr>
                              <a:rPr lang="en-US" altLang="zh-CN" sz="2800" b="1" i="1">
                                <a:solidFill>
                                  <a:srgbClr val="FF0000"/>
                                </a:solidFill>
                                <a:effectLst/>
                                <a:latin typeface="Cambria Math" panose="02040503050406030204" pitchFamily="18" charset="0"/>
                                <a:ea typeface="Cambria Math" panose="02040503050406030204" pitchFamily="56" charset="0"/>
                              </a:rPr>
                            </m:ctrlPr>
                          </m:sSubPr>
                          <m:e>
                            <m:r>
                              <a:rPr lang="en-US" altLang="zh-CN" sz="2800" b="1" i="1">
                                <a:solidFill>
                                  <a:srgbClr val="FF0000"/>
                                </a:solidFill>
                                <a:effectLst/>
                                <a:latin typeface="Cambria Math" panose="02040503050406030204" pitchFamily="56" charset="0"/>
                                <a:ea typeface="Cambria Math" panose="02040503050406030204" pitchFamily="56" charset="0"/>
                              </a:rPr>
                              <m:t>𝒎</m:t>
                            </m:r>
                          </m:e>
                          <m:sub>
                            <m:r>
                              <m:rPr>
                                <m:nor/>
                              </m:rPr>
                              <a:rPr lang="zh-CN" altLang="zh-CN" sz="2800" b="1" i="0" baseline="-2000">
                                <a:solidFill>
                                  <a:srgbClr val="FF0000"/>
                                </a:solidFill>
                                <a:effectLst/>
                                <a:latin typeface="Times New Roman" panose="02040503050406030204" pitchFamily="56" charset="0"/>
                                <a:ea typeface="宋体" panose="02040503050406030204" pitchFamily="56" charset="0"/>
                              </a:rPr>
                              <m:t>甲</m:t>
                            </m:r>
                          </m:sub>
                        </m:sSub>
                      </m:num>
                      <m:den>
                        <m:r>
                          <a:rPr lang="en-US" altLang="zh-CN" sz="2800" b="1" i="1">
                            <a:solidFill>
                              <a:srgbClr val="FF0000"/>
                            </a:solidFill>
                            <a:effectLst/>
                            <a:latin typeface="Cambria Math" panose="02040503050406030204" pitchFamily="56" charset="0"/>
                            <a:ea typeface="Cambria Math" panose="02040503050406030204" pitchFamily="56" charset="0"/>
                          </a:rPr>
                          <m:t>𝑽</m:t>
                        </m:r>
                      </m:den>
                    </m:f>
                  </m:oMath>
                </a14:m>
                <a:r>
                  <a:rPr lang="zh-CN" altLang="zh-CN" sz="2800" b="1" i="0" u="none">
                    <a:solidFill>
                      <a:srgbClr val="FF0000"/>
                    </a:solidFill>
                    <a:effectLst/>
                    <a:latin typeface="Times New Roman" pitchFamily="28"/>
                    <a:ea typeface="宋体" pitchFamily="28"/>
                    <a:cs typeface="宋体" pitchFamily="28"/>
                  </a:rPr>
                  <a:t>＝</a:t>
                </a:r>
                <a14:m>
                  <m:oMath xmlns:m="http://schemas.openxmlformats.org/officeDocument/2006/math">
                    <m:f>
                      <m:fPr>
                        <m:ctrlPr>
                          <a:rPr lang="en-US" altLang="zh-CN" sz="2800" b="1" i="1">
                            <a:solidFill>
                              <a:srgbClr val="FF0000"/>
                            </a:solidFill>
                            <a:effectLst/>
                            <a:latin typeface="Cambria Math" panose="02040503050406030204" pitchFamily="18" charset="0"/>
                            <a:ea typeface="Cambria Math" panose="02040503050406030204" pitchFamily="56" charset="0"/>
                          </a:rPr>
                        </m:ctrlPr>
                      </m:fPr>
                      <m:num>
                        <m:r>
                          <a:rPr lang="en-US" altLang="zh-CN" sz="2800" b="1" i="0">
                            <a:solidFill>
                              <a:srgbClr val="FF0000"/>
                            </a:solidFill>
                            <a:effectLst/>
                            <a:latin typeface="Cambria Math" panose="02040503050406030204" pitchFamily="56" charset="0"/>
                            <a:ea typeface="Cambria Math" panose="02040503050406030204" pitchFamily="56" charset="0"/>
                          </a:rPr>
                          <m:t>𝟏</m:t>
                        </m:r>
                        <m:r>
                          <m:rPr>
                            <m:nor/>
                          </m:rPr>
                          <a:rPr lang="en-US" altLang="zh-CN" sz="2800" b="1" i="0">
                            <a:solidFill>
                              <a:srgbClr val="FF0000"/>
                            </a:solidFill>
                            <a:effectLst/>
                            <a:latin typeface="Times New Roman" panose="02040503050406030204" pitchFamily="56" charset="0"/>
                            <a:ea typeface="宋体" panose="02040503050406030204" pitchFamily="56" charset="0"/>
                          </a:rPr>
                          <m:t> </m:t>
                        </m:r>
                        <m:r>
                          <a:rPr lang="en-US" altLang="zh-CN" sz="2800" b="1" i="0">
                            <a:solidFill>
                              <a:srgbClr val="FF0000"/>
                            </a:solidFill>
                            <a:effectLst/>
                            <a:latin typeface="Cambria Math" panose="02040503050406030204" pitchFamily="56" charset="0"/>
                            <a:ea typeface="Cambria Math" panose="02040503050406030204" pitchFamily="56" charset="0"/>
                          </a:rPr>
                          <m:t>𝐠</m:t>
                        </m:r>
                      </m:num>
                      <m:den>
                        <m:r>
                          <a:rPr lang="en-US" altLang="zh-CN" sz="2800" b="1" i="0">
                            <a:solidFill>
                              <a:srgbClr val="FF0000"/>
                            </a:solidFill>
                            <a:effectLst/>
                            <a:latin typeface="Cambria Math" panose="02040503050406030204" pitchFamily="56" charset="0"/>
                            <a:ea typeface="Cambria Math" panose="02040503050406030204" pitchFamily="56" charset="0"/>
                          </a:rPr>
                          <m:t>𝟐</m:t>
                        </m:r>
                        <m:r>
                          <m:rPr>
                            <m:nor/>
                          </m:rPr>
                          <a:rPr lang="en-US" altLang="zh-CN" sz="2800" b="1" i="0">
                            <a:solidFill>
                              <a:srgbClr val="FF0000"/>
                            </a:solidFill>
                            <a:effectLst/>
                            <a:latin typeface="Times New Roman" panose="02040503050406030204" pitchFamily="56" charset="0"/>
                            <a:ea typeface="宋体" panose="02040503050406030204" pitchFamily="56" charset="0"/>
                          </a:rPr>
                          <m:t> </m:t>
                        </m:r>
                        <m:r>
                          <a:rPr lang="en-US" altLang="zh-CN" sz="2800" b="1" i="0">
                            <a:solidFill>
                              <a:srgbClr val="FF0000"/>
                            </a:solidFill>
                            <a:effectLst/>
                            <a:latin typeface="Cambria Math" panose="02040503050406030204" pitchFamily="56" charset="0"/>
                            <a:ea typeface="Cambria Math" panose="02040503050406030204" pitchFamily="56" charset="0"/>
                          </a:rPr>
                          <m:t>𝐜</m:t>
                        </m:r>
                        <m:sSup>
                          <m:sSupPr>
                            <m:ctrlPr>
                              <a:rPr lang="en-US" altLang="zh-CN" sz="2800" b="1" i="1">
                                <a:solidFill>
                                  <a:srgbClr val="FF0000"/>
                                </a:solidFill>
                                <a:effectLst/>
                                <a:latin typeface="Cambria Math" panose="02040503050406030204" pitchFamily="18" charset="0"/>
                                <a:ea typeface="Cambria Math" panose="02040503050406030204" pitchFamily="56" charset="0"/>
                              </a:rPr>
                            </m:ctrlPr>
                          </m:sSupPr>
                          <m:e>
                            <m:r>
                              <a:rPr lang="en-US" altLang="zh-CN" sz="2800" b="1" i="0">
                                <a:solidFill>
                                  <a:srgbClr val="FF0000"/>
                                </a:solidFill>
                                <a:effectLst/>
                                <a:latin typeface="Cambria Math" panose="02040503050406030204" pitchFamily="56" charset="0"/>
                                <a:ea typeface="Cambria Math" panose="02040503050406030204" pitchFamily="56" charset="0"/>
                              </a:rPr>
                              <m:t>𝐦</m:t>
                            </m:r>
                          </m:e>
                          <m:sup>
                            <m:r>
                              <a:rPr lang="en-US" altLang="zh-CN" sz="2800" b="1" i="0">
                                <a:solidFill>
                                  <a:srgbClr val="FF0000"/>
                                </a:solidFill>
                                <a:effectLst/>
                                <a:latin typeface="Cambria Math" panose="02040503050406030204" pitchFamily="56" charset="0"/>
                                <a:ea typeface="Cambria Math" panose="02040503050406030204" pitchFamily="56" charset="0"/>
                              </a:rPr>
                              <m:t>𝟑</m:t>
                            </m:r>
                          </m:sup>
                        </m:sSup>
                      </m:den>
                    </m:f>
                  </m:oMath>
                </a14:m>
                <a:r>
                  <a:rPr lang="zh-CN" altLang="zh-CN" sz="2800" b="1" i="0" u="none">
                    <a:solidFill>
                      <a:srgbClr val="FF0000"/>
                    </a:solidFill>
                    <a:effectLst/>
                    <a:latin typeface="Times New Roman" pitchFamily="28"/>
                    <a:ea typeface="宋体" pitchFamily="28"/>
                    <a:cs typeface="宋体" pitchFamily="28"/>
                  </a:rPr>
                  <a:t>＝</a:t>
                </a:r>
                <a:r>
                  <a:rPr lang="en-US" altLang="zh-CN" sz="2800" b="1" i="0" u="none">
                    <a:solidFill>
                      <a:srgbClr val="FF0000"/>
                    </a:solidFill>
                    <a:effectLst/>
                    <a:latin typeface="Times New Roman" pitchFamily="28"/>
                    <a:ea typeface="Times New Roman" pitchFamily="28"/>
                    <a:cs typeface="宋体" pitchFamily="28"/>
                  </a:rPr>
                  <a:t>0.5 g/cm</a:t>
                </a:r>
                <a:r>
                  <a:rPr lang="en-US" altLang="zh-CN" sz="2800" b="1" i="0" u="none" baseline="30000">
                    <a:solidFill>
                      <a:srgbClr val="FF0000"/>
                    </a:solidFill>
                    <a:effectLst/>
                    <a:latin typeface="Times New Roman" pitchFamily="28"/>
                    <a:ea typeface="Times New Roman" pitchFamily="28"/>
                    <a:cs typeface="宋体" pitchFamily="28"/>
                  </a:rPr>
                  <a:t>3</a:t>
                </a:r>
                <a:r>
                  <a:rPr lang="zh-CN" altLang="zh-CN" sz="2800" b="1" i="0" u="none">
                    <a:solidFill>
                      <a:srgbClr val="FF0000"/>
                    </a:solidFill>
                    <a:effectLst/>
                    <a:latin typeface="Times New Roman" pitchFamily="28"/>
                    <a:ea typeface="宋体" pitchFamily="28"/>
                    <a:cs typeface="宋体" pitchFamily="28"/>
                  </a:rPr>
                  <a:t>；乙的密度</a:t>
                </a:r>
                <a:r>
                  <a:rPr lang="en-US" altLang="zh-CN" sz="2800" b="1" i="1" u="none">
                    <a:solidFill>
                      <a:srgbClr val="FF0000"/>
                    </a:solidFill>
                    <a:effectLst/>
                    <a:latin typeface="Times New Roman" pitchFamily="28"/>
                    <a:ea typeface="Times New Roman" pitchFamily="28"/>
                    <a:cs typeface="宋体" pitchFamily="28"/>
                  </a:rPr>
                  <a:t>ρ</a:t>
                </a:r>
                <a:r>
                  <a:rPr lang="zh-CN" altLang="zh-CN" sz="2800" b="1" i="0" u="none" baseline="-25000">
                    <a:solidFill>
                      <a:srgbClr val="FF0000"/>
                    </a:solidFill>
                    <a:effectLst/>
                    <a:latin typeface="Times New Roman" pitchFamily="28"/>
                    <a:ea typeface="宋体" pitchFamily="28"/>
                    <a:cs typeface="宋体" pitchFamily="28"/>
                  </a:rPr>
                  <a:t>乙</a:t>
                </a:r>
                <a:r>
                  <a:rPr lang="zh-CN" altLang="zh-CN" sz="2800" b="1" i="0" u="none">
                    <a:solidFill>
                      <a:srgbClr val="FF0000"/>
                    </a:solidFill>
                    <a:effectLst/>
                    <a:latin typeface="Times New Roman" pitchFamily="28"/>
                    <a:ea typeface="宋体" pitchFamily="28"/>
                    <a:cs typeface="宋体" pitchFamily="28"/>
                  </a:rPr>
                  <a:t>＝</a:t>
                </a:r>
                <a14:m>
                  <m:oMath xmlns:m="http://schemas.openxmlformats.org/officeDocument/2006/math">
                    <m:f>
                      <m:fPr>
                        <m:ctrlPr>
                          <a:rPr lang="en-US" altLang="zh-CN" sz="2800" b="1" i="1">
                            <a:solidFill>
                              <a:srgbClr val="FF0000"/>
                            </a:solidFill>
                            <a:effectLst/>
                            <a:latin typeface="Cambria Math" panose="02040503050406030204" pitchFamily="18" charset="0"/>
                            <a:ea typeface="Cambria Math" panose="02040503050406030204" pitchFamily="56" charset="0"/>
                          </a:rPr>
                        </m:ctrlPr>
                      </m:fPr>
                      <m:num>
                        <m:sSub>
                          <m:sSubPr>
                            <m:ctrlPr>
                              <a:rPr lang="en-US" altLang="zh-CN" sz="2800" b="1" i="1">
                                <a:solidFill>
                                  <a:srgbClr val="FF0000"/>
                                </a:solidFill>
                                <a:effectLst/>
                                <a:latin typeface="Cambria Math" panose="02040503050406030204" pitchFamily="18" charset="0"/>
                                <a:ea typeface="Cambria Math" panose="02040503050406030204" pitchFamily="56" charset="0"/>
                              </a:rPr>
                            </m:ctrlPr>
                          </m:sSubPr>
                          <m:e>
                            <m:r>
                              <a:rPr lang="en-US" altLang="zh-CN" sz="2800" b="1" i="1">
                                <a:solidFill>
                                  <a:srgbClr val="FF0000"/>
                                </a:solidFill>
                                <a:effectLst/>
                                <a:latin typeface="Cambria Math" panose="02040503050406030204" pitchFamily="56" charset="0"/>
                                <a:ea typeface="Cambria Math" panose="02040503050406030204" pitchFamily="56" charset="0"/>
                              </a:rPr>
                              <m:t>𝒎</m:t>
                            </m:r>
                          </m:e>
                          <m:sub>
                            <m:r>
                              <m:rPr>
                                <m:nor/>
                              </m:rPr>
                              <a:rPr lang="zh-CN" altLang="zh-CN" sz="2800" b="1" i="0" baseline="-2000">
                                <a:solidFill>
                                  <a:srgbClr val="FF0000"/>
                                </a:solidFill>
                                <a:effectLst/>
                                <a:latin typeface="Times New Roman" panose="02040503050406030204" pitchFamily="56" charset="0"/>
                                <a:ea typeface="宋体" panose="02040503050406030204" pitchFamily="56" charset="0"/>
                              </a:rPr>
                              <m:t>乙</m:t>
                            </m:r>
                          </m:sub>
                        </m:sSub>
                      </m:num>
                      <m:den>
                        <m:r>
                          <a:rPr lang="en-US" altLang="zh-CN" sz="2800" b="1" i="1">
                            <a:solidFill>
                              <a:srgbClr val="FF0000"/>
                            </a:solidFill>
                            <a:effectLst/>
                            <a:latin typeface="Cambria Math" panose="02040503050406030204" pitchFamily="56" charset="0"/>
                            <a:ea typeface="Cambria Math" panose="02040503050406030204" pitchFamily="56" charset="0"/>
                          </a:rPr>
                          <m:t>𝑽</m:t>
                        </m:r>
                      </m:den>
                    </m:f>
                  </m:oMath>
                </a14:m>
                <a:r>
                  <a:rPr lang="zh-CN" altLang="zh-CN" sz="2800" b="1" i="0" u="none">
                    <a:solidFill>
                      <a:srgbClr val="FF0000"/>
                    </a:solidFill>
                    <a:effectLst/>
                    <a:latin typeface="Times New Roman" pitchFamily="28"/>
                    <a:ea typeface="宋体" pitchFamily="28"/>
                    <a:cs typeface="宋体" pitchFamily="28"/>
                  </a:rPr>
                  <a:t>＝</a:t>
                </a:r>
                <a14:m>
                  <m:oMath xmlns:m="http://schemas.openxmlformats.org/officeDocument/2006/math">
                    <m:f>
                      <m:fPr>
                        <m:ctrlPr>
                          <a:rPr lang="en-US" altLang="zh-CN" sz="2800" b="1" i="1">
                            <a:solidFill>
                              <a:srgbClr val="FF0000"/>
                            </a:solidFill>
                            <a:effectLst/>
                            <a:latin typeface="Cambria Math" panose="02040503050406030204" pitchFamily="18" charset="0"/>
                            <a:ea typeface="Cambria Math" panose="02040503050406030204" pitchFamily="56" charset="0"/>
                          </a:rPr>
                        </m:ctrlPr>
                      </m:fPr>
                      <m:num>
                        <m:r>
                          <a:rPr lang="en-US" altLang="zh-CN" sz="2800" b="1" i="0">
                            <a:solidFill>
                              <a:srgbClr val="FF0000"/>
                            </a:solidFill>
                            <a:effectLst/>
                            <a:latin typeface="Cambria Math" panose="02040503050406030204" pitchFamily="56" charset="0"/>
                            <a:ea typeface="Cambria Math" panose="02040503050406030204" pitchFamily="56" charset="0"/>
                          </a:rPr>
                          <m:t>𝟐</m:t>
                        </m:r>
                        <m:r>
                          <m:rPr>
                            <m:nor/>
                          </m:rPr>
                          <a:rPr lang="en-US" altLang="zh-CN" sz="2800" b="1" i="0">
                            <a:solidFill>
                              <a:srgbClr val="FF0000"/>
                            </a:solidFill>
                            <a:effectLst/>
                            <a:latin typeface="Times New Roman" panose="02040503050406030204" pitchFamily="56" charset="0"/>
                            <a:ea typeface="宋体" panose="02040503050406030204" pitchFamily="56" charset="0"/>
                          </a:rPr>
                          <m:t> </m:t>
                        </m:r>
                        <m:r>
                          <a:rPr lang="en-US" altLang="zh-CN" sz="2800" b="1" i="0">
                            <a:solidFill>
                              <a:srgbClr val="FF0000"/>
                            </a:solidFill>
                            <a:effectLst/>
                            <a:latin typeface="Cambria Math" panose="02040503050406030204" pitchFamily="56" charset="0"/>
                            <a:ea typeface="Cambria Math" panose="02040503050406030204" pitchFamily="56" charset="0"/>
                          </a:rPr>
                          <m:t>𝐠</m:t>
                        </m:r>
                      </m:num>
                      <m:den>
                        <m:r>
                          <a:rPr lang="en-US" altLang="zh-CN" sz="2800" b="1" i="0">
                            <a:solidFill>
                              <a:srgbClr val="FF0000"/>
                            </a:solidFill>
                            <a:effectLst/>
                            <a:latin typeface="Cambria Math" panose="02040503050406030204" pitchFamily="56" charset="0"/>
                            <a:ea typeface="Cambria Math" panose="02040503050406030204" pitchFamily="56" charset="0"/>
                          </a:rPr>
                          <m:t>𝟐</m:t>
                        </m:r>
                        <m:r>
                          <m:rPr>
                            <m:nor/>
                          </m:rPr>
                          <a:rPr lang="en-US" altLang="zh-CN" sz="2800" b="1" i="0">
                            <a:solidFill>
                              <a:srgbClr val="FF0000"/>
                            </a:solidFill>
                            <a:effectLst/>
                            <a:latin typeface="Times New Roman" panose="02040503050406030204" pitchFamily="56" charset="0"/>
                            <a:ea typeface="宋体" panose="02040503050406030204" pitchFamily="56" charset="0"/>
                          </a:rPr>
                          <m:t> </m:t>
                        </m:r>
                        <m:r>
                          <a:rPr lang="en-US" altLang="zh-CN" sz="2800" b="1" i="0">
                            <a:solidFill>
                              <a:srgbClr val="FF0000"/>
                            </a:solidFill>
                            <a:effectLst/>
                            <a:latin typeface="Cambria Math" panose="02040503050406030204" pitchFamily="56" charset="0"/>
                            <a:ea typeface="Cambria Math" panose="02040503050406030204" pitchFamily="56" charset="0"/>
                          </a:rPr>
                          <m:t>𝐜</m:t>
                        </m:r>
                        <m:sSup>
                          <m:sSupPr>
                            <m:ctrlPr>
                              <a:rPr lang="en-US" altLang="zh-CN" sz="2800" b="1" i="1">
                                <a:solidFill>
                                  <a:srgbClr val="FF0000"/>
                                </a:solidFill>
                                <a:effectLst/>
                                <a:latin typeface="Cambria Math" panose="02040503050406030204" pitchFamily="18" charset="0"/>
                                <a:ea typeface="Cambria Math" panose="02040503050406030204" pitchFamily="56" charset="0"/>
                              </a:rPr>
                            </m:ctrlPr>
                          </m:sSupPr>
                          <m:e>
                            <m:r>
                              <a:rPr lang="en-US" altLang="zh-CN" sz="2800" b="1" i="0">
                                <a:solidFill>
                                  <a:srgbClr val="FF0000"/>
                                </a:solidFill>
                                <a:effectLst/>
                                <a:latin typeface="Cambria Math" panose="02040503050406030204" pitchFamily="56" charset="0"/>
                                <a:ea typeface="Cambria Math" panose="02040503050406030204" pitchFamily="56" charset="0"/>
                              </a:rPr>
                              <m:t>𝐦</m:t>
                            </m:r>
                          </m:e>
                          <m:sup>
                            <m:r>
                              <a:rPr lang="en-US" altLang="zh-CN" sz="2800" b="1" i="0">
                                <a:solidFill>
                                  <a:srgbClr val="FF0000"/>
                                </a:solidFill>
                                <a:effectLst/>
                                <a:latin typeface="Cambria Math" panose="02040503050406030204" pitchFamily="56" charset="0"/>
                                <a:ea typeface="Cambria Math" panose="02040503050406030204" pitchFamily="56" charset="0"/>
                              </a:rPr>
                              <m:t>𝟑</m:t>
                            </m:r>
                          </m:sup>
                        </m:sSup>
                      </m:den>
                    </m:f>
                  </m:oMath>
                </a14:m>
                <a:r>
                  <a:rPr lang="zh-CN" altLang="zh-CN" sz="2800" b="1" i="0" u="none">
                    <a:solidFill>
                      <a:srgbClr val="FF0000"/>
                    </a:solidFill>
                    <a:effectLst/>
                    <a:latin typeface="Times New Roman" pitchFamily="28"/>
                    <a:ea typeface="宋体" pitchFamily="28"/>
                    <a:cs typeface="宋体" pitchFamily="28"/>
                  </a:rPr>
                  <a:t>＝</a:t>
                </a:r>
                <a:r>
                  <a:rPr lang="en-US" altLang="zh-CN" sz="2800" b="1" i="0" u="none">
                    <a:solidFill>
                      <a:srgbClr val="FF0000"/>
                    </a:solidFill>
                    <a:effectLst/>
                    <a:latin typeface="Times New Roman" pitchFamily="28"/>
                    <a:ea typeface="Times New Roman" pitchFamily="28"/>
                    <a:cs typeface="宋体" pitchFamily="28"/>
                  </a:rPr>
                  <a:t>1 g/cm</a:t>
                </a:r>
                <a:r>
                  <a:rPr lang="en-US" altLang="zh-CN" sz="2800" b="1" i="0" u="none" baseline="30000">
                    <a:solidFill>
                      <a:srgbClr val="FF0000"/>
                    </a:solidFill>
                    <a:effectLst/>
                    <a:latin typeface="Times New Roman" pitchFamily="28"/>
                    <a:ea typeface="Times New Roman" pitchFamily="28"/>
                    <a:cs typeface="宋体" pitchFamily="28"/>
                  </a:rPr>
                  <a:t>3</a:t>
                </a:r>
                <a:r>
                  <a:rPr lang="zh-CN" altLang="zh-CN" sz="2800" b="1" i="0" u="none">
                    <a:solidFill>
                      <a:srgbClr val="FF0000"/>
                    </a:solidFill>
                    <a:effectLst/>
                    <a:latin typeface="Times New Roman" pitchFamily="28"/>
                    <a:ea typeface="宋体" pitchFamily="28"/>
                    <a:cs typeface="宋体" pitchFamily="28"/>
                  </a:rPr>
                  <a:t>；丙的密度</a:t>
                </a:r>
                <a:r>
                  <a:rPr lang="en-US" altLang="zh-CN" sz="2800" b="1" i="1" u="none">
                    <a:solidFill>
                      <a:srgbClr val="FF0000"/>
                    </a:solidFill>
                    <a:effectLst/>
                    <a:latin typeface="Times New Roman" pitchFamily="28"/>
                    <a:ea typeface="Times New Roman" pitchFamily="28"/>
                    <a:cs typeface="宋体" pitchFamily="28"/>
                  </a:rPr>
                  <a:t>ρ</a:t>
                </a:r>
                <a:r>
                  <a:rPr lang="zh-CN" altLang="zh-CN" sz="2800" b="1" i="0" u="none" baseline="-25000">
                    <a:solidFill>
                      <a:srgbClr val="FF0000"/>
                    </a:solidFill>
                    <a:effectLst/>
                    <a:latin typeface="Times New Roman" pitchFamily="28"/>
                    <a:ea typeface="宋体" pitchFamily="28"/>
                    <a:cs typeface="宋体" pitchFamily="28"/>
                  </a:rPr>
                  <a:t>丙</a:t>
                </a:r>
                <a:r>
                  <a:rPr lang="zh-CN" altLang="zh-CN" sz="2800" b="1" i="0" u="none">
                    <a:solidFill>
                      <a:srgbClr val="FF0000"/>
                    </a:solidFill>
                    <a:effectLst/>
                    <a:latin typeface="Times New Roman" pitchFamily="28"/>
                    <a:ea typeface="宋体" pitchFamily="28"/>
                    <a:cs typeface="宋体" pitchFamily="28"/>
                  </a:rPr>
                  <a:t>＝</a:t>
                </a:r>
                <a14:m>
                  <m:oMath xmlns:m="http://schemas.openxmlformats.org/officeDocument/2006/math">
                    <m:f>
                      <m:fPr>
                        <m:ctrlPr>
                          <a:rPr lang="en-US" altLang="zh-CN" sz="2800" b="1" i="1">
                            <a:solidFill>
                              <a:srgbClr val="FF0000"/>
                            </a:solidFill>
                            <a:effectLst/>
                            <a:latin typeface="Cambria Math" panose="02040503050406030204" pitchFamily="18" charset="0"/>
                            <a:ea typeface="Cambria Math" panose="02040503050406030204" pitchFamily="56" charset="0"/>
                          </a:rPr>
                        </m:ctrlPr>
                      </m:fPr>
                      <m:num>
                        <m:sSub>
                          <m:sSubPr>
                            <m:ctrlPr>
                              <a:rPr lang="en-US" altLang="zh-CN" sz="2800" b="1" i="1">
                                <a:solidFill>
                                  <a:srgbClr val="FF0000"/>
                                </a:solidFill>
                                <a:effectLst/>
                                <a:latin typeface="Cambria Math" panose="02040503050406030204" pitchFamily="18" charset="0"/>
                                <a:ea typeface="Cambria Math" panose="02040503050406030204" pitchFamily="56" charset="0"/>
                              </a:rPr>
                            </m:ctrlPr>
                          </m:sSubPr>
                          <m:e>
                            <m:r>
                              <a:rPr lang="en-US" altLang="zh-CN" sz="2800" b="1" i="1">
                                <a:solidFill>
                                  <a:srgbClr val="FF0000"/>
                                </a:solidFill>
                                <a:effectLst/>
                                <a:latin typeface="Cambria Math" panose="02040503050406030204" pitchFamily="56" charset="0"/>
                                <a:ea typeface="Cambria Math" panose="02040503050406030204" pitchFamily="56" charset="0"/>
                              </a:rPr>
                              <m:t>𝒎</m:t>
                            </m:r>
                          </m:e>
                          <m:sub>
                            <m:r>
                              <m:rPr>
                                <m:nor/>
                              </m:rPr>
                              <a:rPr lang="zh-CN" altLang="zh-CN" sz="2800" b="1" i="0" baseline="-2000">
                                <a:solidFill>
                                  <a:srgbClr val="FF0000"/>
                                </a:solidFill>
                                <a:effectLst/>
                                <a:latin typeface="Times New Roman" panose="02040503050406030204" pitchFamily="56" charset="0"/>
                                <a:ea typeface="宋体" panose="02040503050406030204" pitchFamily="56" charset="0"/>
                              </a:rPr>
                              <m:t>丙</m:t>
                            </m:r>
                          </m:sub>
                        </m:sSub>
                      </m:num>
                      <m:den>
                        <m:r>
                          <a:rPr lang="en-US" altLang="zh-CN" sz="2800" b="1" i="1">
                            <a:solidFill>
                              <a:srgbClr val="FF0000"/>
                            </a:solidFill>
                            <a:effectLst/>
                            <a:latin typeface="Cambria Math" panose="02040503050406030204" pitchFamily="56" charset="0"/>
                            <a:ea typeface="Cambria Math" panose="02040503050406030204" pitchFamily="56" charset="0"/>
                          </a:rPr>
                          <m:t>𝑽</m:t>
                        </m:r>
                      </m:den>
                    </m:f>
                  </m:oMath>
                </a14:m>
                <a:r>
                  <a:rPr lang="zh-CN" altLang="zh-CN" sz="2800" b="1" i="0" u="none">
                    <a:solidFill>
                      <a:srgbClr val="FF0000"/>
                    </a:solidFill>
                    <a:effectLst/>
                    <a:latin typeface="Times New Roman" pitchFamily="28"/>
                    <a:ea typeface="宋体" pitchFamily="28"/>
                    <a:cs typeface="宋体" pitchFamily="28"/>
                  </a:rPr>
                  <a:t>＝</a:t>
                </a:r>
                <a14:m>
                  <m:oMath xmlns:m="http://schemas.openxmlformats.org/officeDocument/2006/math">
                    <m:f>
                      <m:fPr>
                        <m:ctrlPr>
                          <a:rPr lang="en-US" altLang="zh-CN" sz="2800" b="1" i="1">
                            <a:solidFill>
                              <a:srgbClr val="FF0000"/>
                            </a:solidFill>
                            <a:effectLst/>
                            <a:latin typeface="Cambria Math" panose="02040503050406030204" pitchFamily="18" charset="0"/>
                            <a:ea typeface="Cambria Math" panose="02040503050406030204" pitchFamily="56" charset="0"/>
                          </a:rPr>
                        </m:ctrlPr>
                      </m:fPr>
                      <m:num>
                        <m:r>
                          <a:rPr lang="en-US" altLang="zh-CN" sz="2800" b="1" i="0">
                            <a:solidFill>
                              <a:srgbClr val="FF0000"/>
                            </a:solidFill>
                            <a:effectLst/>
                            <a:latin typeface="Cambria Math" panose="02040503050406030204" pitchFamily="56" charset="0"/>
                            <a:ea typeface="Cambria Math" panose="02040503050406030204" pitchFamily="56" charset="0"/>
                          </a:rPr>
                          <m:t>𝟒</m:t>
                        </m:r>
                        <m:r>
                          <m:rPr>
                            <m:nor/>
                          </m:rPr>
                          <a:rPr lang="en-US" altLang="zh-CN" sz="2800" b="1" i="0">
                            <a:solidFill>
                              <a:srgbClr val="FF0000"/>
                            </a:solidFill>
                            <a:effectLst/>
                            <a:latin typeface="Times New Roman" panose="02040503050406030204" pitchFamily="56" charset="0"/>
                            <a:ea typeface="宋体" panose="02040503050406030204" pitchFamily="56" charset="0"/>
                          </a:rPr>
                          <m:t> </m:t>
                        </m:r>
                        <m:r>
                          <a:rPr lang="en-US" altLang="zh-CN" sz="2800" b="1" i="0">
                            <a:solidFill>
                              <a:srgbClr val="FF0000"/>
                            </a:solidFill>
                            <a:effectLst/>
                            <a:latin typeface="Cambria Math" panose="02040503050406030204" pitchFamily="56" charset="0"/>
                            <a:ea typeface="Cambria Math" panose="02040503050406030204" pitchFamily="56" charset="0"/>
                          </a:rPr>
                          <m:t>𝐠</m:t>
                        </m:r>
                      </m:num>
                      <m:den>
                        <m:r>
                          <a:rPr lang="en-US" altLang="zh-CN" sz="2800" b="1" i="0">
                            <a:solidFill>
                              <a:srgbClr val="FF0000"/>
                            </a:solidFill>
                            <a:effectLst/>
                            <a:latin typeface="Cambria Math" panose="02040503050406030204" pitchFamily="56" charset="0"/>
                            <a:ea typeface="Cambria Math" panose="02040503050406030204" pitchFamily="56" charset="0"/>
                          </a:rPr>
                          <m:t>𝟐</m:t>
                        </m:r>
                        <m:r>
                          <m:rPr>
                            <m:nor/>
                          </m:rPr>
                          <a:rPr lang="en-US" altLang="zh-CN" sz="2800" b="1" i="0">
                            <a:solidFill>
                              <a:srgbClr val="FF0000"/>
                            </a:solidFill>
                            <a:effectLst/>
                            <a:latin typeface="Times New Roman" panose="02040503050406030204" pitchFamily="56" charset="0"/>
                            <a:ea typeface="宋体" panose="02040503050406030204" pitchFamily="56" charset="0"/>
                          </a:rPr>
                          <m:t> </m:t>
                        </m:r>
                        <m:r>
                          <a:rPr lang="en-US" altLang="zh-CN" sz="2800" b="1" i="0">
                            <a:solidFill>
                              <a:srgbClr val="FF0000"/>
                            </a:solidFill>
                            <a:effectLst/>
                            <a:latin typeface="Cambria Math" panose="02040503050406030204" pitchFamily="56" charset="0"/>
                            <a:ea typeface="Cambria Math" panose="02040503050406030204" pitchFamily="56" charset="0"/>
                          </a:rPr>
                          <m:t>𝐜</m:t>
                        </m:r>
                        <m:sSup>
                          <m:sSupPr>
                            <m:ctrlPr>
                              <a:rPr lang="en-US" altLang="zh-CN" sz="2800" b="1" i="1">
                                <a:solidFill>
                                  <a:srgbClr val="FF0000"/>
                                </a:solidFill>
                                <a:effectLst/>
                                <a:latin typeface="Cambria Math" panose="02040503050406030204" pitchFamily="18" charset="0"/>
                                <a:ea typeface="Cambria Math" panose="02040503050406030204" pitchFamily="56" charset="0"/>
                              </a:rPr>
                            </m:ctrlPr>
                          </m:sSupPr>
                          <m:e>
                            <m:r>
                              <a:rPr lang="en-US" altLang="zh-CN" sz="2800" b="1" i="0">
                                <a:solidFill>
                                  <a:srgbClr val="FF0000"/>
                                </a:solidFill>
                                <a:effectLst/>
                                <a:latin typeface="Cambria Math" panose="02040503050406030204" pitchFamily="56" charset="0"/>
                                <a:ea typeface="Cambria Math" panose="02040503050406030204" pitchFamily="56" charset="0"/>
                              </a:rPr>
                              <m:t>𝐦</m:t>
                            </m:r>
                          </m:e>
                          <m:sup>
                            <m:r>
                              <a:rPr lang="en-US" altLang="zh-CN" sz="2800" b="1" i="0">
                                <a:solidFill>
                                  <a:srgbClr val="FF0000"/>
                                </a:solidFill>
                                <a:effectLst/>
                                <a:latin typeface="Cambria Math" panose="02040503050406030204" pitchFamily="56" charset="0"/>
                                <a:ea typeface="Cambria Math" panose="02040503050406030204" pitchFamily="56" charset="0"/>
                              </a:rPr>
                              <m:t>𝟑</m:t>
                            </m:r>
                          </m:sup>
                        </m:sSup>
                      </m:den>
                    </m:f>
                  </m:oMath>
                </a14:m>
                <a:r>
                  <a:rPr lang="zh-CN" altLang="zh-CN" sz="2800" b="1" i="0" u="none">
                    <a:solidFill>
                      <a:srgbClr val="FF0000"/>
                    </a:solidFill>
                    <a:effectLst/>
                    <a:latin typeface="Times New Roman" pitchFamily="28"/>
                    <a:ea typeface="宋体" pitchFamily="28"/>
                    <a:cs typeface="宋体" pitchFamily="28"/>
                  </a:rPr>
                  <a:t>＝</a:t>
                </a:r>
                <a:r>
                  <a:rPr lang="en-US" altLang="zh-CN" sz="2800" b="1" i="0" u="none">
                    <a:solidFill>
                      <a:srgbClr val="FF0000"/>
                    </a:solidFill>
                    <a:effectLst/>
                    <a:latin typeface="Times New Roman" pitchFamily="28"/>
                    <a:ea typeface="Times New Roman" pitchFamily="28"/>
                    <a:cs typeface="宋体" pitchFamily="28"/>
                  </a:rPr>
                  <a:t>2 g/cm</a:t>
                </a:r>
                <a:r>
                  <a:rPr lang="en-US" altLang="zh-CN" sz="2800" b="1" i="0" u="none" baseline="30000">
                    <a:solidFill>
                      <a:srgbClr val="FF0000"/>
                    </a:solidFill>
                    <a:effectLst/>
                    <a:latin typeface="Times New Roman" pitchFamily="28"/>
                    <a:ea typeface="Times New Roman" pitchFamily="28"/>
                    <a:cs typeface="宋体" pitchFamily="28"/>
                  </a:rPr>
                  <a:t>3</a:t>
                </a:r>
                <a:r>
                  <a:rPr lang="zh-CN" altLang="zh-CN" sz="2800" b="1" i="0" u="none">
                    <a:solidFill>
                      <a:srgbClr val="FF0000"/>
                    </a:solidFill>
                    <a:effectLst/>
                    <a:latin typeface="Times New Roman" pitchFamily="28"/>
                    <a:ea typeface="宋体" pitchFamily="28"/>
                    <a:cs typeface="宋体" pitchFamily="28"/>
                  </a:rPr>
                  <a:t>；故密度最大的是丙，</a:t>
                </a:r>
                <a:r>
                  <a:rPr lang="en-US" altLang="zh-CN" sz="2800" b="1" i="0" u="none">
                    <a:solidFill>
                      <a:srgbClr val="FF0000"/>
                    </a:solidFill>
                    <a:effectLst/>
                    <a:latin typeface="Times New Roman" pitchFamily="28"/>
                    <a:ea typeface="Times New Roman" pitchFamily="28"/>
                    <a:cs typeface="宋体" pitchFamily="28"/>
                  </a:rPr>
                  <a:t>A</a:t>
                </a:r>
                <a:r>
                  <a:rPr lang="zh-CN" altLang="zh-CN" sz="2800" b="1" i="0" u="none">
                    <a:solidFill>
                      <a:srgbClr val="FF0000"/>
                    </a:solidFill>
                    <a:effectLst/>
                    <a:latin typeface="Times New Roman" pitchFamily="28"/>
                    <a:ea typeface="宋体" pitchFamily="28"/>
                    <a:cs typeface="宋体" pitchFamily="28"/>
                  </a:rPr>
                  <a:t>错误，</a:t>
                </a:r>
                <a:r>
                  <a:rPr lang="en-US" altLang="zh-CN" sz="2800" b="1" i="0" u="none">
                    <a:solidFill>
                      <a:srgbClr val="FF0000"/>
                    </a:solidFill>
                    <a:effectLst/>
                    <a:latin typeface="Times New Roman" pitchFamily="28"/>
                    <a:ea typeface="Times New Roman" pitchFamily="28"/>
                    <a:cs typeface="宋体" pitchFamily="28"/>
                  </a:rPr>
                  <a:t>B</a:t>
                </a:r>
                <a:r>
                  <a:rPr lang="zh-CN" altLang="zh-CN" sz="2800" b="1" i="0" u="none">
                    <a:solidFill>
                      <a:srgbClr val="FF0000"/>
                    </a:solidFill>
                    <a:effectLst/>
                    <a:latin typeface="Times New Roman" pitchFamily="28"/>
                    <a:ea typeface="宋体" pitchFamily="28"/>
                    <a:cs typeface="宋体" pitchFamily="28"/>
                  </a:rPr>
                  <a:t>正确；因为密度是物质本身的一种特性，其大小与质量、体积大小无关，所以若将乙的质量减半，乙的密度不变，还是</a:t>
                </a:r>
                <a:r>
                  <a:rPr lang="en-US" altLang="zh-CN" sz="2800" b="1" i="0" u="none">
                    <a:solidFill>
                      <a:srgbClr val="FF0000"/>
                    </a:solidFill>
                    <a:effectLst/>
                    <a:latin typeface="Times New Roman" pitchFamily="28"/>
                    <a:ea typeface="Times New Roman" pitchFamily="28"/>
                    <a:cs typeface="宋体" pitchFamily="28"/>
                  </a:rPr>
                  <a:t>1 g/cm</a:t>
                </a:r>
                <a:r>
                  <a:rPr lang="en-US" altLang="zh-CN" sz="2800" b="1" i="0" u="none" baseline="30000">
                    <a:solidFill>
                      <a:srgbClr val="FF0000"/>
                    </a:solidFill>
                    <a:effectLst/>
                    <a:latin typeface="Times New Roman" pitchFamily="28"/>
                    <a:ea typeface="Times New Roman" pitchFamily="28"/>
                    <a:cs typeface="宋体" pitchFamily="28"/>
                  </a:rPr>
                  <a:t>3</a:t>
                </a:r>
                <a:r>
                  <a:rPr lang="zh-CN" altLang="zh-CN" sz="2800" b="1" i="0" u="none">
                    <a:solidFill>
                      <a:srgbClr val="FF0000"/>
                    </a:solidFill>
                    <a:effectLst/>
                    <a:latin typeface="Times New Roman" pitchFamily="28"/>
                    <a:ea typeface="宋体" pitchFamily="28"/>
                    <a:cs typeface="宋体" pitchFamily="28"/>
                  </a:rPr>
                  <a:t>，</a:t>
                </a:r>
                <a:r>
                  <a:rPr lang="en-US" altLang="zh-CN" sz="2800" b="1" i="0" u="none">
                    <a:solidFill>
                      <a:srgbClr val="FF0000"/>
                    </a:solidFill>
                    <a:effectLst/>
                    <a:latin typeface="Times New Roman" pitchFamily="28"/>
                    <a:ea typeface="Times New Roman" pitchFamily="28"/>
                    <a:cs typeface="宋体" pitchFamily="28"/>
                  </a:rPr>
                  <a:t>C</a:t>
                </a:r>
                <a:r>
                  <a:rPr lang="zh-CN" altLang="zh-CN" sz="2800" b="1" i="0" u="none">
                    <a:solidFill>
                      <a:srgbClr val="FF0000"/>
                    </a:solidFill>
                    <a:effectLst/>
                    <a:latin typeface="Times New Roman" pitchFamily="28"/>
                    <a:ea typeface="宋体" pitchFamily="28"/>
                    <a:cs typeface="宋体" pitchFamily="28"/>
                  </a:rPr>
                  <a:t>错误。故选</a:t>
                </a:r>
                <a:r>
                  <a:rPr lang="en-US" altLang="zh-CN" sz="2800" b="1" i="0" u="none">
                    <a:solidFill>
                      <a:srgbClr val="FF0000"/>
                    </a:solidFill>
                    <a:effectLst/>
                    <a:latin typeface="Times New Roman" pitchFamily="28"/>
                    <a:ea typeface="Times New Roman" pitchFamily="28"/>
                    <a:cs typeface="宋体" pitchFamily="28"/>
                  </a:rPr>
                  <a:t>BD</a:t>
                </a:r>
                <a:r>
                  <a:rPr lang="zh-CN" altLang="zh-CN" sz="2800" b="1" i="0" u="none">
                    <a:solidFill>
                      <a:srgbClr val="FF0000"/>
                    </a:solidFill>
                    <a:effectLst/>
                    <a:latin typeface="Times New Roman" pitchFamily="28"/>
                    <a:ea typeface="宋体" pitchFamily="28"/>
                    <a:cs typeface="宋体" pitchFamily="28"/>
                  </a:rPr>
                  <a:t>。</a:t>
                </a:r>
              </a:p>
            </p:txBody>
          </p:sp>
        </mc:Choice>
        <mc:Fallback xmlns="">
          <p:sp>
            <p:nvSpPr>
              <p:cNvPr id="11892" name="yt_shape_11892" descr="{&quot;rangeId&quot;:34,&quot;color&quot;:&quot;R&quot;,&quot;mathAnswerShape&quot;:1}"/>
              <p:cNvSpPr txBox="1">
                <a:spLocks noRot="1" noChangeAspect="1" noMove="1" noResize="1" noEditPoints="1" noAdjustHandles="1" noChangeArrowheads="1" noChangeShapeType="1" noTextEdit="1"/>
              </p:cNvSpPr>
              <p:nvPr/>
            </p:nvSpPr>
            <p:spPr>
              <a:xfrm>
                <a:off x="648143" y="1538322"/>
                <a:ext cx="10896000" cy="3781356"/>
              </a:xfrm>
              <a:prstGeom prst="rect">
                <a:avLst/>
              </a:prstGeom>
              <a:blipFill>
                <a:blip r:embed="rId2"/>
                <a:stretch>
                  <a:fillRect l="-1957" t="-1610" r="-1790" b="-5314"/>
                </a:stretch>
              </a:blipFill>
            </p:spPr>
            <p:txBody>
              <a:bodyPr/>
              <a:lstStyle/>
              <a:p>
                <a:r>
                  <a:rPr lang="zh-CN" alt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89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92" grpId="0" build="allAtOnce"/>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YT"/>
        <p:cNvGrpSpPr/>
        <p:nvPr/>
      </p:nvGrpSpPr>
      <p:grpSpPr>
        <a:xfrm>
          <a:off x="0" y="0"/>
          <a:ext cx="0" cy="0"/>
          <a:chOff x="0" y="0"/>
          <a:chExt cx="0" cy="0"/>
        </a:xfrm>
      </p:grpSpPr>
      <p:sp>
        <p:nvSpPr>
          <p:cNvPr id="11894" name="yt_shape_11894"/>
          <p:cNvSpPr txBox="1"/>
          <p:nvPr/>
        </p:nvSpPr>
        <p:spPr>
          <a:xfrm>
            <a:off x="648000" y="720000"/>
            <a:ext cx="7720062" cy="499880"/>
          </a:xfrm>
          <a:prstGeom prst="rect">
            <a:avLst/>
          </a:prstGeom>
        </p:spPr>
        <p:txBody>
          <a:bodyPr vert="horz" wrap="none" lIns="0" tIns="0" rIns="0" bIns="0" rtlCol="0">
            <a:spAutoFit/>
          </a:bodyPr>
          <a:lstStyle/>
          <a:p>
            <a:pPr algn="l" eaLnBrk="1" latinLnBrk="0" hangingPunct="0">
              <a:lnSpc>
                <a:spcPct val="129999"/>
              </a:lnSpc>
            </a:pPr>
            <a:r>
              <a:rPr lang="zh-CN" altLang="zh-CN" sz="2800" b="0" i="0" u="none">
                <a:solidFill>
                  <a:srgbClr val="000000"/>
                </a:solidFill>
                <a:effectLst/>
                <a:latin typeface="Times New Roman" pitchFamily="28"/>
                <a:ea typeface="黑体" pitchFamily="28"/>
                <a:cs typeface="宋体" pitchFamily="28"/>
              </a:rPr>
              <a:t>三、作图题</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Times New Roman" pitchFamily="28"/>
                <a:ea typeface="黑体" pitchFamily="28"/>
                <a:cs typeface="宋体" pitchFamily="28"/>
              </a:rPr>
              <a:t>本题共</a:t>
            </a:r>
            <a:r>
              <a:rPr lang="en-US" altLang="zh-CN" sz="2800" b="0" i="0" u="none">
                <a:solidFill>
                  <a:srgbClr val="000000"/>
                </a:solidFill>
                <a:effectLst/>
                <a:latin typeface="Times New Roman" pitchFamily="28"/>
                <a:ea typeface="Times New Roman" pitchFamily="28"/>
                <a:cs typeface="宋体" pitchFamily="28"/>
              </a:rPr>
              <a:t>2</a:t>
            </a:r>
            <a:r>
              <a:rPr lang="zh-CN" altLang="zh-CN" sz="2800" b="0" i="0" u="none">
                <a:solidFill>
                  <a:srgbClr val="000000"/>
                </a:solidFill>
                <a:effectLst/>
                <a:latin typeface="Times New Roman" pitchFamily="28"/>
                <a:ea typeface="黑体" pitchFamily="28"/>
                <a:cs typeface="宋体" pitchFamily="28"/>
              </a:rPr>
              <a:t>小题，每小题</a:t>
            </a:r>
            <a:r>
              <a:rPr lang="en-US" altLang="zh-CN" sz="2800" b="0" i="0" u="none">
                <a:solidFill>
                  <a:srgbClr val="000000"/>
                </a:solidFill>
                <a:effectLst/>
                <a:latin typeface="Times New Roman" pitchFamily="28"/>
                <a:ea typeface="Times New Roman" pitchFamily="28"/>
                <a:cs typeface="宋体" pitchFamily="28"/>
              </a:rPr>
              <a:t>2</a:t>
            </a:r>
            <a:r>
              <a:rPr lang="zh-CN" altLang="zh-CN" sz="2800" b="0" i="0" u="none">
                <a:solidFill>
                  <a:srgbClr val="000000"/>
                </a:solidFill>
                <a:effectLst/>
                <a:latin typeface="Times New Roman" pitchFamily="28"/>
                <a:ea typeface="黑体" pitchFamily="28"/>
                <a:cs typeface="宋体" pitchFamily="28"/>
              </a:rPr>
              <a:t>分，共</a:t>
            </a:r>
            <a:r>
              <a:rPr lang="en-US" altLang="zh-CN" sz="2800" b="0" i="0" u="none">
                <a:solidFill>
                  <a:srgbClr val="000000"/>
                </a:solidFill>
                <a:effectLst/>
                <a:latin typeface="Times New Roman" pitchFamily="28"/>
                <a:ea typeface="Times New Roman" pitchFamily="28"/>
                <a:cs typeface="宋体" pitchFamily="28"/>
              </a:rPr>
              <a:t>4</a:t>
            </a:r>
            <a:r>
              <a:rPr lang="zh-CN" altLang="zh-CN" sz="2800" b="0" i="0" u="none">
                <a:solidFill>
                  <a:srgbClr val="000000"/>
                </a:solidFill>
                <a:effectLst/>
                <a:latin typeface="Times New Roman" pitchFamily="28"/>
                <a:ea typeface="黑体" pitchFamily="28"/>
                <a:cs typeface="宋体" pitchFamily="28"/>
              </a:rPr>
              <a:t>分</a:t>
            </a:r>
            <a:r>
              <a:rPr lang="zh-CN" altLang="zh-CN" sz="2800" b="0" i="0" u="none">
                <a:solidFill>
                  <a:srgbClr val="000000"/>
                </a:solidFill>
                <a:effectLst/>
                <a:latin typeface="宋体" pitchFamily="28"/>
                <a:ea typeface="宋体" pitchFamily="28"/>
                <a:cs typeface="宋体" pitchFamily="28"/>
              </a:rPr>
              <a:t>）</a:t>
            </a:r>
          </a:p>
        </p:txBody>
      </p:sp>
      <p:sp>
        <p:nvSpPr>
          <p:cNvPr id="11895" name="yt_shape_11895"/>
          <p:cNvSpPr txBox="1"/>
          <p:nvPr/>
        </p:nvSpPr>
        <p:spPr>
          <a:xfrm>
            <a:off x="648143" y="1270668"/>
            <a:ext cx="10896000" cy="1620187"/>
          </a:xfrm>
          <a:prstGeom prst="rect">
            <a:avLst/>
          </a:prstGeom>
        </p:spPr>
        <p:txBody>
          <a:bodyPr vert="horz" wrap="square" lIns="0" tIns="0" rIns="0" bIns="0" rtlCol="0">
            <a:spAutoFit/>
          </a:bodyPr>
          <a:lstStyle/>
          <a:p>
            <a:pPr algn="l" eaLnBrk="1"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15.</a:t>
            </a:r>
            <a:r>
              <a:rPr lang="zh-CN" altLang="zh-CN" sz="2800" b="0" i="0" u="none">
                <a:solidFill>
                  <a:srgbClr val="000000"/>
                </a:solidFill>
                <a:effectLst/>
                <a:latin typeface="Times New Roman" pitchFamily="28"/>
                <a:ea typeface="宋体" pitchFamily="28"/>
                <a:cs typeface="宋体" pitchFamily="28"/>
              </a:rPr>
              <a:t>诗句</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Times New Roman" pitchFamily="28"/>
                <a:ea typeface="宋体" pitchFamily="28"/>
                <a:cs typeface="宋体" pitchFamily="28"/>
              </a:rPr>
              <a:t>潭清疑水浅</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Times New Roman" pitchFamily="28"/>
                <a:ea typeface="宋体" pitchFamily="28"/>
                <a:cs typeface="宋体" pitchFamily="28"/>
              </a:rPr>
              <a:t>告诉我们，清澈见底的池底看起来很浅，但实际可能很深</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Times New Roman" pitchFamily="28"/>
                <a:ea typeface="宋体" pitchFamily="28"/>
                <a:cs typeface="宋体" pitchFamily="28"/>
              </a:rPr>
              <a:t>如图甲</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Times New Roman" pitchFamily="28"/>
                <a:ea typeface="宋体" pitchFamily="28"/>
                <a:cs typeface="宋体" pitchFamily="28"/>
              </a:rPr>
              <a:t>，所以不要贸然下水。请在图乙中作出人眼在</a:t>
            </a:r>
            <a:r>
              <a:rPr lang="en-US" altLang="zh-CN" sz="2800" b="0" i="1" u="none">
                <a:solidFill>
                  <a:srgbClr val="000000"/>
                </a:solidFill>
                <a:effectLst/>
                <a:latin typeface="Times New Roman" pitchFamily="28"/>
                <a:ea typeface="Times New Roman" pitchFamily="28"/>
                <a:cs typeface="宋体" pitchFamily="28"/>
              </a:rPr>
              <a:t>B</a:t>
            </a:r>
            <a:r>
              <a:rPr lang="zh-CN" altLang="zh-CN" sz="2800" b="0" i="0" u="none">
                <a:solidFill>
                  <a:srgbClr val="000000"/>
                </a:solidFill>
                <a:effectLst/>
                <a:latin typeface="Times New Roman" pitchFamily="28"/>
                <a:ea typeface="宋体" pitchFamily="28"/>
                <a:cs typeface="宋体" pitchFamily="28"/>
              </a:rPr>
              <a:t>处看到池底</a:t>
            </a:r>
            <a:r>
              <a:rPr lang="en-US" altLang="zh-CN" sz="2800" b="0" i="1" u="none">
                <a:solidFill>
                  <a:srgbClr val="000000"/>
                </a:solidFill>
                <a:effectLst/>
                <a:latin typeface="Times New Roman" pitchFamily="28"/>
                <a:ea typeface="Times New Roman" pitchFamily="28"/>
                <a:cs typeface="宋体" pitchFamily="28"/>
              </a:rPr>
              <a:t>A</a:t>
            </a:r>
            <a:r>
              <a:rPr lang="zh-CN" altLang="zh-CN" sz="2800" b="0" i="0" u="none">
                <a:solidFill>
                  <a:srgbClr val="000000"/>
                </a:solidFill>
                <a:effectLst/>
                <a:latin typeface="Times New Roman" pitchFamily="28"/>
                <a:ea typeface="宋体" pitchFamily="28"/>
                <a:cs typeface="宋体" pitchFamily="28"/>
              </a:rPr>
              <a:t>点的大致位置</a:t>
            </a:r>
            <a:r>
              <a:rPr lang="en-US" altLang="zh-CN" sz="2800" b="0" i="1" u="none">
                <a:solidFill>
                  <a:srgbClr val="000000"/>
                </a:solidFill>
                <a:effectLst/>
                <a:latin typeface="Times New Roman" pitchFamily="28"/>
                <a:ea typeface="Times New Roman" pitchFamily="28"/>
                <a:cs typeface="宋体" pitchFamily="28"/>
              </a:rPr>
              <a:t>A'</a:t>
            </a:r>
            <a:r>
              <a:rPr lang="zh-CN" altLang="zh-CN" sz="2800" b="0" i="0" u="none">
                <a:solidFill>
                  <a:srgbClr val="000000"/>
                </a:solidFill>
                <a:effectLst/>
                <a:latin typeface="Times New Roman" pitchFamily="28"/>
                <a:ea typeface="宋体" pitchFamily="28"/>
                <a:cs typeface="宋体" pitchFamily="28"/>
              </a:rPr>
              <a:t>。</a:t>
            </a:r>
          </a:p>
        </p:txBody>
      </p:sp>
      <p:pic>
        <p:nvPicPr>
          <p:cNvPr id="11896" name="yt_image_11896">
            <a:extLst>
              <a:ext uri="">
                <a16:creationId xmlns="" xmlns:a16="http://schemas.microsoft.com/office/drawing/2014/main" xmlns:a14="http://schemas.microsoft.com/office/drawing/2010/main" id="{5351258F-BC95-41E6-9372-C2FE361B0291}"/>
              </a:ext>
            </a:extLst>
          </p:cNvPr>
          <p:cNvPicPr>
            <a:picLocks noChangeAspect="1" noChangeArrowheads="1"/>
          </p:cNvPicPr>
          <p:nvPr/>
        </p:nvPicPr>
        <p:blipFill>
          <a:blip r:embed="rId2" cstate="print"/>
          <a:srcRect/>
          <a:stretch>
            <a:fillRect/>
          </a:stretch>
        </p:blipFill>
        <p:spPr bwMode="auto">
          <a:xfrm>
            <a:off x="1998018" y="3152064"/>
            <a:ext cx="4886706" cy="1635887"/>
          </a:xfrm>
          <a:prstGeom prst="rect">
            <a:avLst/>
          </a:prstGeom>
          <a:noFill/>
          <a:extLst>
            <a:ext uri="{909E8E84-426E-40DD-AFC4-6F175D3DCCD1}">
              <a14:hiddenFill xmlns:a14="http://schemas.microsoft.com/office/drawing/2010/main">
                <a:solidFill>
                  <a:srgbClr val="FFFFFF"/>
                </a:solidFill>
              </a14:hiddenFill>
            </a:ext>
          </a:extLst>
        </p:spPr>
      </p:pic>
      <p:pic>
        <p:nvPicPr>
          <p:cNvPr id="11898" name="yt_image_11898">
            <a:extLst>
              <a:ext uri="">
                <a16:creationId xmlns="" xmlns:a16="http://schemas.microsoft.com/office/drawing/2014/main" xmlns:a14="http://schemas.microsoft.com/office/drawing/2010/main" id="{5351258F-BC95-41E6-9372-C2FE361B0291}"/>
              </a:ext>
            </a:extLst>
          </p:cNvPr>
          <p:cNvPicPr>
            <a:picLocks noChangeAspect="1" noChangeArrowheads="1"/>
          </p:cNvPicPr>
          <p:nvPr/>
        </p:nvPicPr>
        <p:blipFill>
          <a:blip r:embed="rId3" cstate="print"/>
          <a:srcRect/>
          <a:stretch>
            <a:fillRect/>
          </a:stretch>
        </p:blipFill>
        <p:spPr bwMode="auto">
          <a:xfrm>
            <a:off x="7654315" y="3152064"/>
            <a:ext cx="2235200" cy="169034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8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YT"/>
        <p:cNvGrpSpPr/>
        <p:nvPr/>
      </p:nvGrpSpPr>
      <p:grpSpPr>
        <a:xfrm>
          <a:off x="0" y="0"/>
          <a:ext cx="0" cy="0"/>
          <a:chOff x="0" y="0"/>
          <a:chExt cx="0" cy="0"/>
        </a:xfrm>
      </p:grpSpPr>
      <p:sp>
        <p:nvSpPr>
          <p:cNvPr id="11900" name="yt_shape_11900"/>
          <p:cNvSpPr txBox="1"/>
          <p:nvPr/>
        </p:nvSpPr>
        <p:spPr>
          <a:xfrm>
            <a:off x="648143" y="958806"/>
            <a:ext cx="10896000" cy="1060034"/>
          </a:xfrm>
          <a:prstGeom prst="rect">
            <a:avLst/>
          </a:prstGeom>
        </p:spPr>
        <p:txBody>
          <a:bodyPr vert="horz" wrap="square" lIns="0" tIns="0" rIns="0" bIns="0" rtlCol="0">
            <a:spAutoFit/>
          </a:bodyPr>
          <a:lstStyle/>
          <a:p>
            <a:pPr algn="l" eaLnBrk="1"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16.</a:t>
            </a:r>
            <a:r>
              <a:rPr lang="zh-CN" altLang="zh-CN" sz="2800" b="0" i="0" u="none">
                <a:solidFill>
                  <a:srgbClr val="000000"/>
                </a:solidFill>
                <a:effectLst/>
                <a:latin typeface="Times New Roman" pitchFamily="28"/>
                <a:ea typeface="宋体" pitchFamily="28"/>
                <a:cs typeface="宋体" pitchFamily="28"/>
              </a:rPr>
              <a:t>如图，</a:t>
            </a:r>
            <a:r>
              <a:rPr lang="en-US" altLang="zh-CN" sz="2800" b="0" i="1" u="none">
                <a:solidFill>
                  <a:srgbClr val="000000"/>
                </a:solidFill>
                <a:effectLst/>
                <a:latin typeface="Times New Roman" pitchFamily="28"/>
                <a:ea typeface="Times New Roman" pitchFamily="28"/>
                <a:cs typeface="宋体" pitchFamily="28"/>
              </a:rPr>
              <a:t>O</a:t>
            </a:r>
            <a:r>
              <a:rPr lang="zh-CN" altLang="zh-CN" sz="2800" b="0" i="0" u="none">
                <a:solidFill>
                  <a:srgbClr val="000000"/>
                </a:solidFill>
                <a:effectLst/>
                <a:latin typeface="Times New Roman" pitchFamily="28"/>
                <a:ea typeface="宋体" pitchFamily="28"/>
                <a:cs typeface="宋体" pitchFamily="28"/>
              </a:rPr>
              <a:t>为凸透镜的光心，</a:t>
            </a:r>
            <a:r>
              <a:rPr lang="en-US" altLang="zh-CN" sz="2800" b="0" i="1" u="none">
                <a:solidFill>
                  <a:srgbClr val="000000"/>
                </a:solidFill>
                <a:effectLst/>
                <a:latin typeface="Times New Roman" pitchFamily="28"/>
                <a:ea typeface="Times New Roman" pitchFamily="28"/>
                <a:cs typeface="宋体" pitchFamily="28"/>
              </a:rPr>
              <a:t>F</a:t>
            </a:r>
            <a:r>
              <a:rPr lang="zh-CN" altLang="zh-CN" sz="2800" b="0" i="0" u="none">
                <a:solidFill>
                  <a:srgbClr val="000000"/>
                </a:solidFill>
                <a:effectLst/>
                <a:latin typeface="Times New Roman" pitchFamily="28"/>
                <a:ea typeface="宋体" pitchFamily="28"/>
                <a:cs typeface="宋体" pitchFamily="28"/>
              </a:rPr>
              <a:t>为凸透镜的焦点，请分别画出两条入射光线通过凸透镜后的折射光线。</a:t>
            </a:r>
          </a:p>
        </p:txBody>
      </p:sp>
      <p:pic>
        <p:nvPicPr>
          <p:cNvPr id="11901" name="yt_image_11901">
            <a:extLst>
              <a:ext uri="">
                <a16:creationId xmlns="" xmlns:a16="http://schemas.microsoft.com/office/drawing/2014/main" xmlns:a14="http://schemas.microsoft.com/office/drawing/2010/main" id="{5351258F-BC95-41E6-9372-C2FE361B0291}"/>
              </a:ext>
            </a:extLst>
          </p:cNvPr>
          <p:cNvPicPr>
            <a:picLocks noChangeAspect="1" noChangeArrowheads="1"/>
          </p:cNvPicPr>
          <p:nvPr/>
        </p:nvPicPr>
        <p:blipFill>
          <a:blip r:embed="rId2" cstate="print"/>
          <a:srcRect/>
          <a:stretch>
            <a:fillRect/>
          </a:stretch>
        </p:blipFill>
        <p:spPr bwMode="auto">
          <a:xfrm>
            <a:off x="4528565" y="2221992"/>
            <a:ext cx="3134868" cy="1763014"/>
          </a:xfrm>
          <a:prstGeom prst="rect">
            <a:avLst/>
          </a:prstGeom>
          <a:noFill/>
          <a:extLst>
            <a:ext uri="{909E8E84-426E-40DD-AFC4-6F175D3DCCD1}">
              <a14:hiddenFill xmlns:a14="http://schemas.microsoft.com/office/drawing/2010/main">
                <a:solidFill>
                  <a:srgbClr val="FFFFFF"/>
                </a:solidFill>
              </a14:hiddenFill>
            </a:ext>
          </a:extLst>
        </p:spPr>
      </p:pic>
      <p:pic>
        <p:nvPicPr>
          <p:cNvPr id="11903" name="yt_image_11903">
            <a:extLst>
              <a:ext uri="">
                <a16:creationId xmlns="" xmlns:a16="http://schemas.microsoft.com/office/drawing/2014/main" xmlns:a14="http://schemas.microsoft.com/office/drawing/2010/main" id="{5351258F-BC95-41E6-9372-C2FE361B0291}"/>
              </a:ext>
            </a:extLst>
          </p:cNvPr>
          <p:cNvPicPr>
            <a:picLocks noChangeAspect="1" noChangeArrowheads="1"/>
          </p:cNvPicPr>
          <p:nvPr/>
        </p:nvPicPr>
        <p:blipFill>
          <a:blip r:embed="rId3" cstate="print"/>
          <a:srcRect/>
          <a:stretch>
            <a:fillRect/>
          </a:stretch>
        </p:blipFill>
        <p:spPr bwMode="auto">
          <a:xfrm>
            <a:off x="4573269" y="4187769"/>
            <a:ext cx="3045460" cy="171142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9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YT"/>
        <p:cNvGrpSpPr/>
        <p:nvPr/>
      </p:nvGrpSpPr>
      <p:grpSpPr>
        <a:xfrm>
          <a:off x="0" y="0"/>
          <a:ext cx="0" cy="0"/>
          <a:chOff x="0" y="0"/>
          <a:chExt cx="0" cy="0"/>
        </a:xfrm>
      </p:grpSpPr>
      <p:sp>
        <p:nvSpPr>
          <p:cNvPr id="11905" name="yt_shape_11905"/>
          <p:cNvSpPr txBox="1"/>
          <p:nvPr/>
        </p:nvSpPr>
        <p:spPr>
          <a:xfrm>
            <a:off x="648143" y="772638"/>
            <a:ext cx="10896000" cy="1060034"/>
          </a:xfrm>
          <a:prstGeom prst="rect">
            <a:avLst/>
          </a:prstGeom>
        </p:spPr>
        <p:txBody>
          <a:bodyPr vert="horz" wrap="square" lIns="0" tIns="0" rIns="0" bIns="0" rtlCol="0">
            <a:spAutoFit/>
          </a:bodyPr>
          <a:lstStyle/>
          <a:p>
            <a:pPr algn="l" eaLnBrk="1" latinLnBrk="0" hangingPunct="0">
              <a:lnSpc>
                <a:spcPct val="129999"/>
              </a:lnSpc>
            </a:pPr>
            <a:r>
              <a:rPr lang="zh-CN" altLang="zh-CN" sz="2800" b="0" i="0" u="none">
                <a:solidFill>
                  <a:srgbClr val="000000"/>
                </a:solidFill>
                <a:effectLst/>
                <a:latin typeface="Times New Roman" pitchFamily="28"/>
                <a:ea typeface="黑体" pitchFamily="28"/>
                <a:cs typeface="宋体" pitchFamily="28"/>
              </a:rPr>
              <a:t>四、实验探究题</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Times New Roman" pitchFamily="28"/>
                <a:ea typeface="黑体" pitchFamily="28"/>
                <a:cs typeface="宋体" pitchFamily="28"/>
              </a:rPr>
              <a:t>本题共</a:t>
            </a:r>
            <a:r>
              <a:rPr lang="en-US" altLang="zh-CN" sz="2800" b="0" i="0" u="none">
                <a:solidFill>
                  <a:srgbClr val="000000"/>
                </a:solidFill>
                <a:effectLst/>
                <a:latin typeface="Times New Roman" pitchFamily="28"/>
                <a:ea typeface="Times New Roman" pitchFamily="28"/>
                <a:cs typeface="宋体" pitchFamily="28"/>
              </a:rPr>
              <a:t>3</a:t>
            </a:r>
            <a:r>
              <a:rPr lang="zh-CN" altLang="zh-CN" sz="2800" b="0" i="0" u="none">
                <a:solidFill>
                  <a:srgbClr val="000000"/>
                </a:solidFill>
                <a:effectLst/>
                <a:latin typeface="Times New Roman" pitchFamily="28"/>
                <a:ea typeface="黑体" pitchFamily="28"/>
                <a:cs typeface="宋体" pitchFamily="28"/>
              </a:rPr>
              <a:t>小题，第</a:t>
            </a:r>
            <a:r>
              <a:rPr lang="en-US" altLang="zh-CN" sz="2800" b="0" i="0" u="none">
                <a:solidFill>
                  <a:srgbClr val="000000"/>
                </a:solidFill>
                <a:effectLst/>
                <a:latin typeface="Times New Roman" pitchFamily="28"/>
                <a:ea typeface="Times New Roman" pitchFamily="28"/>
                <a:cs typeface="宋体" pitchFamily="28"/>
              </a:rPr>
              <a:t>17</a:t>
            </a:r>
            <a:r>
              <a:rPr lang="zh-CN" altLang="zh-CN" sz="2800" b="0" i="0" u="none">
                <a:solidFill>
                  <a:srgbClr val="000000"/>
                </a:solidFill>
                <a:effectLst/>
                <a:latin typeface="Times New Roman" pitchFamily="28"/>
                <a:ea typeface="黑体" pitchFamily="28"/>
                <a:cs typeface="宋体" pitchFamily="28"/>
              </a:rPr>
              <a:t>题</a:t>
            </a:r>
            <a:r>
              <a:rPr lang="en-US" altLang="zh-CN" sz="2800" b="0" i="0" u="none">
                <a:solidFill>
                  <a:srgbClr val="000000"/>
                </a:solidFill>
                <a:effectLst/>
                <a:latin typeface="Times New Roman" pitchFamily="28"/>
                <a:ea typeface="Times New Roman" pitchFamily="28"/>
                <a:cs typeface="宋体" pitchFamily="28"/>
              </a:rPr>
              <a:t>4</a:t>
            </a:r>
            <a:r>
              <a:rPr lang="zh-CN" altLang="zh-CN" sz="2800" b="0" i="0" u="none">
                <a:solidFill>
                  <a:srgbClr val="000000"/>
                </a:solidFill>
                <a:effectLst/>
                <a:latin typeface="Times New Roman" pitchFamily="28"/>
                <a:ea typeface="黑体" pitchFamily="28"/>
                <a:cs typeface="宋体" pitchFamily="28"/>
              </a:rPr>
              <a:t>分，第</a:t>
            </a:r>
            <a:r>
              <a:rPr lang="en-US" altLang="zh-CN" sz="2800" b="0" i="0" u="none">
                <a:solidFill>
                  <a:srgbClr val="000000"/>
                </a:solidFill>
                <a:effectLst/>
                <a:latin typeface="Times New Roman" pitchFamily="28"/>
                <a:ea typeface="Times New Roman" pitchFamily="28"/>
                <a:cs typeface="宋体" pitchFamily="28"/>
              </a:rPr>
              <a:t>18</a:t>
            </a:r>
            <a:r>
              <a:rPr lang="zh-CN" altLang="zh-CN" sz="2800" b="0" i="0" u="none">
                <a:solidFill>
                  <a:srgbClr val="000000"/>
                </a:solidFill>
                <a:effectLst/>
                <a:latin typeface="Times New Roman" pitchFamily="28"/>
                <a:ea typeface="黑体" pitchFamily="28"/>
                <a:cs typeface="宋体" pitchFamily="28"/>
              </a:rPr>
              <a:t>题</a:t>
            </a:r>
            <a:r>
              <a:rPr lang="en-US" altLang="zh-CN" sz="2800" b="0" i="0" u="none">
                <a:solidFill>
                  <a:srgbClr val="000000"/>
                </a:solidFill>
                <a:effectLst/>
                <a:latin typeface="Times New Roman" pitchFamily="28"/>
                <a:ea typeface="Times New Roman" pitchFamily="28"/>
                <a:cs typeface="宋体" pitchFamily="28"/>
              </a:rPr>
              <a:t>7</a:t>
            </a:r>
            <a:r>
              <a:rPr lang="zh-CN" altLang="zh-CN" sz="2800" b="0" i="0" u="none">
                <a:solidFill>
                  <a:srgbClr val="000000"/>
                </a:solidFill>
                <a:effectLst/>
                <a:latin typeface="Times New Roman" pitchFamily="28"/>
                <a:ea typeface="黑体" pitchFamily="28"/>
                <a:cs typeface="宋体" pitchFamily="28"/>
              </a:rPr>
              <a:t>分，第</a:t>
            </a:r>
            <a:r>
              <a:rPr lang="en-US" altLang="zh-CN" sz="2800" b="0" i="0" u="none">
                <a:solidFill>
                  <a:srgbClr val="000000"/>
                </a:solidFill>
                <a:effectLst/>
                <a:latin typeface="Times New Roman" pitchFamily="28"/>
                <a:ea typeface="Times New Roman" pitchFamily="28"/>
                <a:cs typeface="宋体" pitchFamily="28"/>
              </a:rPr>
              <a:t>19</a:t>
            </a:r>
            <a:r>
              <a:rPr lang="zh-CN" altLang="zh-CN" sz="2800" b="0" i="0" u="none">
                <a:solidFill>
                  <a:srgbClr val="000000"/>
                </a:solidFill>
                <a:effectLst/>
                <a:latin typeface="Times New Roman" pitchFamily="28"/>
                <a:ea typeface="黑体" pitchFamily="28"/>
                <a:cs typeface="宋体" pitchFamily="28"/>
              </a:rPr>
              <a:t>题</a:t>
            </a:r>
            <a:r>
              <a:rPr lang="en-US" altLang="zh-CN" sz="2800" b="0" i="0" u="none">
                <a:solidFill>
                  <a:srgbClr val="000000"/>
                </a:solidFill>
                <a:effectLst/>
                <a:latin typeface="Times New Roman" pitchFamily="28"/>
                <a:ea typeface="Times New Roman" pitchFamily="28"/>
                <a:cs typeface="宋体" pitchFamily="28"/>
              </a:rPr>
              <a:t>8</a:t>
            </a:r>
            <a:r>
              <a:rPr lang="zh-CN" altLang="zh-CN" sz="2800" b="0" i="0" u="none">
                <a:solidFill>
                  <a:srgbClr val="000000"/>
                </a:solidFill>
                <a:effectLst/>
                <a:latin typeface="Times New Roman" pitchFamily="28"/>
                <a:ea typeface="黑体" pitchFamily="28"/>
                <a:cs typeface="宋体" pitchFamily="28"/>
              </a:rPr>
              <a:t>分，共</a:t>
            </a:r>
            <a:r>
              <a:rPr lang="en-US" altLang="zh-CN" sz="2800" b="0" i="0" u="none">
                <a:solidFill>
                  <a:srgbClr val="000000"/>
                </a:solidFill>
                <a:effectLst/>
                <a:latin typeface="Times New Roman" pitchFamily="28"/>
                <a:ea typeface="Times New Roman" pitchFamily="28"/>
                <a:cs typeface="宋体" pitchFamily="28"/>
              </a:rPr>
              <a:t>19</a:t>
            </a:r>
            <a:r>
              <a:rPr lang="zh-CN" altLang="zh-CN" sz="2800" b="0" i="0" u="none">
                <a:solidFill>
                  <a:srgbClr val="000000"/>
                </a:solidFill>
                <a:effectLst/>
                <a:latin typeface="Times New Roman" pitchFamily="28"/>
                <a:ea typeface="黑体" pitchFamily="28"/>
                <a:cs typeface="宋体" pitchFamily="28"/>
              </a:rPr>
              <a:t>分</a:t>
            </a:r>
            <a:r>
              <a:rPr lang="zh-CN" altLang="zh-CN" sz="2800" b="0" i="0" u="none">
                <a:solidFill>
                  <a:srgbClr val="000000"/>
                </a:solidFill>
                <a:effectLst/>
                <a:latin typeface="宋体" pitchFamily="28"/>
                <a:ea typeface="宋体" pitchFamily="28"/>
                <a:cs typeface="宋体" pitchFamily="28"/>
              </a:rPr>
              <a:t>）</a:t>
            </a:r>
          </a:p>
        </p:txBody>
      </p:sp>
      <p:sp>
        <p:nvSpPr>
          <p:cNvPr id="11906" name="yt_shape_11906"/>
          <p:cNvSpPr txBox="1"/>
          <p:nvPr/>
        </p:nvSpPr>
        <p:spPr>
          <a:xfrm>
            <a:off x="648000" y="1883460"/>
            <a:ext cx="9066585" cy="499880"/>
          </a:xfrm>
          <a:prstGeom prst="rect">
            <a:avLst/>
          </a:prstGeom>
        </p:spPr>
        <p:txBody>
          <a:bodyPr vert="horz" wrap="none" lIns="0" tIns="0" rIns="0" bIns="0" rtlCol="0">
            <a:spAutoFit/>
          </a:bodyPr>
          <a:lstStyle/>
          <a:p>
            <a:pPr algn="l" eaLnBrk="1"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17.</a:t>
            </a:r>
            <a:r>
              <a:rPr lang="zh-CN" altLang="zh-CN" sz="2800" b="0" i="0" u="none">
                <a:solidFill>
                  <a:srgbClr val="000000"/>
                </a:solidFill>
                <a:effectLst/>
                <a:latin typeface="Times New Roman" pitchFamily="28"/>
                <a:ea typeface="宋体" pitchFamily="28"/>
                <a:cs typeface="宋体" pitchFamily="28"/>
              </a:rPr>
              <a:t>如图甲是探究</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Times New Roman" pitchFamily="28"/>
                <a:ea typeface="宋体" pitchFamily="28"/>
                <a:cs typeface="宋体" pitchFamily="28"/>
              </a:rPr>
              <a:t>冰熔化时温度变化规律</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Times New Roman" pitchFamily="28"/>
                <a:ea typeface="宋体" pitchFamily="28"/>
                <a:cs typeface="宋体" pitchFamily="28"/>
              </a:rPr>
              <a:t>的实验装置。</a:t>
            </a:r>
          </a:p>
        </p:txBody>
      </p:sp>
      <p:pic>
        <p:nvPicPr>
          <p:cNvPr id="11907" name="yt_image_11907">
            <a:extLst>
              <a:ext uri="">
                <a16:creationId xmlns="" xmlns:a16="http://schemas.microsoft.com/office/drawing/2014/main" xmlns:a14="http://schemas.microsoft.com/office/drawing/2010/main" id="{5351258F-BC95-41E6-9372-C2FE361B0291}"/>
              </a:ext>
            </a:extLst>
          </p:cNvPr>
          <p:cNvPicPr>
            <a:picLocks noChangeAspect="1" noChangeArrowheads="1"/>
          </p:cNvPicPr>
          <p:nvPr/>
        </p:nvPicPr>
        <p:blipFill>
          <a:blip r:embed="rId2" cstate="print"/>
          <a:srcRect/>
          <a:stretch>
            <a:fillRect/>
          </a:stretch>
        </p:blipFill>
        <p:spPr bwMode="auto">
          <a:xfrm>
            <a:off x="4908693" y="2434128"/>
            <a:ext cx="2029136" cy="2989465"/>
          </a:xfrm>
          <a:prstGeom prst="rect">
            <a:avLst/>
          </a:prstGeom>
          <a:noFill/>
          <a:extLst>
            <a:ext uri="{909E8E84-426E-40DD-AFC4-6F175D3DCCD1}">
              <a14:hiddenFill xmlns:a14="http://schemas.microsoft.com/office/drawing/2010/main">
                <a:solidFill>
                  <a:srgbClr val="FFFFFF"/>
                </a:solidFill>
              </a14:hiddenFill>
            </a:ext>
          </a:extLst>
        </p:spPr>
      </p:pic>
      <p:sp>
        <p:nvSpPr>
          <p:cNvPr id="5" name="yt_shape_11909"/>
          <p:cNvSpPr txBox="1"/>
          <p:nvPr/>
        </p:nvSpPr>
        <p:spPr>
          <a:xfrm>
            <a:off x="900413" y="5474381"/>
            <a:ext cx="10896000" cy="1060034"/>
          </a:xfrm>
          <a:prstGeom prst="rect">
            <a:avLst/>
          </a:prstGeom>
        </p:spPr>
        <p:txBody>
          <a:bodyPr vert="horz" wrap="square" lIns="0" tIns="0" rIns="0" bIns="0" rtlCol="0">
            <a:spAutoFit/>
          </a:bodyPr>
          <a:lstStyle/>
          <a:p>
            <a:pPr algn="l" eaLnBrk="1" latinLnBrk="0" hangingPunct="0">
              <a:lnSpc>
                <a:spcPct val="129999"/>
              </a:lnSpc>
            </a:pPr>
            <a:r>
              <a:rPr lang="zh-CN" altLang="zh-CN" sz="2800" b="0" i="0" u="none">
                <a:solidFill>
                  <a:srgbClr val="000000"/>
                </a:solidFill>
                <a:effectLst/>
                <a:latin typeface="宋体" pitchFamily="28"/>
                <a:ea typeface="宋体" pitchFamily="28"/>
                <a:cs typeface="宋体" pitchFamily="28"/>
              </a:rPr>
              <a:t>（</a:t>
            </a:r>
            <a:r>
              <a:rPr lang="en-US" altLang="zh-CN" sz="2800" b="0" i="0" u="none">
                <a:solidFill>
                  <a:srgbClr val="000000"/>
                </a:solidFill>
                <a:effectLst/>
                <a:latin typeface="Times New Roman" pitchFamily="28"/>
                <a:ea typeface="Times New Roman" pitchFamily="28"/>
                <a:cs typeface="宋体" pitchFamily="28"/>
              </a:rPr>
              <a:t>1</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Times New Roman" pitchFamily="28"/>
                <a:ea typeface="宋体" pitchFamily="28"/>
                <a:cs typeface="宋体" pitchFamily="28"/>
              </a:rPr>
              <a:t>在安装如图甲的装置时，要保证用酒精灯的外焰加热，应先固定</a:t>
            </a:r>
            <a:r>
              <a:rPr lang="zh-CN" altLang="zh-CN" sz="100" b="1" i="0" spc="-100">
                <a:solidFill>
                  <a:srgbClr val="FF0000"/>
                </a:solidFill>
                <a:effectLst/>
                <a:latin typeface="Times New Roman" pitchFamily="28"/>
                <a:ea typeface="宋体" pitchFamily="28"/>
                <a:cs typeface="宋体" pitchFamily="28"/>
              </a:rPr>
              <a:t> </a:t>
            </a:r>
            <a:r>
              <a:rPr lang="zh-CN" altLang="zh-CN" sz="2800" b="1" i="0" u="sng">
                <a:solidFill>
                  <a:srgbClr val="FF0000"/>
                </a:solidFill>
                <a:effectLst/>
                <a:uFill>
                  <a:solidFill>
                    <a:srgbClr val="000000"/>
                  </a:solidFill>
                </a:uFill>
                <a:latin typeface="Times New Roman" pitchFamily="28"/>
                <a:ea typeface="宋体" pitchFamily="28"/>
                <a:cs typeface="宋体" pitchFamily="28"/>
              </a:rPr>
              <a:t>　</a:t>
            </a:r>
            <a:r>
              <a:rPr lang="en-US" altLang="zh-CN" sz="2800" b="1" i="1" u="sng">
                <a:solidFill>
                  <a:srgbClr val="FF0000">
                    <a:alpha val="0"/>
                  </a:srgbClr>
                </a:solidFill>
                <a:effectLst/>
                <a:uFill>
                  <a:solidFill>
                    <a:srgbClr val="000000"/>
                  </a:solidFill>
                </a:uFill>
                <a:latin typeface="Times New Roman" pitchFamily="28"/>
                <a:ea typeface="Times New Roman" pitchFamily="28"/>
                <a:cs typeface="宋体" pitchFamily="28"/>
              </a:rPr>
              <a:t>c</a:t>
            </a:r>
            <a:r>
              <a:rPr lang="zh-CN" altLang="zh-CN" sz="2800" b="1" i="0" u="sng">
                <a:solidFill>
                  <a:srgbClr val="FF0000">
                    <a:alpha val="0"/>
                  </a:srgbClr>
                </a:solidFill>
                <a:effectLst/>
                <a:uFill>
                  <a:solidFill>
                    <a:srgbClr val="000000"/>
                  </a:solidFill>
                </a:uFill>
                <a:latin typeface="Times New Roman" pitchFamily="28"/>
                <a:ea typeface="宋体" pitchFamily="28"/>
                <a:cs typeface="宋体" pitchFamily="28"/>
              </a:rPr>
              <a:t>　</a:t>
            </a:r>
            <a:r>
              <a:rPr lang="zh-CN" altLang="zh-CN" sz="100" b="1" i="0" spc="-100">
                <a:noFill/>
                <a:effectLst/>
                <a:latin typeface="Times New Roman" pitchFamily="28"/>
                <a:ea typeface="宋体" pitchFamily="28"/>
                <a:cs typeface="宋体" pitchFamily="28"/>
              </a:rPr>
              <a:t>⁠</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Times New Roman" pitchFamily="28"/>
                <a:ea typeface="宋体" pitchFamily="28"/>
                <a:cs typeface="宋体" pitchFamily="28"/>
              </a:rPr>
              <a:t>选填</a:t>
            </a:r>
            <a:r>
              <a:rPr lang="en-US" altLang="zh-CN" sz="2800" b="0" i="0" u="none">
                <a:solidFill>
                  <a:srgbClr val="000000"/>
                </a:solidFill>
                <a:effectLst/>
                <a:latin typeface="宋体" pitchFamily="28"/>
                <a:ea typeface="宋体" pitchFamily="28"/>
                <a:cs typeface="宋体" pitchFamily="28"/>
              </a:rPr>
              <a:t>“</a:t>
            </a:r>
            <a:r>
              <a:rPr lang="en-US" altLang="zh-CN" sz="2800" b="0" i="1" u="none">
                <a:solidFill>
                  <a:srgbClr val="000000"/>
                </a:solidFill>
                <a:effectLst/>
                <a:latin typeface="Times New Roman" pitchFamily="28"/>
                <a:ea typeface="Times New Roman" pitchFamily="28"/>
                <a:cs typeface="宋体" pitchFamily="28"/>
              </a:rPr>
              <a:t>a</a:t>
            </a:r>
            <a:r>
              <a:rPr lang="en-US" altLang="zh-CN" sz="2800" b="0" i="0" u="none">
                <a:solidFill>
                  <a:srgbClr val="000000"/>
                </a:solidFill>
                <a:effectLst/>
                <a:latin typeface="宋体" pitchFamily="28"/>
                <a:ea typeface="宋体" pitchFamily="28"/>
                <a:cs typeface="宋体" pitchFamily="28"/>
              </a:rPr>
              <a:t>”“</a:t>
            </a:r>
            <a:r>
              <a:rPr lang="en-US" altLang="zh-CN" sz="2800" b="0" i="1" u="none">
                <a:solidFill>
                  <a:srgbClr val="000000"/>
                </a:solidFill>
                <a:effectLst/>
                <a:latin typeface="Times New Roman" pitchFamily="28"/>
                <a:ea typeface="Times New Roman" pitchFamily="28"/>
                <a:cs typeface="宋体" pitchFamily="28"/>
              </a:rPr>
              <a:t>b</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Times New Roman" pitchFamily="28"/>
                <a:ea typeface="宋体" pitchFamily="28"/>
                <a:cs typeface="宋体" pitchFamily="28"/>
              </a:rPr>
              <a:t>或</a:t>
            </a:r>
            <a:r>
              <a:rPr lang="en-US" altLang="zh-CN" sz="2800" b="0" i="0" u="none">
                <a:solidFill>
                  <a:srgbClr val="000000"/>
                </a:solidFill>
                <a:effectLst/>
                <a:latin typeface="宋体" pitchFamily="28"/>
                <a:ea typeface="宋体" pitchFamily="28"/>
                <a:cs typeface="宋体" pitchFamily="28"/>
              </a:rPr>
              <a:t>“</a:t>
            </a:r>
            <a:r>
              <a:rPr lang="en-US" altLang="zh-CN" sz="2800" b="0" i="1" u="none">
                <a:solidFill>
                  <a:srgbClr val="000000"/>
                </a:solidFill>
                <a:effectLst/>
                <a:latin typeface="Times New Roman" pitchFamily="28"/>
                <a:ea typeface="Times New Roman" pitchFamily="28"/>
                <a:cs typeface="宋体" pitchFamily="28"/>
              </a:rPr>
              <a:t>c</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Times New Roman" pitchFamily="28"/>
                <a:ea typeface="宋体" pitchFamily="28"/>
                <a:cs typeface="宋体" pitchFamily="28"/>
              </a:rPr>
              <a:t>的位置。</a:t>
            </a:r>
          </a:p>
        </p:txBody>
      </p:sp>
      <p:sp>
        <p:nvSpPr>
          <p:cNvPr id="6" name="文本框 5">
            <a:extLst>
              <a:ext uri="{FF2B5EF4-FFF2-40B4-BE49-F238E27FC236}">
                <a16:creationId xmlns:a16="http://schemas.microsoft.com/office/drawing/2014/main" id="{0A4C88FF-C74A-B3F6-310E-77E8B171985E}"/>
              </a:ext>
            </a:extLst>
          </p:cNvPr>
          <p:cNvSpPr txBox="1"/>
          <p:nvPr/>
        </p:nvSpPr>
        <p:spPr>
          <a:xfrm>
            <a:off x="1523190" y="5982311"/>
            <a:ext cx="694435" cy="588658"/>
          </a:xfrm>
          <a:prstGeom prst="rect">
            <a:avLst/>
          </a:prstGeom>
          <a:noFill/>
        </p:spPr>
        <p:txBody>
          <a:bodyPr vert="horz" wrap="none" rtlCol="0">
            <a:noAutofit/>
          </a:bodyPr>
          <a:lstStyle/>
          <a:p>
            <a:pPr>
              <a:lnSpc>
                <a:spcPct val="129999"/>
              </a:lnSpc>
            </a:pPr>
            <a:r>
              <a:rPr kumimoji="0" lang="en-US" altLang="zh-CN" sz="2800" b="1" i="1" strike="noStrike" kern="1200" cap="none" spc="0" normalizeH="0" baseline="0" noProof="0">
                <a:ln>
                  <a:noFill/>
                </a:ln>
                <a:solidFill>
                  <a:srgbClr val="FF0000"/>
                </a:solidFill>
                <a:effectLst/>
                <a:uLnTx/>
                <a:uFill>
                  <a:solidFill>
                    <a:srgbClr val="000000"/>
                  </a:solidFill>
                </a:uFill>
                <a:latin typeface="Times New Roman" pitchFamily="28"/>
                <a:ea typeface="Times New Roman" pitchFamily="28"/>
                <a:cs typeface="宋体" pitchFamily="28"/>
              </a:rPr>
              <a:t>c</a:t>
            </a:r>
            <a:r>
              <a:rPr kumimoji="0" lang="zh-CN" altLang="zh-CN" sz="2800" b="1" i="0" strike="noStrike" kern="1200" cap="none" spc="0" normalizeH="0" baseline="0" noProof="0">
                <a:ln>
                  <a:noFill/>
                </a:ln>
                <a:solidFill>
                  <a:srgbClr val="FF0000"/>
                </a:solidFill>
                <a:effectLst/>
                <a:uLnTx/>
                <a:uFill>
                  <a:solidFill>
                    <a:srgbClr val="000000"/>
                  </a:solidFill>
                </a:uFill>
                <a:latin typeface="Times New Roman" pitchFamily="28"/>
                <a:ea typeface="宋体" pitchFamily="28"/>
                <a:cs typeface="宋体" pitchFamily="28"/>
              </a:rPr>
              <a:t>　</a:t>
            </a:r>
            <a:endParaRPr lang="zh-CN" altLang="en-US">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图片 13"/>
          <p:cNvPicPr>
            <a:picLocks noChangeAspect="1"/>
          </p:cNvPicPr>
          <p:nvPr/>
        </p:nvPicPr>
        <p:blipFill rotWithShape="1">
          <a:blip r:embed="rId3">
            <a:duotone>
              <a:schemeClr val="accent3">
                <a:shade val="45000"/>
                <a:satMod val="135000"/>
              </a:schemeClr>
              <a:prstClr val="white"/>
            </a:duotone>
            <a:extLst>
              <a:ext uri="{28A0092B-C50C-407E-A947-70E740481C1C}">
                <a14:useLocalDpi xmlns:a14="http://schemas.microsoft.com/office/drawing/2010/main" val="0"/>
              </a:ext>
            </a:extLst>
          </a:blip>
          <a:srcRect r="3102"/>
          <a:stretch>
            <a:fillRect/>
          </a:stretch>
        </p:blipFill>
        <p:spPr>
          <a:xfrm>
            <a:off x="100314" y="796783"/>
            <a:ext cx="11991372" cy="5783668"/>
          </a:xfrm>
          <a:prstGeom prst="rect">
            <a:avLst/>
          </a:prstGeom>
        </p:spPr>
      </p:pic>
      <p:pic>
        <p:nvPicPr>
          <p:cNvPr id="12" name="图片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7412" y="1102250"/>
            <a:ext cx="2160416" cy="1663699"/>
          </a:xfrm>
          <a:prstGeom prst="ellipse">
            <a:avLst/>
          </a:prstGeom>
          <a:ln>
            <a:noFill/>
          </a:ln>
          <a:effectLst>
            <a:softEdge rad="112500"/>
          </a:effectLst>
        </p:spPr>
      </p:pic>
      <p:pic>
        <p:nvPicPr>
          <p:cNvPr id="7" name="图片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8952" y="277549"/>
            <a:ext cx="2160416" cy="1378424"/>
          </a:xfrm>
          <a:prstGeom prst="rect">
            <a:avLst/>
          </a:prstGeom>
        </p:spPr>
      </p:pic>
      <p:pic>
        <p:nvPicPr>
          <p:cNvPr id="8" name="图片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28748" y="4695272"/>
            <a:ext cx="2455592" cy="2022691"/>
          </a:xfrm>
          <a:prstGeom prst="rect">
            <a:avLst/>
          </a:prstGeom>
        </p:spPr>
      </p:pic>
      <p:sp>
        <p:nvSpPr>
          <p:cNvPr id="4" name="文本框 3"/>
          <p:cNvSpPr txBox="1"/>
          <p:nvPr/>
        </p:nvSpPr>
        <p:spPr>
          <a:xfrm>
            <a:off x="285751" y="3268325"/>
            <a:ext cx="11544300" cy="1569660"/>
          </a:xfrm>
          <a:prstGeom prst="rect">
            <a:avLst/>
          </a:prstGeom>
          <a:noFill/>
        </p:spPr>
        <p:txBody>
          <a:bodyPr wrap="square" rtlCol="0">
            <a:spAutoFit/>
          </a:bodyPr>
          <a:lstStyle/>
          <a:p>
            <a:pPr algn="ctr" eaLnBrk="1" latinLnBrk="0" hangingPunct="0"/>
            <a:r>
              <a:rPr lang="zh-CN" altLang="en-US" sz="4800" dirty="0"/>
              <a:t>2023秋必</a:t>
            </a:r>
            <a:r>
              <a:rPr lang="zh-CN" altLang="en-US" sz="4800"/>
              <a:t>刷·九县七区名师</a:t>
            </a:r>
            <a:r>
              <a:rPr lang="zh-CN" altLang="en-US" sz="4800" dirty="0"/>
              <a:t>精研预测卷（一）</a:t>
            </a:r>
          </a:p>
        </p:txBody>
      </p:sp>
      <p:sp>
        <p:nvSpPr>
          <p:cNvPr id="5" name="矩形 4"/>
          <p:cNvSpPr/>
          <p:nvPr/>
        </p:nvSpPr>
        <p:spPr>
          <a:xfrm>
            <a:off x="3291509" y="140037"/>
            <a:ext cx="5651125" cy="732790"/>
          </a:xfrm>
          <a:prstGeom prst="rect">
            <a:avLst/>
          </a:prstGeom>
        </p:spPr>
        <p:txBody>
          <a:bodyPr wrap="square">
            <a:spAutoFit/>
          </a:bodyPr>
          <a:lstStyle/>
          <a:p>
            <a:pPr marL="0" marR="0" lvl="0" indent="0" algn="ctr" defTabSz="914400" rtl="0" eaLnBrk="1" fontAlgn="auto" latinLnBrk="0" hangingPunct="1">
              <a:lnSpc>
                <a:spcPct val="149000"/>
              </a:lnSpc>
              <a:spcBef>
                <a:spcPts val="0"/>
              </a:spcBef>
              <a:spcAft>
                <a:spcPts val="0"/>
              </a:spcAft>
              <a:buClrTx/>
              <a:buSzTx/>
              <a:buFont typeface="Arial" panose="020B0604020202020204" pitchFamily="34" charset="0"/>
              <a:buNone/>
              <a:defRPr/>
            </a:pPr>
            <a:r>
              <a:rPr kumimoji="1" lang="en-US" altLang="zh-CN" sz="2800" b="1" noProof="0" dirty="0">
                <a:ln>
                  <a:noFill/>
                </a:ln>
                <a:solidFill>
                  <a:srgbClr val="000000"/>
                </a:solidFill>
                <a:effectLst/>
                <a:uLnTx/>
                <a:uFillTx/>
                <a:latin typeface="楷体" panose="02010609060101010101" pitchFamily="49" charset="-122"/>
                <a:ea typeface="楷体" panose="02010609060101010101" pitchFamily="49" charset="-122"/>
                <a:cs typeface="+mn-ea"/>
                <a:sym typeface="+mn-lt"/>
              </a:rPr>
              <a:t>《</a:t>
            </a:r>
            <a:r>
              <a:rPr kumimoji="1" lang="zh-CN" altLang="en-US" sz="2800" b="1" noProof="0" dirty="0">
                <a:ln>
                  <a:noFill/>
                </a:ln>
                <a:solidFill>
                  <a:srgbClr val="000000"/>
                </a:solidFill>
                <a:effectLst/>
                <a:uLnTx/>
                <a:uFillTx/>
                <a:latin typeface="楷体" panose="02010609060101010101" pitchFamily="49" charset="-122"/>
                <a:ea typeface="楷体" panose="02010609060101010101" pitchFamily="49" charset="-122"/>
                <a:cs typeface="+mn-ea"/>
                <a:sym typeface="+mn-lt"/>
              </a:rPr>
              <a:t>期末考试</a:t>
            </a:r>
            <a:r>
              <a:rPr kumimoji="1" lang="en-US" altLang="zh-CN" sz="2800" b="1" noProof="0" dirty="0">
                <a:ln>
                  <a:noFill/>
                </a:ln>
                <a:solidFill>
                  <a:srgbClr val="000000"/>
                </a:solidFill>
                <a:effectLst/>
                <a:uLnTx/>
                <a:uFillTx/>
                <a:latin typeface="楷体" panose="02010609060101010101" pitchFamily="49" charset="-122"/>
                <a:ea typeface="楷体" panose="02010609060101010101" pitchFamily="49" charset="-122"/>
                <a:cs typeface="+mn-ea"/>
                <a:sym typeface="+mn-lt"/>
              </a:rPr>
              <a:t>》</a:t>
            </a:r>
            <a:r>
              <a:rPr kumimoji="1" lang="zh-CN" altLang="en-US" sz="2800" b="1" noProof="0" dirty="0">
                <a:ln>
                  <a:noFill/>
                </a:ln>
                <a:solidFill>
                  <a:srgbClr val="000000"/>
                </a:solidFill>
                <a:effectLst/>
                <a:uLnTx/>
                <a:uFillTx/>
                <a:latin typeface="楷体" panose="02010609060101010101" pitchFamily="49" charset="-122"/>
                <a:ea typeface="楷体" panose="02010609060101010101" pitchFamily="49" charset="-122"/>
                <a:cs typeface="+mn-ea"/>
                <a:sym typeface="+mn-lt"/>
              </a:rPr>
              <a:t>人教</a:t>
            </a:r>
            <a:r>
              <a:rPr kumimoji="1" lang="en-US" altLang="zh-CN" sz="2800" b="1" dirty="0">
                <a:solidFill>
                  <a:srgbClr val="000000"/>
                </a:solidFill>
                <a:latin typeface="楷体" panose="02010609060101010101" pitchFamily="49" charset="-122"/>
                <a:ea typeface="楷体" panose="02010609060101010101" pitchFamily="49" charset="-122"/>
                <a:cs typeface="+mn-ea"/>
                <a:sym typeface="+mn-lt"/>
              </a:rPr>
              <a:t>8</a:t>
            </a:r>
            <a:r>
              <a:rPr kumimoji="1" lang="zh-CN" altLang="en-US" sz="2800" b="1">
                <a:solidFill>
                  <a:srgbClr val="000000"/>
                </a:solidFill>
                <a:latin typeface="楷体" panose="02010609060101010101" pitchFamily="49" charset="-122"/>
                <a:ea typeface="楷体" panose="02010609060101010101" pitchFamily="49" charset="-122"/>
                <a:cs typeface="+mn-ea"/>
                <a:sym typeface="+mn-lt"/>
              </a:rPr>
              <a:t>物</a:t>
            </a:r>
            <a:r>
              <a:rPr kumimoji="1" lang="zh-CN" altLang="en-US" sz="2800" b="1" noProof="0" dirty="0">
                <a:ln>
                  <a:noFill/>
                </a:ln>
                <a:solidFill>
                  <a:srgbClr val="000000"/>
                </a:solidFill>
                <a:effectLst/>
                <a:uLnTx/>
                <a:uFillTx/>
                <a:latin typeface="楷体" panose="02010609060101010101" pitchFamily="49" charset="-122"/>
                <a:ea typeface="楷体" panose="02010609060101010101" pitchFamily="49" charset="-122"/>
                <a:cs typeface="+mn-ea"/>
                <a:sym typeface="+mn-lt"/>
              </a:rPr>
              <a:t>上</a:t>
            </a:r>
            <a:endParaRPr kumimoji="1" lang="zh-CN" altLang="en-US" sz="2800" b="1"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Click="0">
        <p:random/>
      </p:transition>
    </mc:Choice>
    <mc:Fallback xmlns="" xmlns:a14="http://schemas.microsoft.com/office/drawing/2010/main">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YT"/>
        <p:cNvGrpSpPr/>
        <p:nvPr/>
      </p:nvGrpSpPr>
      <p:grpSpPr>
        <a:xfrm>
          <a:off x="0" y="0"/>
          <a:ext cx="0" cy="0"/>
          <a:chOff x="0" y="0"/>
          <a:chExt cx="0" cy="0"/>
        </a:xfrm>
      </p:grpSpPr>
      <p:sp>
        <p:nvSpPr>
          <p:cNvPr id="11910" name="yt_shape_11910"/>
          <p:cNvSpPr txBox="1"/>
          <p:nvPr/>
        </p:nvSpPr>
        <p:spPr>
          <a:xfrm>
            <a:off x="648143" y="767896"/>
            <a:ext cx="10896000" cy="1620187"/>
          </a:xfrm>
          <a:prstGeom prst="rect">
            <a:avLst/>
          </a:prstGeom>
        </p:spPr>
        <p:txBody>
          <a:bodyPr vert="horz" wrap="square" lIns="0" tIns="0" rIns="0" bIns="0" rtlCol="0">
            <a:spAutoFit/>
          </a:bodyPr>
          <a:lstStyle/>
          <a:p>
            <a:pPr algn="l" eaLnBrk="1"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 </a:t>
            </a:r>
            <a:r>
              <a:rPr lang="zh-CN" altLang="zh-CN" sz="2800" b="0" i="0" u="none">
                <a:solidFill>
                  <a:srgbClr val="000000"/>
                </a:solidFill>
                <a:effectLst/>
                <a:latin typeface="宋体" pitchFamily="28"/>
                <a:ea typeface="宋体" pitchFamily="28"/>
                <a:cs typeface="宋体" pitchFamily="28"/>
              </a:rPr>
              <a:t>（</a:t>
            </a:r>
            <a:r>
              <a:rPr lang="en-US" altLang="zh-CN" sz="2800" b="0" i="0" u="none">
                <a:solidFill>
                  <a:srgbClr val="000000"/>
                </a:solidFill>
                <a:effectLst/>
                <a:latin typeface="Times New Roman" pitchFamily="28"/>
                <a:ea typeface="Times New Roman" pitchFamily="28"/>
                <a:cs typeface="宋体" pitchFamily="28"/>
              </a:rPr>
              <a:t>2</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Times New Roman" pitchFamily="28"/>
                <a:ea typeface="宋体" pitchFamily="28"/>
                <a:cs typeface="宋体" pitchFamily="28"/>
              </a:rPr>
              <a:t>图乙是根据实验过程中记录的数据绘制的图象，可知冰是</a:t>
            </a:r>
            <a:r>
              <a:rPr lang="zh-CN" altLang="zh-CN" sz="100" b="0" i="0" spc="-100">
                <a:solidFill>
                  <a:srgbClr val="FF0000"/>
                </a:solidFill>
                <a:effectLst/>
                <a:latin typeface="Times New Roman" pitchFamily="28"/>
                <a:ea typeface="宋体" pitchFamily="28"/>
                <a:cs typeface="宋体" pitchFamily="28"/>
              </a:rPr>
              <a:t> </a:t>
            </a:r>
            <a:r>
              <a:rPr lang="zh-CN" altLang="zh-CN" sz="2800" b="0" i="0" u="sng">
                <a:solidFill>
                  <a:srgbClr val="000000"/>
                </a:solidFill>
                <a:effectLst/>
                <a:uFill>
                  <a:solidFill>
                    <a:srgbClr val="000000"/>
                  </a:solidFill>
                </a:uFill>
                <a:latin typeface="Times New Roman" pitchFamily="28"/>
                <a:ea typeface="宋体" pitchFamily="28"/>
                <a:cs typeface="宋体" pitchFamily="28"/>
              </a:rPr>
              <a:t>　</a:t>
            </a:r>
            <a:r>
              <a:rPr lang="zh-CN" altLang="zh-CN" sz="2800" b="1" i="0" u="sng">
                <a:solidFill>
                  <a:srgbClr val="FF0000">
                    <a:alpha val="0"/>
                  </a:srgbClr>
                </a:solidFill>
                <a:effectLst/>
                <a:uFill>
                  <a:solidFill>
                    <a:srgbClr val="000000"/>
                  </a:solidFill>
                </a:uFill>
                <a:latin typeface="Times New Roman" pitchFamily="28"/>
                <a:ea typeface="宋体" pitchFamily="28"/>
                <a:cs typeface="宋体" pitchFamily="28"/>
              </a:rPr>
              <a:t>晶体</a:t>
            </a:r>
            <a:r>
              <a:rPr lang="zh-CN" altLang="zh-CN" sz="2800" b="0" i="0" u="sng">
                <a:solidFill>
                  <a:srgbClr val="000000"/>
                </a:solidFill>
                <a:effectLst/>
                <a:uFill>
                  <a:solidFill>
                    <a:srgbClr val="000000"/>
                  </a:solidFill>
                </a:uFill>
                <a:latin typeface="Times New Roman" pitchFamily="28"/>
                <a:ea typeface="宋体" pitchFamily="28"/>
                <a:cs typeface="宋体" pitchFamily="28"/>
              </a:rPr>
              <a:t>　</a:t>
            </a:r>
            <a:r>
              <a:rPr lang="zh-CN" altLang="zh-CN" sz="100" b="0" i="0" spc="-100">
                <a:noFill/>
                <a:effectLst/>
                <a:latin typeface="Times New Roman" pitchFamily="28"/>
                <a:ea typeface="宋体" pitchFamily="28"/>
                <a:cs typeface="宋体" pitchFamily="28"/>
              </a:rPr>
              <a:t>⁠</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Times New Roman" pitchFamily="28"/>
                <a:ea typeface="宋体" pitchFamily="28"/>
                <a:cs typeface="宋体" pitchFamily="28"/>
              </a:rPr>
              <a:t>选填</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Times New Roman" pitchFamily="28"/>
                <a:ea typeface="宋体" pitchFamily="28"/>
                <a:cs typeface="宋体" pitchFamily="28"/>
              </a:rPr>
              <a:t>晶体</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Times New Roman" pitchFamily="28"/>
                <a:ea typeface="宋体" pitchFamily="28"/>
                <a:cs typeface="宋体" pitchFamily="28"/>
              </a:rPr>
              <a:t>或</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Times New Roman" pitchFamily="28"/>
                <a:ea typeface="宋体" pitchFamily="28"/>
                <a:cs typeface="宋体" pitchFamily="28"/>
              </a:rPr>
              <a:t>非晶体</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宋体" pitchFamily="28"/>
                <a:ea typeface="宋体" pitchFamily="28"/>
                <a:cs typeface="宋体" pitchFamily="28"/>
              </a:rPr>
              <a:t>）</a:t>
            </a:r>
            <a:r>
              <a:rPr lang="en-US" altLang="zh-CN" sz="2800" b="0" i="0" u="none">
                <a:solidFill>
                  <a:srgbClr val="000000"/>
                </a:solidFill>
                <a:effectLst/>
                <a:latin typeface="Times New Roman" pitchFamily="28"/>
                <a:ea typeface="Times New Roman" pitchFamily="28"/>
                <a:cs typeface="宋体" pitchFamily="28"/>
              </a:rPr>
              <a:t> </a:t>
            </a:r>
            <a:r>
              <a:rPr lang="zh-CN" altLang="zh-CN" sz="2800" b="0" i="0" u="none">
                <a:solidFill>
                  <a:srgbClr val="000000"/>
                </a:solidFill>
                <a:effectLst/>
                <a:latin typeface="Times New Roman" pitchFamily="28"/>
                <a:ea typeface="宋体" pitchFamily="28"/>
                <a:cs typeface="宋体" pitchFamily="28"/>
              </a:rPr>
              <a:t>，第</a:t>
            </a:r>
            <a:r>
              <a:rPr lang="en-US" altLang="zh-CN" sz="2800" b="0" i="0" u="none">
                <a:solidFill>
                  <a:srgbClr val="000000"/>
                </a:solidFill>
                <a:effectLst/>
                <a:latin typeface="Times New Roman" pitchFamily="28"/>
                <a:ea typeface="Times New Roman" pitchFamily="28"/>
                <a:cs typeface="宋体" pitchFamily="28"/>
              </a:rPr>
              <a:t>6 min</a:t>
            </a:r>
            <a:r>
              <a:rPr lang="zh-CN" altLang="zh-CN" sz="2800" b="0" i="0" u="none">
                <a:solidFill>
                  <a:srgbClr val="000000"/>
                </a:solidFill>
                <a:effectLst/>
                <a:latin typeface="Times New Roman" pitchFamily="28"/>
                <a:ea typeface="宋体" pitchFamily="28"/>
                <a:cs typeface="宋体" pitchFamily="28"/>
              </a:rPr>
              <a:t>时，该物质处于</a:t>
            </a:r>
            <a:r>
              <a:rPr lang="zh-CN" altLang="zh-CN" sz="100" b="0" i="0" spc="-100">
                <a:solidFill>
                  <a:srgbClr val="FF0000"/>
                </a:solidFill>
                <a:effectLst/>
                <a:latin typeface="Times New Roman" pitchFamily="28"/>
                <a:ea typeface="宋体" pitchFamily="28"/>
                <a:cs typeface="宋体" pitchFamily="28"/>
              </a:rPr>
              <a:t> </a:t>
            </a:r>
            <a:r>
              <a:rPr lang="zh-CN" altLang="zh-CN" sz="2800" b="0" i="0" u="sng">
                <a:solidFill>
                  <a:srgbClr val="000000"/>
                </a:solidFill>
                <a:effectLst/>
                <a:uFill>
                  <a:solidFill>
                    <a:srgbClr val="000000"/>
                  </a:solidFill>
                </a:uFill>
                <a:latin typeface="Times New Roman" pitchFamily="28"/>
                <a:ea typeface="宋体" pitchFamily="28"/>
                <a:cs typeface="宋体" pitchFamily="28"/>
              </a:rPr>
              <a:t>　</a:t>
            </a:r>
            <a:r>
              <a:rPr lang="zh-CN" altLang="zh-CN" sz="2800" b="1" i="0" u="sng">
                <a:solidFill>
                  <a:srgbClr val="FF0000">
                    <a:alpha val="0"/>
                  </a:srgbClr>
                </a:solidFill>
                <a:effectLst/>
                <a:uFill>
                  <a:solidFill>
                    <a:srgbClr val="000000"/>
                  </a:solidFill>
                </a:uFill>
                <a:latin typeface="Times New Roman" pitchFamily="28"/>
                <a:ea typeface="宋体" pitchFamily="28"/>
                <a:cs typeface="宋体" pitchFamily="28"/>
              </a:rPr>
              <a:t>固液共存　</a:t>
            </a:r>
            <a:r>
              <a:rPr lang="zh-CN" altLang="zh-CN" sz="100" b="1" i="0" spc="-100">
                <a:noFill/>
                <a:effectLst/>
                <a:latin typeface="Times New Roman" pitchFamily="28"/>
                <a:ea typeface="宋体" pitchFamily="28"/>
                <a:cs typeface="宋体" pitchFamily="28"/>
              </a:rPr>
              <a:t>⁠</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Times New Roman" pitchFamily="28"/>
                <a:ea typeface="宋体" pitchFamily="28"/>
                <a:cs typeface="宋体" pitchFamily="28"/>
              </a:rPr>
              <a:t>选填</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Times New Roman" pitchFamily="28"/>
                <a:ea typeface="宋体" pitchFamily="28"/>
                <a:cs typeface="宋体" pitchFamily="28"/>
              </a:rPr>
              <a:t>固</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Times New Roman" pitchFamily="28"/>
                <a:ea typeface="宋体" pitchFamily="28"/>
                <a:cs typeface="宋体" pitchFamily="28"/>
              </a:rPr>
              <a:t>液</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Times New Roman" pitchFamily="28"/>
                <a:ea typeface="宋体" pitchFamily="28"/>
                <a:cs typeface="宋体" pitchFamily="28"/>
              </a:rPr>
              <a:t>或</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Times New Roman" pitchFamily="28"/>
                <a:ea typeface="宋体" pitchFamily="28"/>
                <a:cs typeface="宋体" pitchFamily="28"/>
              </a:rPr>
              <a:t>固液共存</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Times New Roman" pitchFamily="28"/>
                <a:ea typeface="宋体" pitchFamily="28"/>
                <a:cs typeface="宋体" pitchFamily="28"/>
              </a:rPr>
              <a:t>态。</a:t>
            </a:r>
          </a:p>
        </p:txBody>
      </p:sp>
      <p:pic>
        <p:nvPicPr>
          <p:cNvPr id="11911" name="yt_image_11911">
            <a:extLst>
              <a:ext uri="">
                <a16:creationId xmlns="" xmlns:a16="http://schemas.microsoft.com/office/drawing/2014/main" xmlns:a14="http://schemas.microsoft.com/office/drawing/2010/main" id="{5351258F-BC95-41E6-9372-C2FE361B0291}"/>
              </a:ext>
            </a:extLst>
          </p:cNvPr>
          <p:cNvPicPr>
            <a:picLocks noChangeAspect="1" noChangeArrowheads="1"/>
          </p:cNvPicPr>
          <p:nvPr/>
        </p:nvPicPr>
        <p:blipFill>
          <a:blip r:embed="rId2" cstate="print"/>
          <a:srcRect/>
          <a:stretch>
            <a:fillRect/>
          </a:stretch>
        </p:blipFill>
        <p:spPr bwMode="auto">
          <a:xfrm>
            <a:off x="3900614" y="2591235"/>
            <a:ext cx="4390771" cy="3498869"/>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a:extLst>
              <a:ext uri="{FF2B5EF4-FFF2-40B4-BE49-F238E27FC236}">
                <a16:creationId xmlns:a16="http://schemas.microsoft.com/office/drawing/2014/main" id="{5CDBE86C-236E-B125-EA03-CD26D26EE514}"/>
              </a:ext>
            </a:extLst>
          </p:cNvPr>
          <p:cNvSpPr txBox="1"/>
          <p:nvPr/>
        </p:nvSpPr>
        <p:spPr>
          <a:xfrm>
            <a:off x="10781632" y="721090"/>
            <a:ext cx="537274" cy="648348"/>
          </a:xfrm>
          <a:prstGeom prst="rect">
            <a:avLst/>
          </a:prstGeom>
          <a:noFill/>
        </p:spPr>
        <p:txBody>
          <a:bodyPr vert="horz" wrap="none" rtlCol="0">
            <a:noAutofit/>
          </a:bodyPr>
          <a:lstStyle/>
          <a:p>
            <a:pPr>
              <a:lnSpc>
                <a:spcPct val="129999"/>
              </a:lnSpc>
            </a:pPr>
            <a:r>
              <a:rPr kumimoji="0" lang="zh-CN" altLang="zh-CN" sz="2800" b="1" i="0" strike="noStrike" kern="1200" cap="none" spc="0" normalizeH="0" baseline="0" noProof="0">
                <a:ln>
                  <a:noFill/>
                </a:ln>
                <a:solidFill>
                  <a:srgbClr val="FF0000"/>
                </a:solidFill>
                <a:effectLst/>
                <a:uLnTx/>
                <a:uFill>
                  <a:solidFill>
                    <a:srgbClr val="000000"/>
                  </a:solidFill>
                </a:uFill>
                <a:latin typeface="Times New Roman" pitchFamily="28"/>
                <a:ea typeface="宋体" pitchFamily="28"/>
                <a:cs typeface="宋体" pitchFamily="28"/>
              </a:rPr>
              <a:t>晶</a:t>
            </a:r>
            <a:endParaRPr lang="zh-CN" altLang="en-US">
              <a:solidFill>
                <a:srgbClr val="FF0000"/>
              </a:solidFill>
            </a:endParaRPr>
          </a:p>
        </p:txBody>
      </p:sp>
      <p:sp>
        <p:nvSpPr>
          <p:cNvPr id="3" name="文本框 2">
            <a:extLst>
              <a:ext uri="{FF2B5EF4-FFF2-40B4-BE49-F238E27FC236}">
                <a16:creationId xmlns:a16="http://schemas.microsoft.com/office/drawing/2014/main" id="{8C3FCB3D-9673-B65C-0920-8650DDDF069B}"/>
              </a:ext>
            </a:extLst>
          </p:cNvPr>
          <p:cNvSpPr txBox="1"/>
          <p:nvPr/>
        </p:nvSpPr>
        <p:spPr>
          <a:xfrm>
            <a:off x="558132" y="1275826"/>
            <a:ext cx="537274" cy="648348"/>
          </a:xfrm>
          <a:prstGeom prst="rect">
            <a:avLst/>
          </a:prstGeom>
          <a:noFill/>
        </p:spPr>
        <p:txBody>
          <a:bodyPr vert="horz" wrap="none" rtlCol="0">
            <a:noAutofit/>
          </a:bodyPr>
          <a:lstStyle/>
          <a:p>
            <a:pPr>
              <a:lnSpc>
                <a:spcPct val="129999"/>
              </a:lnSpc>
            </a:pPr>
            <a:r>
              <a:rPr kumimoji="0" lang="zh-CN" altLang="zh-CN" sz="2800" b="1" i="0" strike="noStrike" kern="1200" cap="none" spc="0" normalizeH="0" baseline="0" noProof="0">
                <a:ln>
                  <a:noFill/>
                </a:ln>
                <a:solidFill>
                  <a:srgbClr val="FF0000"/>
                </a:solidFill>
                <a:effectLst/>
                <a:uLnTx/>
                <a:uFill>
                  <a:solidFill>
                    <a:srgbClr val="000000"/>
                  </a:solidFill>
                </a:uFill>
                <a:latin typeface="Times New Roman" pitchFamily="28"/>
                <a:ea typeface="宋体" pitchFamily="28"/>
                <a:cs typeface="宋体" pitchFamily="28"/>
              </a:rPr>
              <a:t>体</a:t>
            </a:r>
            <a:endParaRPr lang="zh-CN" altLang="en-US">
              <a:solidFill>
                <a:srgbClr val="FF0000"/>
              </a:solidFill>
            </a:endParaRPr>
          </a:p>
        </p:txBody>
      </p:sp>
      <p:sp>
        <p:nvSpPr>
          <p:cNvPr id="4" name="文本框 3">
            <a:extLst>
              <a:ext uri="{FF2B5EF4-FFF2-40B4-BE49-F238E27FC236}">
                <a16:creationId xmlns:a16="http://schemas.microsoft.com/office/drawing/2014/main" id="{5AAE2467-9EFA-F259-9A36-FBD8733768F9}"/>
              </a:ext>
            </a:extLst>
          </p:cNvPr>
          <p:cNvSpPr txBox="1"/>
          <p:nvPr/>
        </p:nvSpPr>
        <p:spPr>
          <a:xfrm>
            <a:off x="10713369" y="1275826"/>
            <a:ext cx="894461" cy="648348"/>
          </a:xfrm>
          <a:prstGeom prst="rect">
            <a:avLst/>
          </a:prstGeom>
          <a:noFill/>
        </p:spPr>
        <p:txBody>
          <a:bodyPr vert="horz" wrap="none" rtlCol="0">
            <a:noAutofit/>
          </a:bodyPr>
          <a:lstStyle/>
          <a:p>
            <a:pPr>
              <a:lnSpc>
                <a:spcPct val="129999"/>
              </a:lnSpc>
            </a:pPr>
            <a:r>
              <a:rPr kumimoji="0" lang="zh-CN" altLang="zh-CN" sz="2800" b="1" i="0" strike="noStrike" kern="1200" cap="none" spc="0" normalizeH="0" baseline="0" noProof="0">
                <a:ln>
                  <a:noFill/>
                </a:ln>
                <a:solidFill>
                  <a:srgbClr val="FF0000"/>
                </a:solidFill>
                <a:effectLst/>
                <a:uLnTx/>
                <a:uFill>
                  <a:solidFill>
                    <a:srgbClr val="000000"/>
                  </a:solidFill>
                </a:uFill>
                <a:latin typeface="Times New Roman" pitchFamily="28"/>
                <a:ea typeface="宋体" pitchFamily="28"/>
                <a:cs typeface="宋体" pitchFamily="28"/>
              </a:rPr>
              <a:t>固液</a:t>
            </a:r>
            <a:endParaRPr lang="zh-CN" altLang="en-US">
              <a:solidFill>
                <a:srgbClr val="FF0000"/>
              </a:solidFill>
            </a:endParaRPr>
          </a:p>
        </p:txBody>
      </p:sp>
      <p:sp>
        <p:nvSpPr>
          <p:cNvPr id="5" name="文本框 4">
            <a:extLst>
              <a:ext uri="{FF2B5EF4-FFF2-40B4-BE49-F238E27FC236}">
                <a16:creationId xmlns:a16="http://schemas.microsoft.com/office/drawing/2014/main" id="{A1CB1C0D-215F-3C83-1C34-5FE84342469C}"/>
              </a:ext>
            </a:extLst>
          </p:cNvPr>
          <p:cNvSpPr txBox="1"/>
          <p:nvPr/>
        </p:nvSpPr>
        <p:spPr>
          <a:xfrm>
            <a:off x="558132" y="1830562"/>
            <a:ext cx="1251649" cy="588658"/>
          </a:xfrm>
          <a:prstGeom prst="rect">
            <a:avLst/>
          </a:prstGeom>
          <a:noFill/>
        </p:spPr>
        <p:txBody>
          <a:bodyPr vert="horz" wrap="none" rtlCol="0">
            <a:noAutofit/>
          </a:bodyPr>
          <a:lstStyle/>
          <a:p>
            <a:pPr>
              <a:lnSpc>
                <a:spcPct val="129999"/>
              </a:lnSpc>
            </a:pPr>
            <a:r>
              <a:rPr kumimoji="0" lang="zh-CN" altLang="zh-CN" sz="2800" b="1" i="0" strike="noStrike" kern="1200" cap="none" spc="0" normalizeH="0" baseline="0" noProof="0">
                <a:ln>
                  <a:noFill/>
                </a:ln>
                <a:solidFill>
                  <a:srgbClr val="FF0000"/>
                </a:solidFill>
                <a:effectLst/>
                <a:uLnTx/>
                <a:uFill>
                  <a:solidFill>
                    <a:srgbClr val="000000"/>
                  </a:solidFill>
                </a:uFill>
                <a:latin typeface="Times New Roman" pitchFamily="28"/>
                <a:ea typeface="宋体" pitchFamily="28"/>
                <a:cs typeface="宋体" pitchFamily="28"/>
              </a:rPr>
              <a:t>共存　</a:t>
            </a:r>
            <a:endParaRPr lang="zh-CN" altLang="en-US">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P spid="3" grpId="0" build="allAtOnce"/>
      <p:bldP spid="4" grpId="0" build="allAtOnce"/>
      <p:bldP spid="5" grpId="0" build="allAtOnce"/>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YT"/>
        <p:cNvGrpSpPr/>
        <p:nvPr/>
      </p:nvGrpSpPr>
      <p:grpSpPr>
        <a:xfrm>
          <a:off x="0" y="0"/>
          <a:ext cx="0" cy="0"/>
          <a:chOff x="0" y="0"/>
          <a:chExt cx="0" cy="0"/>
        </a:xfrm>
      </p:grpSpPr>
      <p:sp>
        <p:nvSpPr>
          <p:cNvPr id="11913" name="yt_shape_11913"/>
          <p:cNvSpPr txBox="1"/>
          <p:nvPr/>
        </p:nvSpPr>
        <p:spPr>
          <a:xfrm>
            <a:off x="648143" y="2898982"/>
            <a:ext cx="10896000" cy="1060034"/>
          </a:xfrm>
          <a:prstGeom prst="rect">
            <a:avLst/>
          </a:prstGeom>
        </p:spPr>
        <p:txBody>
          <a:bodyPr vert="horz" wrap="square" lIns="0" tIns="0" rIns="0" bIns="0" rtlCol="0">
            <a:spAutoFit/>
          </a:bodyPr>
          <a:lstStyle/>
          <a:p>
            <a:pPr algn="l" eaLnBrk="1"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 </a:t>
            </a:r>
            <a:r>
              <a:rPr lang="zh-CN" altLang="zh-CN" sz="2800" b="0" i="0" u="none">
                <a:solidFill>
                  <a:srgbClr val="000000"/>
                </a:solidFill>
                <a:effectLst/>
                <a:latin typeface="宋体" pitchFamily="28"/>
                <a:ea typeface="宋体" pitchFamily="28"/>
                <a:cs typeface="宋体" pitchFamily="28"/>
              </a:rPr>
              <a:t>（</a:t>
            </a:r>
            <a:r>
              <a:rPr lang="en-US" altLang="zh-CN" sz="2800" b="0" i="0" u="none">
                <a:solidFill>
                  <a:srgbClr val="000000"/>
                </a:solidFill>
                <a:effectLst/>
                <a:latin typeface="Times New Roman" pitchFamily="28"/>
                <a:ea typeface="Times New Roman" pitchFamily="28"/>
                <a:cs typeface="宋体" pitchFamily="28"/>
              </a:rPr>
              <a:t>3</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Times New Roman" pitchFamily="28"/>
                <a:ea typeface="宋体" pitchFamily="28"/>
                <a:cs typeface="宋体" pitchFamily="28"/>
              </a:rPr>
              <a:t>持续加热，烧杯内的水沸腾后，试管里的水</a:t>
            </a:r>
            <a:r>
              <a:rPr lang="zh-CN" altLang="zh-CN" sz="100" b="0" i="0" spc="-100">
                <a:solidFill>
                  <a:srgbClr val="FF0000"/>
                </a:solidFill>
                <a:effectLst/>
                <a:latin typeface="Times New Roman" pitchFamily="28"/>
                <a:ea typeface="宋体" pitchFamily="28"/>
                <a:cs typeface="宋体" pitchFamily="28"/>
              </a:rPr>
              <a:t> </a:t>
            </a:r>
            <a:r>
              <a:rPr lang="zh-CN" altLang="zh-CN" sz="2800" b="0" i="0" u="sng">
                <a:solidFill>
                  <a:srgbClr val="000000"/>
                </a:solidFill>
                <a:effectLst/>
                <a:uFill>
                  <a:solidFill>
                    <a:srgbClr val="000000"/>
                  </a:solidFill>
                </a:uFill>
                <a:latin typeface="Times New Roman" pitchFamily="28"/>
                <a:ea typeface="宋体" pitchFamily="28"/>
                <a:cs typeface="宋体" pitchFamily="28"/>
              </a:rPr>
              <a:t>　</a:t>
            </a:r>
            <a:r>
              <a:rPr lang="zh-CN" altLang="zh-CN" sz="2800" b="1" i="0" u="sng">
                <a:solidFill>
                  <a:srgbClr val="FF0000">
                    <a:alpha val="0"/>
                  </a:srgbClr>
                </a:solidFill>
                <a:effectLst/>
                <a:uFill>
                  <a:solidFill>
                    <a:srgbClr val="000000"/>
                  </a:solidFill>
                </a:uFill>
                <a:latin typeface="Times New Roman" pitchFamily="28"/>
                <a:ea typeface="宋体" pitchFamily="28"/>
                <a:cs typeface="宋体" pitchFamily="28"/>
              </a:rPr>
              <a:t>不能</a:t>
            </a:r>
            <a:r>
              <a:rPr lang="zh-CN" altLang="zh-CN" sz="2800" b="0" i="0" u="sng">
                <a:solidFill>
                  <a:srgbClr val="000000"/>
                </a:solidFill>
                <a:effectLst/>
                <a:uFill>
                  <a:solidFill>
                    <a:srgbClr val="000000"/>
                  </a:solidFill>
                </a:uFill>
                <a:latin typeface="Times New Roman" pitchFamily="28"/>
                <a:ea typeface="宋体" pitchFamily="28"/>
                <a:cs typeface="宋体" pitchFamily="28"/>
              </a:rPr>
              <a:t>　</a:t>
            </a:r>
            <a:r>
              <a:rPr lang="zh-CN" altLang="zh-CN" sz="100" b="0" i="0" spc="-100">
                <a:noFill/>
                <a:effectLst/>
                <a:latin typeface="Times New Roman" pitchFamily="28"/>
                <a:ea typeface="宋体" pitchFamily="28"/>
                <a:cs typeface="宋体" pitchFamily="28"/>
              </a:rPr>
              <a:t>⁠</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Times New Roman" pitchFamily="28"/>
                <a:ea typeface="宋体" pitchFamily="28"/>
                <a:cs typeface="宋体" pitchFamily="28"/>
              </a:rPr>
              <a:t>选填</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Times New Roman" pitchFamily="28"/>
                <a:ea typeface="宋体" pitchFamily="28"/>
                <a:cs typeface="宋体" pitchFamily="28"/>
              </a:rPr>
              <a:t>能</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Times New Roman" pitchFamily="28"/>
                <a:ea typeface="宋体" pitchFamily="28"/>
                <a:cs typeface="宋体" pitchFamily="28"/>
              </a:rPr>
              <a:t>或</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Times New Roman" pitchFamily="28"/>
                <a:ea typeface="宋体" pitchFamily="28"/>
                <a:cs typeface="宋体" pitchFamily="28"/>
              </a:rPr>
              <a:t>不能</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Times New Roman" pitchFamily="28"/>
                <a:ea typeface="宋体" pitchFamily="28"/>
                <a:cs typeface="宋体" pitchFamily="28"/>
              </a:rPr>
              <a:t>沸腾。</a:t>
            </a:r>
          </a:p>
        </p:txBody>
      </p:sp>
      <p:sp>
        <p:nvSpPr>
          <p:cNvPr id="2" name="文本框 1">
            <a:extLst>
              <a:ext uri="{FF2B5EF4-FFF2-40B4-BE49-F238E27FC236}">
                <a16:creationId xmlns:a16="http://schemas.microsoft.com/office/drawing/2014/main" id="{3B8EF055-ED39-29C5-6B22-6BEE044E1486}"/>
              </a:ext>
            </a:extLst>
          </p:cNvPr>
          <p:cNvSpPr txBox="1"/>
          <p:nvPr/>
        </p:nvSpPr>
        <p:spPr>
          <a:xfrm>
            <a:off x="8648032" y="2852176"/>
            <a:ext cx="894461" cy="648348"/>
          </a:xfrm>
          <a:prstGeom prst="rect">
            <a:avLst/>
          </a:prstGeom>
          <a:noFill/>
        </p:spPr>
        <p:txBody>
          <a:bodyPr vert="horz" wrap="none" rtlCol="0">
            <a:noAutofit/>
          </a:bodyPr>
          <a:lstStyle/>
          <a:p>
            <a:pPr>
              <a:lnSpc>
                <a:spcPct val="129999"/>
              </a:lnSpc>
            </a:pPr>
            <a:r>
              <a:rPr kumimoji="0" lang="zh-CN" altLang="zh-CN" sz="2800" b="1" i="0" strike="noStrike" kern="1200" cap="none" spc="0" normalizeH="0" baseline="0" noProof="0">
                <a:ln>
                  <a:noFill/>
                </a:ln>
                <a:solidFill>
                  <a:srgbClr val="FF0000"/>
                </a:solidFill>
                <a:effectLst/>
                <a:uLnTx/>
                <a:uFill>
                  <a:solidFill>
                    <a:srgbClr val="000000"/>
                  </a:solidFill>
                </a:uFill>
                <a:latin typeface="Times New Roman" pitchFamily="28"/>
                <a:ea typeface="宋体" pitchFamily="28"/>
                <a:cs typeface="宋体" pitchFamily="28"/>
              </a:rPr>
              <a:t>不能</a:t>
            </a:r>
            <a:endParaRPr lang="zh-CN" altLang="en-US">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YT"/>
        <p:cNvGrpSpPr/>
        <p:nvPr/>
      </p:nvGrpSpPr>
      <p:grpSpPr>
        <a:xfrm>
          <a:off x="0" y="0"/>
          <a:ext cx="0" cy="0"/>
          <a:chOff x="0" y="0"/>
          <a:chExt cx="0" cy="0"/>
        </a:xfrm>
      </p:grpSpPr>
      <p:sp>
        <p:nvSpPr>
          <p:cNvPr id="11914" name="yt_shape_11914"/>
          <p:cNvSpPr txBox="1"/>
          <p:nvPr/>
        </p:nvSpPr>
        <p:spPr>
          <a:xfrm>
            <a:off x="648000" y="1133023"/>
            <a:ext cx="7630294" cy="499880"/>
          </a:xfrm>
          <a:prstGeom prst="rect">
            <a:avLst/>
          </a:prstGeom>
        </p:spPr>
        <p:txBody>
          <a:bodyPr vert="horz" wrap="none" lIns="0" tIns="0" rIns="0" bIns="0" rtlCol="0">
            <a:spAutoFit/>
          </a:bodyPr>
          <a:lstStyle/>
          <a:p>
            <a:pPr algn="l" eaLnBrk="1"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18.</a:t>
            </a:r>
            <a:r>
              <a:rPr lang="zh-CN" altLang="zh-CN" sz="2800" b="0" i="0" u="none">
                <a:solidFill>
                  <a:srgbClr val="000000"/>
                </a:solidFill>
                <a:effectLst/>
                <a:latin typeface="Times New Roman" pitchFamily="28"/>
                <a:ea typeface="宋体" pitchFamily="28"/>
                <a:cs typeface="宋体" pitchFamily="28"/>
              </a:rPr>
              <a:t>如图是</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Times New Roman" pitchFamily="28"/>
                <a:ea typeface="宋体" pitchFamily="28"/>
                <a:cs typeface="宋体" pitchFamily="28"/>
              </a:rPr>
              <a:t>探究平面镜成像特点</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Times New Roman" pitchFamily="28"/>
                <a:ea typeface="宋体" pitchFamily="28"/>
                <a:cs typeface="宋体" pitchFamily="28"/>
              </a:rPr>
              <a:t>的实验装置。</a:t>
            </a:r>
          </a:p>
        </p:txBody>
      </p:sp>
      <p:pic>
        <p:nvPicPr>
          <p:cNvPr id="11915" name="yt_image_11915">
            <a:extLst>
              <a:ext uri="">
                <a16:creationId xmlns="" xmlns:a16="http://schemas.microsoft.com/office/drawing/2014/main" xmlns:a14="http://schemas.microsoft.com/office/drawing/2010/main" id="{5351258F-BC95-41E6-9372-C2FE361B0291}"/>
              </a:ext>
            </a:extLst>
          </p:cNvPr>
          <p:cNvPicPr>
            <a:picLocks noChangeAspect="1" noChangeArrowheads="1"/>
          </p:cNvPicPr>
          <p:nvPr/>
        </p:nvPicPr>
        <p:blipFill>
          <a:blip r:embed="rId2" cstate="print"/>
          <a:srcRect/>
          <a:stretch>
            <a:fillRect/>
          </a:stretch>
        </p:blipFill>
        <p:spPr bwMode="auto">
          <a:xfrm>
            <a:off x="4609591" y="1836055"/>
            <a:ext cx="2972816" cy="2218436"/>
          </a:xfrm>
          <a:prstGeom prst="rect">
            <a:avLst/>
          </a:prstGeom>
          <a:noFill/>
          <a:extLst>
            <a:ext uri="{909E8E84-426E-40DD-AFC4-6F175D3DCCD1}">
              <a14:hiddenFill xmlns:a14="http://schemas.microsoft.com/office/drawing/2010/main">
                <a:solidFill>
                  <a:srgbClr val="FFFFFF"/>
                </a:solidFill>
              </a14:hiddenFill>
            </a:ext>
          </a:extLst>
        </p:spPr>
      </p:pic>
      <p:sp>
        <p:nvSpPr>
          <p:cNvPr id="11917" name="yt_shape_11917"/>
          <p:cNvSpPr txBox="1"/>
          <p:nvPr/>
        </p:nvSpPr>
        <p:spPr>
          <a:xfrm>
            <a:off x="648143" y="4104789"/>
            <a:ext cx="10896000" cy="1620187"/>
          </a:xfrm>
          <a:prstGeom prst="rect">
            <a:avLst/>
          </a:prstGeom>
        </p:spPr>
        <p:txBody>
          <a:bodyPr vert="horz" wrap="square" lIns="0" tIns="0" rIns="0" bIns="0" rtlCol="0">
            <a:spAutoFit/>
          </a:bodyPr>
          <a:lstStyle/>
          <a:p>
            <a:pPr algn="l" eaLnBrk="1" latinLnBrk="0" hangingPunct="0">
              <a:lnSpc>
                <a:spcPct val="129999"/>
              </a:lnSpc>
            </a:pPr>
            <a:r>
              <a:rPr lang="zh-CN" altLang="zh-CN" sz="2800" b="0" i="0" u="none">
                <a:solidFill>
                  <a:srgbClr val="000000"/>
                </a:solidFill>
                <a:effectLst/>
                <a:latin typeface="宋体" pitchFamily="28"/>
                <a:ea typeface="宋体" pitchFamily="28"/>
                <a:cs typeface="宋体" pitchFamily="28"/>
              </a:rPr>
              <a:t>（</a:t>
            </a:r>
            <a:r>
              <a:rPr lang="en-US" altLang="zh-CN" sz="2800" b="0" i="0" u="none">
                <a:solidFill>
                  <a:srgbClr val="000000"/>
                </a:solidFill>
                <a:effectLst/>
                <a:latin typeface="Times New Roman" pitchFamily="28"/>
                <a:ea typeface="Times New Roman" pitchFamily="28"/>
                <a:cs typeface="宋体" pitchFamily="28"/>
              </a:rPr>
              <a:t>1</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Times New Roman" pitchFamily="28"/>
                <a:ea typeface="宋体" pitchFamily="28"/>
                <a:cs typeface="宋体" pitchFamily="28"/>
              </a:rPr>
              <a:t>用透明玻璃板代替平面镜是为了便于确定像的</a:t>
            </a:r>
            <a:r>
              <a:rPr lang="zh-CN" altLang="zh-CN" sz="100" b="0" i="0" spc="-100">
                <a:solidFill>
                  <a:srgbClr val="FF0000"/>
                </a:solidFill>
                <a:effectLst/>
                <a:latin typeface="Times New Roman" pitchFamily="28"/>
                <a:ea typeface="宋体" pitchFamily="28"/>
                <a:cs typeface="宋体" pitchFamily="28"/>
              </a:rPr>
              <a:t> </a:t>
            </a:r>
            <a:r>
              <a:rPr lang="zh-CN" altLang="zh-CN" sz="2800" b="0" i="0" u="sng">
                <a:solidFill>
                  <a:srgbClr val="000000"/>
                </a:solidFill>
                <a:effectLst/>
                <a:uFill>
                  <a:solidFill>
                    <a:srgbClr val="000000"/>
                  </a:solidFill>
                </a:uFill>
                <a:latin typeface="Times New Roman" pitchFamily="28"/>
                <a:ea typeface="宋体" pitchFamily="28"/>
                <a:cs typeface="宋体" pitchFamily="28"/>
              </a:rPr>
              <a:t>　</a:t>
            </a:r>
            <a:r>
              <a:rPr lang="zh-CN" altLang="zh-CN" sz="2800" b="1" i="0" u="sng">
                <a:solidFill>
                  <a:srgbClr val="FF0000">
                    <a:alpha val="0"/>
                  </a:srgbClr>
                </a:solidFill>
                <a:effectLst/>
                <a:uFill>
                  <a:solidFill>
                    <a:srgbClr val="000000"/>
                  </a:solidFill>
                </a:uFill>
                <a:latin typeface="Times New Roman" pitchFamily="28"/>
                <a:ea typeface="宋体" pitchFamily="28"/>
                <a:cs typeface="宋体" pitchFamily="28"/>
              </a:rPr>
              <a:t>位置</a:t>
            </a:r>
            <a:r>
              <a:rPr lang="zh-CN" altLang="zh-CN" sz="2800" b="0" i="0" u="sng">
                <a:solidFill>
                  <a:srgbClr val="000000"/>
                </a:solidFill>
                <a:effectLst/>
                <a:uFill>
                  <a:solidFill>
                    <a:srgbClr val="000000"/>
                  </a:solidFill>
                </a:uFill>
                <a:latin typeface="Times New Roman" pitchFamily="28"/>
                <a:ea typeface="宋体" pitchFamily="28"/>
                <a:cs typeface="宋体" pitchFamily="28"/>
              </a:rPr>
              <a:t>　</a:t>
            </a:r>
            <a:r>
              <a:rPr lang="zh-CN" altLang="zh-CN" sz="100" b="0" i="0" spc="-100">
                <a:noFill/>
                <a:effectLst/>
                <a:latin typeface="Times New Roman" pitchFamily="28"/>
                <a:ea typeface="宋体" pitchFamily="28"/>
                <a:cs typeface="宋体" pitchFamily="28"/>
              </a:rPr>
              <a:t>⁠</a:t>
            </a:r>
            <a:r>
              <a:rPr lang="zh-CN" altLang="zh-CN" sz="2800" b="0" i="0" u="none">
                <a:solidFill>
                  <a:srgbClr val="000000"/>
                </a:solidFill>
                <a:effectLst/>
                <a:latin typeface="Times New Roman" pitchFamily="28"/>
                <a:ea typeface="宋体" pitchFamily="28"/>
                <a:cs typeface="宋体" pitchFamily="28"/>
              </a:rPr>
              <a:t>，用玻璃板代替平面镜实验时，应选用</a:t>
            </a:r>
            <a:r>
              <a:rPr lang="zh-CN" altLang="zh-CN" sz="100" b="0" i="0" spc="-100">
                <a:solidFill>
                  <a:srgbClr val="FF0000"/>
                </a:solidFill>
                <a:effectLst/>
                <a:latin typeface="Times New Roman" pitchFamily="28"/>
                <a:ea typeface="宋体" pitchFamily="28"/>
                <a:cs typeface="宋体" pitchFamily="28"/>
              </a:rPr>
              <a:t> </a:t>
            </a:r>
            <a:r>
              <a:rPr lang="zh-CN" altLang="zh-CN" sz="2800" b="0" i="0" u="sng">
                <a:solidFill>
                  <a:srgbClr val="000000"/>
                </a:solidFill>
                <a:effectLst/>
                <a:uFill>
                  <a:solidFill>
                    <a:srgbClr val="000000"/>
                  </a:solidFill>
                </a:uFill>
                <a:latin typeface="Times New Roman" pitchFamily="28"/>
                <a:ea typeface="宋体" pitchFamily="28"/>
                <a:cs typeface="宋体" pitchFamily="28"/>
              </a:rPr>
              <a:t>　</a:t>
            </a:r>
            <a:r>
              <a:rPr lang="zh-CN" altLang="zh-CN" sz="2800" b="1" i="0" u="sng">
                <a:solidFill>
                  <a:srgbClr val="FF0000">
                    <a:alpha val="0"/>
                  </a:srgbClr>
                </a:solidFill>
                <a:effectLst/>
                <a:uFill>
                  <a:solidFill>
                    <a:srgbClr val="000000"/>
                  </a:solidFill>
                </a:uFill>
                <a:latin typeface="Times New Roman" pitchFamily="28"/>
                <a:ea typeface="宋体" pitchFamily="28"/>
                <a:cs typeface="宋体" pitchFamily="28"/>
              </a:rPr>
              <a:t>薄</a:t>
            </a:r>
            <a:r>
              <a:rPr lang="zh-CN" altLang="zh-CN" sz="2800" b="0" i="0" u="sng">
                <a:solidFill>
                  <a:srgbClr val="000000"/>
                </a:solidFill>
                <a:effectLst/>
                <a:uFill>
                  <a:solidFill>
                    <a:srgbClr val="000000"/>
                  </a:solidFill>
                </a:uFill>
                <a:latin typeface="Times New Roman" pitchFamily="28"/>
                <a:ea typeface="宋体" pitchFamily="28"/>
                <a:cs typeface="宋体" pitchFamily="28"/>
              </a:rPr>
              <a:t>　</a:t>
            </a:r>
            <a:r>
              <a:rPr lang="zh-CN" altLang="zh-CN" sz="100" b="0" i="0" spc="-100">
                <a:noFill/>
                <a:effectLst/>
                <a:latin typeface="Times New Roman" pitchFamily="28"/>
                <a:ea typeface="宋体" pitchFamily="28"/>
                <a:cs typeface="宋体" pitchFamily="28"/>
              </a:rPr>
              <a:t>⁠</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Times New Roman" pitchFamily="28"/>
                <a:ea typeface="宋体" pitchFamily="28"/>
                <a:cs typeface="宋体" pitchFamily="28"/>
              </a:rPr>
              <a:t>选填</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Times New Roman" pitchFamily="28"/>
                <a:ea typeface="宋体" pitchFamily="28"/>
                <a:cs typeface="宋体" pitchFamily="28"/>
              </a:rPr>
              <a:t>厚</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Times New Roman" pitchFamily="28"/>
                <a:ea typeface="宋体" pitchFamily="28"/>
                <a:cs typeface="宋体" pitchFamily="28"/>
              </a:rPr>
              <a:t>或</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Times New Roman" pitchFamily="28"/>
                <a:ea typeface="宋体" pitchFamily="28"/>
                <a:cs typeface="宋体" pitchFamily="28"/>
              </a:rPr>
              <a:t>薄</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Times New Roman" pitchFamily="28"/>
                <a:ea typeface="宋体" pitchFamily="28"/>
                <a:cs typeface="宋体" pitchFamily="28"/>
              </a:rPr>
              <a:t>一些的玻璃板。</a:t>
            </a:r>
          </a:p>
        </p:txBody>
      </p:sp>
      <p:sp>
        <p:nvSpPr>
          <p:cNvPr id="2" name="文本框 1">
            <a:extLst>
              <a:ext uri="{FF2B5EF4-FFF2-40B4-BE49-F238E27FC236}">
                <a16:creationId xmlns:a16="http://schemas.microsoft.com/office/drawing/2014/main" id="{44EDD4F1-68FD-1BAA-044E-40CB31BB1EA0}"/>
              </a:ext>
            </a:extLst>
          </p:cNvPr>
          <p:cNvSpPr txBox="1"/>
          <p:nvPr/>
        </p:nvSpPr>
        <p:spPr>
          <a:xfrm>
            <a:off x="8914732" y="4057983"/>
            <a:ext cx="894461" cy="648348"/>
          </a:xfrm>
          <a:prstGeom prst="rect">
            <a:avLst/>
          </a:prstGeom>
          <a:noFill/>
        </p:spPr>
        <p:txBody>
          <a:bodyPr vert="horz" wrap="none" rtlCol="0">
            <a:noAutofit/>
          </a:bodyPr>
          <a:lstStyle/>
          <a:p>
            <a:pPr>
              <a:lnSpc>
                <a:spcPct val="129999"/>
              </a:lnSpc>
            </a:pPr>
            <a:r>
              <a:rPr kumimoji="0" lang="zh-CN" altLang="zh-CN" sz="2800" b="1" i="0" strike="noStrike" kern="1200" cap="none" spc="0" normalizeH="0" baseline="0" noProof="0">
                <a:ln>
                  <a:noFill/>
                </a:ln>
                <a:solidFill>
                  <a:srgbClr val="FF0000"/>
                </a:solidFill>
                <a:effectLst/>
                <a:uLnTx/>
                <a:uFill>
                  <a:solidFill>
                    <a:srgbClr val="000000"/>
                  </a:solidFill>
                </a:uFill>
                <a:latin typeface="Times New Roman" pitchFamily="28"/>
                <a:ea typeface="宋体" pitchFamily="28"/>
                <a:cs typeface="宋体" pitchFamily="28"/>
              </a:rPr>
              <a:t>位置</a:t>
            </a:r>
            <a:endParaRPr lang="zh-CN" altLang="en-US">
              <a:solidFill>
                <a:srgbClr val="FF0000"/>
              </a:solidFill>
            </a:endParaRPr>
          </a:p>
        </p:txBody>
      </p:sp>
      <p:sp>
        <p:nvSpPr>
          <p:cNvPr id="3" name="文本框 2">
            <a:extLst>
              <a:ext uri="{FF2B5EF4-FFF2-40B4-BE49-F238E27FC236}">
                <a16:creationId xmlns:a16="http://schemas.microsoft.com/office/drawing/2014/main" id="{09961E74-9AAE-D4AE-5D53-D42999717389}"/>
              </a:ext>
            </a:extLst>
          </p:cNvPr>
          <p:cNvSpPr txBox="1"/>
          <p:nvPr/>
        </p:nvSpPr>
        <p:spPr>
          <a:xfrm>
            <a:off x="5536532" y="4612719"/>
            <a:ext cx="537274" cy="648348"/>
          </a:xfrm>
          <a:prstGeom prst="rect">
            <a:avLst/>
          </a:prstGeom>
          <a:noFill/>
        </p:spPr>
        <p:txBody>
          <a:bodyPr vert="horz" wrap="none" rtlCol="0">
            <a:noAutofit/>
          </a:bodyPr>
          <a:lstStyle/>
          <a:p>
            <a:pPr>
              <a:lnSpc>
                <a:spcPct val="129999"/>
              </a:lnSpc>
            </a:pPr>
            <a:r>
              <a:rPr kumimoji="0" lang="zh-CN" altLang="zh-CN" sz="2800" b="1" i="0" strike="noStrike" kern="1200" cap="none" spc="0" normalizeH="0" baseline="0" noProof="0">
                <a:ln>
                  <a:noFill/>
                </a:ln>
                <a:solidFill>
                  <a:srgbClr val="FF0000"/>
                </a:solidFill>
                <a:effectLst/>
                <a:uLnTx/>
                <a:uFill>
                  <a:solidFill>
                    <a:srgbClr val="000000"/>
                  </a:solidFill>
                </a:uFill>
                <a:latin typeface="Times New Roman" pitchFamily="28"/>
                <a:ea typeface="宋体" pitchFamily="28"/>
                <a:cs typeface="宋体" pitchFamily="28"/>
              </a:rPr>
              <a:t>薄</a:t>
            </a:r>
            <a:endParaRPr lang="zh-CN" altLang="en-US">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P spid="3" grpId="0" build="allAtOnce"/>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YT"/>
        <p:cNvGrpSpPr/>
        <p:nvPr/>
      </p:nvGrpSpPr>
      <p:grpSpPr>
        <a:xfrm>
          <a:off x="0" y="0"/>
          <a:ext cx="0" cy="0"/>
          <a:chOff x="0" y="0"/>
          <a:chExt cx="0" cy="0"/>
        </a:xfrm>
      </p:grpSpPr>
      <p:sp>
        <p:nvSpPr>
          <p:cNvPr id="11918" name="yt_shape_11918"/>
          <p:cNvSpPr txBox="1"/>
          <p:nvPr/>
        </p:nvSpPr>
        <p:spPr>
          <a:xfrm>
            <a:off x="648143" y="720159"/>
            <a:ext cx="10896000" cy="5638210"/>
          </a:xfrm>
          <a:prstGeom prst="rect">
            <a:avLst/>
          </a:prstGeom>
        </p:spPr>
        <p:txBody>
          <a:bodyPr vert="horz" wrap="square" lIns="0" tIns="0" rIns="0" bIns="0" rtlCol="0">
            <a:spAutoFit/>
          </a:bodyPr>
          <a:lstStyle/>
          <a:p>
            <a:pPr algn="l" eaLnBrk="1" latinLnBrk="0" hangingPunct="0">
              <a:lnSpc>
                <a:spcPct val="120000"/>
              </a:lnSpc>
            </a:pPr>
            <a:r>
              <a:rPr lang="zh-CN" altLang="zh-CN" sz="2800" b="0" i="0" u="none">
                <a:solidFill>
                  <a:srgbClr val="000000"/>
                </a:solidFill>
                <a:effectLst/>
                <a:latin typeface="宋体" pitchFamily="28"/>
                <a:ea typeface="宋体" pitchFamily="28"/>
                <a:cs typeface="宋体" pitchFamily="28"/>
              </a:rPr>
              <a:t>（</a:t>
            </a:r>
            <a:r>
              <a:rPr lang="en-US" altLang="zh-CN" sz="2800" b="0" i="0" u="none">
                <a:solidFill>
                  <a:srgbClr val="000000"/>
                </a:solidFill>
                <a:effectLst/>
                <a:latin typeface="Times New Roman" pitchFamily="28"/>
                <a:ea typeface="Times New Roman" pitchFamily="28"/>
                <a:cs typeface="宋体" pitchFamily="28"/>
              </a:rPr>
              <a:t>2</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Times New Roman" pitchFamily="28"/>
                <a:ea typeface="宋体" pitchFamily="28"/>
                <a:cs typeface="宋体" pitchFamily="28"/>
              </a:rPr>
              <a:t>实验中为了便于比较像与物的大小关系，应选择两支</a:t>
            </a:r>
            <a:r>
              <a:rPr lang="zh-CN" altLang="zh-CN" sz="100" b="0" i="0" spc="-100">
                <a:solidFill>
                  <a:srgbClr val="FF0000"/>
                </a:solidFill>
                <a:effectLst/>
                <a:latin typeface="Times New Roman" pitchFamily="28"/>
                <a:ea typeface="宋体" pitchFamily="28"/>
                <a:cs typeface="宋体" pitchFamily="28"/>
              </a:rPr>
              <a:t> </a:t>
            </a:r>
            <a:r>
              <a:rPr lang="zh-CN" altLang="zh-CN" sz="2800" b="0" i="0" u="sng">
                <a:solidFill>
                  <a:srgbClr val="000000"/>
                </a:solidFill>
                <a:effectLst/>
                <a:uFill>
                  <a:solidFill>
                    <a:srgbClr val="000000"/>
                  </a:solidFill>
                </a:uFill>
                <a:latin typeface="Times New Roman" pitchFamily="28"/>
                <a:ea typeface="宋体" pitchFamily="28"/>
                <a:cs typeface="宋体" pitchFamily="28"/>
              </a:rPr>
              <a:t>　</a:t>
            </a:r>
            <a:r>
              <a:rPr lang="zh-CN" altLang="zh-CN" sz="2800" b="1" i="0" u="sng">
                <a:solidFill>
                  <a:srgbClr val="FF0000">
                    <a:alpha val="0"/>
                  </a:srgbClr>
                </a:solidFill>
                <a:effectLst/>
                <a:uFill>
                  <a:solidFill>
                    <a:srgbClr val="000000"/>
                  </a:solidFill>
                </a:uFill>
                <a:latin typeface="Times New Roman" pitchFamily="28"/>
                <a:ea typeface="宋体" pitchFamily="28"/>
                <a:cs typeface="宋体" pitchFamily="28"/>
              </a:rPr>
              <a:t>完全相同</a:t>
            </a:r>
            <a:r>
              <a:rPr lang="zh-CN" altLang="zh-CN" sz="2800" b="0" i="0" u="sng">
                <a:solidFill>
                  <a:srgbClr val="000000"/>
                </a:solidFill>
                <a:effectLst/>
                <a:uFill>
                  <a:solidFill>
                    <a:srgbClr val="000000"/>
                  </a:solidFill>
                </a:uFill>
                <a:latin typeface="Times New Roman" pitchFamily="28"/>
                <a:ea typeface="宋体" pitchFamily="28"/>
                <a:cs typeface="宋体" pitchFamily="28"/>
              </a:rPr>
              <a:t>　</a:t>
            </a:r>
            <a:r>
              <a:rPr lang="zh-CN" altLang="zh-CN" sz="100" b="0" i="0" spc="-100">
                <a:noFill/>
                <a:effectLst/>
                <a:latin typeface="Times New Roman" pitchFamily="28"/>
                <a:ea typeface="宋体" pitchFamily="28"/>
                <a:cs typeface="宋体" pitchFamily="28"/>
              </a:rPr>
              <a:t>⁠</a:t>
            </a:r>
            <a:r>
              <a:rPr lang="zh-CN" altLang="zh-CN" sz="2800" b="0" i="0" u="none">
                <a:solidFill>
                  <a:srgbClr val="000000"/>
                </a:solidFill>
                <a:effectLst/>
                <a:latin typeface="Times New Roman" pitchFamily="28"/>
                <a:ea typeface="宋体" pitchFamily="28"/>
                <a:cs typeface="宋体" pitchFamily="28"/>
              </a:rPr>
              <a:t>的蜡烛，在玻璃板一侧点燃蜡烛</a:t>
            </a:r>
            <a:r>
              <a:rPr lang="en-US" altLang="zh-CN" sz="2800" b="0" i="1" u="none">
                <a:solidFill>
                  <a:srgbClr val="000000"/>
                </a:solidFill>
                <a:effectLst/>
                <a:latin typeface="Times New Roman" pitchFamily="28"/>
                <a:ea typeface="Times New Roman" pitchFamily="28"/>
                <a:cs typeface="宋体" pitchFamily="28"/>
              </a:rPr>
              <a:t>A</a:t>
            </a:r>
            <a:r>
              <a:rPr lang="zh-CN" altLang="zh-CN" sz="2800" b="0" i="0" u="none">
                <a:solidFill>
                  <a:srgbClr val="000000"/>
                </a:solidFill>
                <a:effectLst/>
                <a:latin typeface="Times New Roman" pitchFamily="28"/>
                <a:ea typeface="宋体" pitchFamily="28"/>
                <a:cs typeface="宋体" pitchFamily="28"/>
              </a:rPr>
              <a:t>，在另一侧将未点燃的蜡烛</a:t>
            </a:r>
            <a:r>
              <a:rPr lang="en-US" altLang="zh-CN" sz="2800" b="0" i="1" u="none">
                <a:solidFill>
                  <a:srgbClr val="000000"/>
                </a:solidFill>
                <a:effectLst/>
                <a:latin typeface="Times New Roman" pitchFamily="28"/>
                <a:ea typeface="Times New Roman" pitchFamily="28"/>
                <a:cs typeface="宋体" pitchFamily="28"/>
              </a:rPr>
              <a:t>B</a:t>
            </a:r>
            <a:r>
              <a:rPr lang="zh-CN" altLang="zh-CN" sz="2800" b="0" i="0" u="none">
                <a:solidFill>
                  <a:srgbClr val="000000"/>
                </a:solidFill>
                <a:effectLst/>
                <a:latin typeface="Times New Roman" pitchFamily="28"/>
                <a:ea typeface="宋体" pitchFamily="28"/>
                <a:cs typeface="宋体" pitchFamily="28"/>
              </a:rPr>
              <a:t>放到蜡烛</a:t>
            </a:r>
            <a:r>
              <a:rPr lang="en-US" altLang="zh-CN" sz="2800" b="0" i="1" u="none">
                <a:solidFill>
                  <a:srgbClr val="000000"/>
                </a:solidFill>
                <a:effectLst/>
                <a:latin typeface="Times New Roman" pitchFamily="28"/>
                <a:ea typeface="Times New Roman" pitchFamily="28"/>
                <a:cs typeface="宋体" pitchFamily="28"/>
              </a:rPr>
              <a:t>A</a:t>
            </a:r>
            <a:r>
              <a:rPr lang="zh-CN" altLang="zh-CN" sz="2800" b="0" i="0" u="none">
                <a:solidFill>
                  <a:srgbClr val="000000"/>
                </a:solidFill>
                <a:effectLst/>
                <a:latin typeface="Times New Roman" pitchFamily="28"/>
                <a:ea typeface="宋体" pitchFamily="28"/>
                <a:cs typeface="宋体" pitchFamily="28"/>
              </a:rPr>
              <a:t>像的位置，发现它们完全重合，这说明像与物的大小</a:t>
            </a:r>
            <a:r>
              <a:rPr lang="zh-CN" altLang="zh-CN" sz="100" b="0" i="0" spc="-100">
                <a:solidFill>
                  <a:srgbClr val="FF0000"/>
                </a:solidFill>
                <a:effectLst/>
                <a:latin typeface="Times New Roman" pitchFamily="28"/>
                <a:ea typeface="宋体" pitchFamily="28"/>
                <a:cs typeface="宋体" pitchFamily="28"/>
              </a:rPr>
              <a:t> </a:t>
            </a:r>
            <a:r>
              <a:rPr lang="zh-CN" altLang="zh-CN" sz="2800" b="0" i="0" u="sng">
                <a:solidFill>
                  <a:srgbClr val="000000"/>
                </a:solidFill>
                <a:effectLst/>
                <a:uFill>
                  <a:solidFill>
                    <a:srgbClr val="000000"/>
                  </a:solidFill>
                </a:uFill>
                <a:latin typeface="Times New Roman" pitchFamily="28"/>
                <a:ea typeface="宋体" pitchFamily="28"/>
                <a:cs typeface="宋体" pitchFamily="28"/>
              </a:rPr>
              <a:t>　</a:t>
            </a:r>
            <a:r>
              <a:rPr lang="zh-CN" altLang="zh-CN" sz="2800" b="1" i="0" u="sng">
                <a:solidFill>
                  <a:srgbClr val="FF0000">
                    <a:alpha val="0"/>
                  </a:srgbClr>
                </a:solidFill>
                <a:effectLst/>
                <a:uFill>
                  <a:solidFill>
                    <a:srgbClr val="000000"/>
                  </a:solidFill>
                </a:uFill>
                <a:latin typeface="Times New Roman" pitchFamily="28"/>
                <a:ea typeface="宋体" pitchFamily="28"/>
                <a:cs typeface="宋体" pitchFamily="28"/>
              </a:rPr>
              <a:t>相等</a:t>
            </a:r>
            <a:r>
              <a:rPr lang="zh-CN" altLang="zh-CN" sz="2800" b="0" i="0" u="sng">
                <a:solidFill>
                  <a:srgbClr val="000000"/>
                </a:solidFill>
                <a:effectLst/>
                <a:uFill>
                  <a:solidFill>
                    <a:srgbClr val="000000"/>
                  </a:solidFill>
                </a:uFill>
                <a:latin typeface="Times New Roman" pitchFamily="28"/>
                <a:ea typeface="宋体" pitchFamily="28"/>
                <a:cs typeface="宋体" pitchFamily="28"/>
              </a:rPr>
              <a:t>　</a:t>
            </a:r>
            <a:r>
              <a:rPr lang="zh-CN" altLang="zh-CN" sz="100" b="0" i="0" spc="-100">
                <a:noFill/>
                <a:effectLst/>
                <a:latin typeface="Times New Roman" pitchFamily="28"/>
                <a:ea typeface="宋体" pitchFamily="28"/>
                <a:cs typeface="宋体" pitchFamily="28"/>
              </a:rPr>
              <a:t>⁠</a:t>
            </a:r>
            <a:r>
              <a:rPr lang="zh-CN" altLang="zh-CN" sz="2800" b="0" i="0" u="none">
                <a:solidFill>
                  <a:srgbClr val="000000"/>
                </a:solidFill>
                <a:effectLst/>
                <a:latin typeface="Times New Roman" pitchFamily="28"/>
                <a:ea typeface="宋体" pitchFamily="28"/>
                <a:cs typeface="宋体" pitchFamily="28"/>
              </a:rPr>
              <a:t>。</a:t>
            </a:r>
          </a:p>
          <a:p>
            <a:pPr algn="l" eaLnBrk="1" latinLnBrk="0" hangingPunct="0">
              <a:lnSpc>
                <a:spcPct val="120000"/>
              </a:lnSpc>
            </a:pPr>
            <a:r>
              <a:rPr lang="zh-CN" altLang="zh-CN" sz="2800" b="0" i="0" u="none">
                <a:solidFill>
                  <a:srgbClr val="000000"/>
                </a:solidFill>
                <a:effectLst/>
                <a:latin typeface="宋体" pitchFamily="28"/>
                <a:ea typeface="宋体" pitchFamily="28"/>
                <a:cs typeface="宋体" pitchFamily="28"/>
              </a:rPr>
              <a:t>（</a:t>
            </a:r>
            <a:r>
              <a:rPr lang="en-US" altLang="zh-CN" sz="2800" b="0" i="0" u="none">
                <a:solidFill>
                  <a:srgbClr val="000000"/>
                </a:solidFill>
                <a:effectLst/>
                <a:latin typeface="Times New Roman" pitchFamily="28"/>
                <a:ea typeface="Times New Roman" pitchFamily="28"/>
                <a:cs typeface="宋体" pitchFamily="28"/>
              </a:rPr>
              <a:t>3</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Times New Roman" pitchFamily="28"/>
                <a:ea typeface="宋体" pitchFamily="28"/>
                <a:cs typeface="宋体" pitchFamily="28"/>
              </a:rPr>
              <a:t>将物理课本放在像与薄玻璃板之间，</a:t>
            </a:r>
            <a:r>
              <a:rPr lang="zh-CN" altLang="zh-CN" sz="100" b="0" i="0" spc="-100">
                <a:solidFill>
                  <a:srgbClr val="FF0000"/>
                </a:solidFill>
                <a:effectLst/>
                <a:latin typeface="Times New Roman" pitchFamily="28"/>
                <a:ea typeface="宋体" pitchFamily="28"/>
                <a:cs typeface="宋体" pitchFamily="28"/>
              </a:rPr>
              <a:t> </a:t>
            </a:r>
            <a:r>
              <a:rPr lang="zh-CN" altLang="zh-CN" sz="2800" b="0" i="0" u="sng">
                <a:solidFill>
                  <a:srgbClr val="000000"/>
                </a:solidFill>
                <a:effectLst/>
                <a:uFill>
                  <a:solidFill>
                    <a:srgbClr val="000000"/>
                  </a:solidFill>
                </a:uFill>
                <a:latin typeface="Times New Roman" pitchFamily="28"/>
                <a:ea typeface="宋体" pitchFamily="28"/>
                <a:cs typeface="宋体" pitchFamily="28"/>
              </a:rPr>
              <a:t>　</a:t>
            </a:r>
            <a:r>
              <a:rPr lang="zh-CN" altLang="zh-CN" sz="2800" b="1" i="0" u="sng">
                <a:solidFill>
                  <a:srgbClr val="FF0000">
                    <a:alpha val="0"/>
                  </a:srgbClr>
                </a:solidFill>
                <a:effectLst/>
                <a:uFill>
                  <a:solidFill>
                    <a:srgbClr val="000000"/>
                  </a:solidFill>
                </a:uFill>
                <a:latin typeface="Times New Roman" pitchFamily="28"/>
                <a:ea typeface="宋体" pitchFamily="28"/>
                <a:cs typeface="宋体" pitchFamily="28"/>
              </a:rPr>
              <a:t>能</a:t>
            </a:r>
            <a:r>
              <a:rPr lang="zh-CN" altLang="zh-CN" sz="2800" b="0" i="0" u="sng">
                <a:solidFill>
                  <a:srgbClr val="000000"/>
                </a:solidFill>
                <a:effectLst/>
                <a:uFill>
                  <a:solidFill>
                    <a:srgbClr val="000000"/>
                  </a:solidFill>
                </a:uFill>
                <a:latin typeface="Times New Roman" pitchFamily="28"/>
                <a:ea typeface="宋体" pitchFamily="28"/>
                <a:cs typeface="宋体" pitchFamily="28"/>
              </a:rPr>
              <a:t>　</a:t>
            </a:r>
            <a:r>
              <a:rPr lang="zh-CN" altLang="zh-CN" sz="100" b="0" i="0" spc="-100">
                <a:noFill/>
                <a:effectLst/>
                <a:latin typeface="Times New Roman" pitchFamily="28"/>
                <a:ea typeface="宋体" pitchFamily="28"/>
                <a:cs typeface="宋体" pitchFamily="28"/>
              </a:rPr>
              <a:t>⁠</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Times New Roman" pitchFamily="28"/>
                <a:ea typeface="宋体" pitchFamily="28"/>
                <a:cs typeface="宋体" pitchFamily="28"/>
              </a:rPr>
              <a:t>选填</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Times New Roman" pitchFamily="28"/>
                <a:ea typeface="宋体" pitchFamily="28"/>
                <a:cs typeface="宋体" pitchFamily="28"/>
              </a:rPr>
              <a:t>能</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Times New Roman" pitchFamily="28"/>
                <a:ea typeface="宋体" pitchFamily="28"/>
                <a:cs typeface="宋体" pitchFamily="28"/>
              </a:rPr>
              <a:t>或</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Times New Roman" pitchFamily="28"/>
                <a:ea typeface="宋体" pitchFamily="28"/>
                <a:cs typeface="宋体" pitchFamily="28"/>
              </a:rPr>
              <a:t>不能</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Times New Roman" pitchFamily="28"/>
                <a:ea typeface="宋体" pitchFamily="28"/>
                <a:cs typeface="宋体" pitchFamily="28"/>
              </a:rPr>
              <a:t>观察到像。移去蜡烛</a:t>
            </a:r>
            <a:r>
              <a:rPr lang="en-US" altLang="zh-CN" sz="2800" b="0" i="1" u="none">
                <a:solidFill>
                  <a:srgbClr val="000000"/>
                </a:solidFill>
                <a:effectLst/>
                <a:latin typeface="Times New Roman" pitchFamily="28"/>
                <a:ea typeface="Times New Roman" pitchFamily="28"/>
                <a:cs typeface="宋体" pitchFamily="28"/>
              </a:rPr>
              <a:t>B</a:t>
            </a:r>
            <a:r>
              <a:rPr lang="zh-CN" altLang="zh-CN" sz="2800" b="0" i="0" u="none">
                <a:solidFill>
                  <a:srgbClr val="000000"/>
                </a:solidFill>
                <a:effectLst/>
                <a:latin typeface="Times New Roman" pitchFamily="28"/>
                <a:ea typeface="宋体" pitchFamily="28"/>
                <a:cs typeface="宋体" pitchFamily="28"/>
              </a:rPr>
              <a:t>，在其位置上竖立一光屏，直接观察光屏，不能看到蜡烛</a:t>
            </a:r>
            <a:r>
              <a:rPr lang="en-US" altLang="zh-CN" sz="2800" b="0" i="1" u="none">
                <a:solidFill>
                  <a:srgbClr val="000000"/>
                </a:solidFill>
                <a:effectLst/>
                <a:latin typeface="Times New Roman" pitchFamily="28"/>
                <a:ea typeface="Times New Roman" pitchFamily="28"/>
                <a:cs typeface="宋体" pitchFamily="28"/>
              </a:rPr>
              <a:t>A</a:t>
            </a:r>
            <a:r>
              <a:rPr lang="zh-CN" altLang="zh-CN" sz="2800" b="0" i="0" u="none">
                <a:solidFill>
                  <a:srgbClr val="000000"/>
                </a:solidFill>
                <a:effectLst/>
                <a:latin typeface="Times New Roman" pitchFamily="28"/>
                <a:ea typeface="宋体" pitchFamily="28"/>
                <a:cs typeface="宋体" pitchFamily="28"/>
              </a:rPr>
              <a:t>的像，这说明平面镜成的是</a:t>
            </a:r>
            <a:r>
              <a:rPr lang="zh-CN" altLang="zh-CN" sz="100" b="0" i="0" spc="-100">
                <a:solidFill>
                  <a:srgbClr val="FF0000"/>
                </a:solidFill>
                <a:effectLst/>
                <a:latin typeface="Times New Roman" pitchFamily="28"/>
                <a:ea typeface="宋体" pitchFamily="28"/>
                <a:cs typeface="宋体" pitchFamily="28"/>
              </a:rPr>
              <a:t> </a:t>
            </a:r>
            <a:r>
              <a:rPr lang="zh-CN" altLang="zh-CN" sz="2800" b="0" i="0" u="sng">
                <a:solidFill>
                  <a:srgbClr val="000000"/>
                </a:solidFill>
                <a:effectLst/>
                <a:uFill>
                  <a:solidFill>
                    <a:srgbClr val="000000"/>
                  </a:solidFill>
                </a:uFill>
                <a:latin typeface="Times New Roman" pitchFamily="28"/>
                <a:ea typeface="宋体" pitchFamily="28"/>
                <a:cs typeface="宋体" pitchFamily="28"/>
              </a:rPr>
              <a:t>　</a:t>
            </a:r>
            <a:r>
              <a:rPr lang="zh-CN" altLang="zh-CN" sz="2800" b="1" i="0" u="sng">
                <a:solidFill>
                  <a:srgbClr val="FF0000">
                    <a:alpha val="0"/>
                  </a:srgbClr>
                </a:solidFill>
                <a:effectLst/>
                <a:uFill>
                  <a:solidFill>
                    <a:srgbClr val="000000"/>
                  </a:solidFill>
                </a:uFill>
                <a:latin typeface="Times New Roman" pitchFamily="28"/>
                <a:ea typeface="宋体" pitchFamily="28"/>
                <a:cs typeface="宋体" pitchFamily="28"/>
              </a:rPr>
              <a:t>虚像</a:t>
            </a:r>
            <a:r>
              <a:rPr lang="zh-CN" altLang="zh-CN" sz="2800" b="0" i="0" u="sng">
                <a:solidFill>
                  <a:srgbClr val="000000"/>
                </a:solidFill>
                <a:effectLst/>
                <a:uFill>
                  <a:solidFill>
                    <a:srgbClr val="000000"/>
                  </a:solidFill>
                </a:uFill>
                <a:latin typeface="Times New Roman" pitchFamily="28"/>
                <a:ea typeface="宋体" pitchFamily="28"/>
                <a:cs typeface="宋体" pitchFamily="28"/>
              </a:rPr>
              <a:t>　</a:t>
            </a:r>
            <a:r>
              <a:rPr lang="zh-CN" altLang="zh-CN" sz="100" b="0" i="0" spc="-100">
                <a:noFill/>
                <a:effectLst/>
                <a:latin typeface="Times New Roman" pitchFamily="28"/>
                <a:ea typeface="宋体" pitchFamily="28"/>
                <a:cs typeface="宋体" pitchFamily="28"/>
              </a:rPr>
              <a:t>⁠</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Times New Roman" pitchFamily="28"/>
                <a:ea typeface="宋体" pitchFamily="28"/>
                <a:cs typeface="宋体" pitchFamily="28"/>
              </a:rPr>
              <a:t>选填</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Times New Roman" pitchFamily="28"/>
                <a:ea typeface="宋体" pitchFamily="28"/>
                <a:cs typeface="宋体" pitchFamily="28"/>
              </a:rPr>
              <a:t>实像</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Times New Roman" pitchFamily="28"/>
                <a:ea typeface="宋体" pitchFamily="28"/>
                <a:cs typeface="宋体" pitchFamily="28"/>
              </a:rPr>
              <a:t>或</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Times New Roman" pitchFamily="28"/>
                <a:ea typeface="宋体" pitchFamily="28"/>
                <a:cs typeface="宋体" pitchFamily="28"/>
              </a:rPr>
              <a:t>虚像</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Times New Roman" pitchFamily="28"/>
                <a:ea typeface="宋体" pitchFamily="28"/>
                <a:cs typeface="宋体" pitchFamily="28"/>
              </a:rPr>
              <a:t>。</a:t>
            </a:r>
          </a:p>
          <a:p>
            <a:pPr algn="l" eaLnBrk="1" latinLnBrk="0" hangingPunct="0">
              <a:lnSpc>
                <a:spcPct val="120000"/>
              </a:lnSpc>
            </a:pPr>
            <a:r>
              <a:rPr lang="zh-CN" altLang="zh-CN" sz="2800" b="0" i="0" u="none">
                <a:solidFill>
                  <a:srgbClr val="000000"/>
                </a:solidFill>
                <a:effectLst/>
                <a:latin typeface="宋体" pitchFamily="28"/>
                <a:ea typeface="宋体" pitchFamily="28"/>
                <a:cs typeface="宋体" pitchFamily="28"/>
              </a:rPr>
              <a:t>（</a:t>
            </a:r>
            <a:r>
              <a:rPr lang="en-US" altLang="zh-CN" sz="2800" b="0" i="0" u="none">
                <a:solidFill>
                  <a:srgbClr val="000000"/>
                </a:solidFill>
                <a:effectLst/>
                <a:latin typeface="Times New Roman" pitchFamily="28"/>
                <a:ea typeface="Times New Roman" pitchFamily="28"/>
                <a:cs typeface="宋体" pitchFamily="28"/>
              </a:rPr>
              <a:t>4</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Times New Roman" pitchFamily="28"/>
                <a:ea typeface="宋体" pitchFamily="28"/>
                <a:cs typeface="宋体" pitchFamily="28"/>
              </a:rPr>
              <a:t>岸边的树木在水中的像看上去是</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Times New Roman" pitchFamily="28"/>
                <a:ea typeface="宋体" pitchFamily="28"/>
                <a:cs typeface="宋体" pitchFamily="28"/>
              </a:rPr>
              <a:t>倒立</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Times New Roman" pitchFamily="28"/>
                <a:ea typeface="宋体" pitchFamily="28"/>
                <a:cs typeface="宋体" pitchFamily="28"/>
              </a:rPr>
              <a:t>的，请解释产生这一现象的原因：</a:t>
            </a:r>
            <a:r>
              <a:rPr lang="zh-CN" altLang="zh-CN" sz="100" b="0" i="0" spc="-100">
                <a:solidFill>
                  <a:srgbClr val="FF0000"/>
                </a:solidFill>
                <a:effectLst/>
                <a:latin typeface="Times New Roman" pitchFamily="28"/>
                <a:ea typeface="宋体" pitchFamily="28"/>
                <a:cs typeface="宋体" pitchFamily="28"/>
              </a:rPr>
              <a:t> </a:t>
            </a:r>
            <a:r>
              <a:rPr lang="zh-CN" altLang="zh-CN" sz="2800" b="0" i="0" u="sng">
                <a:solidFill>
                  <a:srgbClr val="000000"/>
                </a:solidFill>
                <a:effectLst/>
                <a:uFill>
                  <a:solidFill>
                    <a:srgbClr val="000000"/>
                  </a:solidFill>
                </a:uFill>
                <a:latin typeface="Times New Roman" pitchFamily="28"/>
                <a:ea typeface="宋体" pitchFamily="28"/>
                <a:cs typeface="宋体" pitchFamily="28"/>
              </a:rPr>
              <a:t>　</a:t>
            </a:r>
            <a:r>
              <a:rPr lang="zh-CN" altLang="zh-CN" sz="2800" b="1" i="0" u="sng">
                <a:solidFill>
                  <a:srgbClr val="FF0000">
                    <a:alpha val="0"/>
                  </a:srgbClr>
                </a:solidFill>
                <a:effectLst/>
                <a:uFill>
                  <a:solidFill>
                    <a:srgbClr val="000000"/>
                  </a:solidFill>
                </a:uFill>
                <a:latin typeface="Times New Roman" pitchFamily="28"/>
                <a:ea typeface="宋体" pitchFamily="28"/>
                <a:cs typeface="宋体" pitchFamily="28"/>
              </a:rPr>
              <a:t>水面相当于平放的平面镜，像是光的反射形成的，像与物体关于镜面对称</a:t>
            </a:r>
            <a:r>
              <a:rPr lang="zh-CN" altLang="zh-CN" sz="2800" b="0" i="0" u="sng">
                <a:solidFill>
                  <a:srgbClr val="000000"/>
                </a:solidFill>
                <a:effectLst/>
                <a:uFill>
                  <a:solidFill>
                    <a:srgbClr val="000000"/>
                  </a:solidFill>
                </a:uFill>
                <a:latin typeface="Times New Roman" pitchFamily="28"/>
                <a:ea typeface="宋体" pitchFamily="28"/>
                <a:cs typeface="宋体" pitchFamily="28"/>
              </a:rPr>
              <a:t>　</a:t>
            </a:r>
            <a:r>
              <a:rPr lang="zh-CN" altLang="zh-CN" sz="100" b="0" i="0" spc="-100">
                <a:noFill/>
                <a:effectLst/>
                <a:latin typeface="Times New Roman" pitchFamily="28"/>
                <a:ea typeface="宋体" pitchFamily="28"/>
                <a:cs typeface="宋体" pitchFamily="28"/>
              </a:rPr>
              <a:t>⁠</a:t>
            </a:r>
            <a:r>
              <a:rPr lang="zh-CN" altLang="zh-CN" sz="2800" b="0" i="0" u="none">
                <a:solidFill>
                  <a:srgbClr val="000000"/>
                </a:solidFill>
                <a:effectLst/>
                <a:latin typeface="Times New Roman" pitchFamily="28"/>
                <a:ea typeface="宋体" pitchFamily="28"/>
                <a:cs typeface="宋体" pitchFamily="28"/>
              </a:rPr>
              <a:t>。</a:t>
            </a:r>
          </a:p>
        </p:txBody>
      </p:sp>
      <p:sp>
        <p:nvSpPr>
          <p:cNvPr id="2" name="文本框 1">
            <a:extLst>
              <a:ext uri="{FF2B5EF4-FFF2-40B4-BE49-F238E27FC236}">
                <a16:creationId xmlns:a16="http://schemas.microsoft.com/office/drawing/2014/main" id="{80FF00BC-6232-1F74-CFA5-7DADDB15C1BC}"/>
              </a:ext>
            </a:extLst>
          </p:cNvPr>
          <p:cNvSpPr txBox="1"/>
          <p:nvPr/>
        </p:nvSpPr>
        <p:spPr>
          <a:xfrm>
            <a:off x="9981532" y="673353"/>
            <a:ext cx="1251649" cy="605676"/>
          </a:xfrm>
          <a:prstGeom prst="rect">
            <a:avLst/>
          </a:prstGeom>
          <a:noFill/>
        </p:spPr>
        <p:txBody>
          <a:bodyPr vert="horz" wrap="none" rtlCol="0">
            <a:noAutofit/>
          </a:bodyPr>
          <a:lstStyle/>
          <a:p>
            <a:pPr>
              <a:lnSpc>
                <a:spcPct val="120000"/>
              </a:lnSpc>
            </a:pPr>
            <a:r>
              <a:rPr kumimoji="0" lang="zh-CN" altLang="zh-CN" sz="2800" b="1" i="0" strike="noStrike" kern="1200" cap="none" spc="0" normalizeH="0" baseline="0" noProof="0">
                <a:ln>
                  <a:noFill/>
                </a:ln>
                <a:solidFill>
                  <a:srgbClr val="FF0000"/>
                </a:solidFill>
                <a:effectLst/>
                <a:uLnTx/>
                <a:uFill>
                  <a:solidFill>
                    <a:srgbClr val="000000"/>
                  </a:solidFill>
                </a:uFill>
                <a:latin typeface="Times New Roman" pitchFamily="28"/>
                <a:ea typeface="宋体" pitchFamily="28"/>
                <a:cs typeface="宋体" pitchFamily="28"/>
              </a:rPr>
              <a:t>完全相</a:t>
            </a:r>
            <a:endParaRPr lang="zh-CN" altLang="en-US">
              <a:solidFill>
                <a:srgbClr val="FF0000"/>
              </a:solidFill>
            </a:endParaRPr>
          </a:p>
        </p:txBody>
      </p:sp>
      <p:sp>
        <p:nvSpPr>
          <p:cNvPr id="3" name="文本框 2">
            <a:extLst>
              <a:ext uri="{FF2B5EF4-FFF2-40B4-BE49-F238E27FC236}">
                <a16:creationId xmlns:a16="http://schemas.microsoft.com/office/drawing/2014/main" id="{68FC0B79-DEE4-4EC5-DA23-11A20B170A02}"/>
              </a:ext>
            </a:extLst>
          </p:cNvPr>
          <p:cNvSpPr txBox="1"/>
          <p:nvPr/>
        </p:nvSpPr>
        <p:spPr>
          <a:xfrm>
            <a:off x="558132" y="1185417"/>
            <a:ext cx="537274" cy="605676"/>
          </a:xfrm>
          <a:prstGeom prst="rect">
            <a:avLst/>
          </a:prstGeom>
          <a:noFill/>
        </p:spPr>
        <p:txBody>
          <a:bodyPr vert="horz" wrap="none" rtlCol="0">
            <a:noAutofit/>
          </a:bodyPr>
          <a:lstStyle/>
          <a:p>
            <a:pPr>
              <a:lnSpc>
                <a:spcPct val="120000"/>
              </a:lnSpc>
            </a:pPr>
            <a:r>
              <a:rPr kumimoji="0" lang="zh-CN" altLang="zh-CN" sz="2800" b="1" i="0" strike="noStrike" kern="1200" cap="none" spc="0" normalizeH="0" baseline="0" noProof="0">
                <a:ln>
                  <a:noFill/>
                </a:ln>
                <a:solidFill>
                  <a:srgbClr val="FF0000"/>
                </a:solidFill>
                <a:effectLst/>
                <a:uLnTx/>
                <a:uFill>
                  <a:solidFill>
                    <a:srgbClr val="000000"/>
                  </a:solidFill>
                </a:uFill>
                <a:latin typeface="Times New Roman" pitchFamily="28"/>
                <a:ea typeface="宋体" pitchFamily="28"/>
                <a:cs typeface="宋体" pitchFamily="28"/>
              </a:rPr>
              <a:t>同</a:t>
            </a:r>
            <a:endParaRPr lang="zh-CN" altLang="en-US">
              <a:solidFill>
                <a:srgbClr val="FF0000"/>
              </a:solidFill>
            </a:endParaRPr>
          </a:p>
        </p:txBody>
      </p:sp>
      <p:sp>
        <p:nvSpPr>
          <p:cNvPr id="4" name="文本框 3">
            <a:extLst>
              <a:ext uri="{FF2B5EF4-FFF2-40B4-BE49-F238E27FC236}">
                <a16:creationId xmlns:a16="http://schemas.microsoft.com/office/drawing/2014/main" id="{C280E8EB-AAF4-A787-4DA5-1D64912A7A9C}"/>
              </a:ext>
            </a:extLst>
          </p:cNvPr>
          <p:cNvSpPr txBox="1"/>
          <p:nvPr/>
        </p:nvSpPr>
        <p:spPr>
          <a:xfrm>
            <a:off x="10376819" y="1697481"/>
            <a:ext cx="537274" cy="605676"/>
          </a:xfrm>
          <a:prstGeom prst="rect">
            <a:avLst/>
          </a:prstGeom>
          <a:noFill/>
        </p:spPr>
        <p:txBody>
          <a:bodyPr vert="horz" wrap="none" rtlCol="0">
            <a:noAutofit/>
          </a:bodyPr>
          <a:lstStyle/>
          <a:p>
            <a:pPr>
              <a:lnSpc>
                <a:spcPct val="120000"/>
              </a:lnSpc>
            </a:pPr>
            <a:r>
              <a:rPr kumimoji="0" lang="zh-CN" altLang="zh-CN" sz="2800" b="1" i="0" strike="noStrike" kern="1200" cap="none" spc="0" normalizeH="0" baseline="0" noProof="0">
                <a:ln>
                  <a:noFill/>
                </a:ln>
                <a:solidFill>
                  <a:srgbClr val="FF0000"/>
                </a:solidFill>
                <a:effectLst/>
                <a:uLnTx/>
                <a:uFill>
                  <a:solidFill>
                    <a:srgbClr val="000000"/>
                  </a:solidFill>
                </a:uFill>
                <a:latin typeface="Times New Roman" pitchFamily="28"/>
                <a:ea typeface="宋体" pitchFamily="28"/>
                <a:cs typeface="宋体" pitchFamily="28"/>
              </a:rPr>
              <a:t>相</a:t>
            </a:r>
            <a:endParaRPr lang="zh-CN" altLang="en-US">
              <a:solidFill>
                <a:srgbClr val="FF0000"/>
              </a:solidFill>
            </a:endParaRPr>
          </a:p>
        </p:txBody>
      </p:sp>
      <p:sp>
        <p:nvSpPr>
          <p:cNvPr id="5" name="文本框 4">
            <a:extLst>
              <a:ext uri="{FF2B5EF4-FFF2-40B4-BE49-F238E27FC236}">
                <a16:creationId xmlns:a16="http://schemas.microsoft.com/office/drawing/2014/main" id="{26345B46-152B-40B7-0FD2-AA96874311E7}"/>
              </a:ext>
            </a:extLst>
          </p:cNvPr>
          <p:cNvSpPr txBox="1"/>
          <p:nvPr/>
        </p:nvSpPr>
        <p:spPr>
          <a:xfrm>
            <a:off x="558132" y="2209545"/>
            <a:ext cx="537274" cy="605676"/>
          </a:xfrm>
          <a:prstGeom prst="rect">
            <a:avLst/>
          </a:prstGeom>
          <a:noFill/>
        </p:spPr>
        <p:txBody>
          <a:bodyPr vert="horz" wrap="none" rtlCol="0">
            <a:noAutofit/>
          </a:bodyPr>
          <a:lstStyle/>
          <a:p>
            <a:pPr>
              <a:lnSpc>
                <a:spcPct val="120000"/>
              </a:lnSpc>
            </a:pPr>
            <a:r>
              <a:rPr kumimoji="0" lang="zh-CN" altLang="zh-CN" sz="2800" b="1" i="0" strike="noStrike" kern="1200" cap="none" spc="0" normalizeH="0" baseline="0" noProof="0">
                <a:ln>
                  <a:noFill/>
                </a:ln>
                <a:solidFill>
                  <a:srgbClr val="FF0000"/>
                </a:solidFill>
                <a:effectLst/>
                <a:uLnTx/>
                <a:uFill>
                  <a:solidFill>
                    <a:srgbClr val="000000"/>
                  </a:solidFill>
                </a:uFill>
                <a:latin typeface="Times New Roman" pitchFamily="28"/>
                <a:ea typeface="宋体" pitchFamily="28"/>
                <a:cs typeface="宋体" pitchFamily="28"/>
              </a:rPr>
              <a:t>等</a:t>
            </a:r>
            <a:endParaRPr lang="zh-CN" altLang="en-US">
              <a:solidFill>
                <a:srgbClr val="FF0000"/>
              </a:solidFill>
            </a:endParaRPr>
          </a:p>
        </p:txBody>
      </p:sp>
      <p:sp>
        <p:nvSpPr>
          <p:cNvPr id="6" name="文本框 5">
            <a:extLst>
              <a:ext uri="{FF2B5EF4-FFF2-40B4-BE49-F238E27FC236}">
                <a16:creationId xmlns:a16="http://schemas.microsoft.com/office/drawing/2014/main" id="{31425D88-841F-FAE4-EE6C-596D2F823DD2}"/>
              </a:ext>
            </a:extLst>
          </p:cNvPr>
          <p:cNvSpPr txBox="1"/>
          <p:nvPr/>
        </p:nvSpPr>
        <p:spPr>
          <a:xfrm>
            <a:off x="7492332" y="2721609"/>
            <a:ext cx="537274" cy="605676"/>
          </a:xfrm>
          <a:prstGeom prst="rect">
            <a:avLst/>
          </a:prstGeom>
          <a:noFill/>
        </p:spPr>
        <p:txBody>
          <a:bodyPr vert="horz" wrap="none" rtlCol="0">
            <a:noAutofit/>
          </a:bodyPr>
          <a:lstStyle/>
          <a:p>
            <a:pPr>
              <a:lnSpc>
                <a:spcPct val="120000"/>
              </a:lnSpc>
            </a:pPr>
            <a:r>
              <a:rPr kumimoji="0" lang="zh-CN" altLang="zh-CN" sz="2800" b="1" i="0" strike="noStrike" kern="1200" cap="none" spc="0" normalizeH="0" baseline="0" noProof="0">
                <a:ln>
                  <a:noFill/>
                </a:ln>
                <a:solidFill>
                  <a:srgbClr val="FF0000"/>
                </a:solidFill>
                <a:effectLst/>
                <a:uLnTx/>
                <a:uFill>
                  <a:solidFill>
                    <a:srgbClr val="000000"/>
                  </a:solidFill>
                </a:uFill>
                <a:latin typeface="Times New Roman" pitchFamily="28"/>
                <a:ea typeface="宋体" pitchFamily="28"/>
                <a:cs typeface="宋体" pitchFamily="28"/>
              </a:rPr>
              <a:t>能</a:t>
            </a:r>
            <a:endParaRPr lang="zh-CN" altLang="en-US">
              <a:solidFill>
                <a:srgbClr val="FF0000"/>
              </a:solidFill>
            </a:endParaRPr>
          </a:p>
        </p:txBody>
      </p:sp>
      <p:sp>
        <p:nvSpPr>
          <p:cNvPr id="7" name="文本框 6">
            <a:extLst>
              <a:ext uri="{FF2B5EF4-FFF2-40B4-BE49-F238E27FC236}">
                <a16:creationId xmlns:a16="http://schemas.microsoft.com/office/drawing/2014/main" id="{8785A9DA-E618-8BCB-EC18-E1BCD8AD46F4}"/>
              </a:ext>
            </a:extLst>
          </p:cNvPr>
          <p:cNvSpPr txBox="1"/>
          <p:nvPr/>
        </p:nvSpPr>
        <p:spPr>
          <a:xfrm>
            <a:off x="8243219" y="3745737"/>
            <a:ext cx="894461" cy="605676"/>
          </a:xfrm>
          <a:prstGeom prst="rect">
            <a:avLst/>
          </a:prstGeom>
          <a:noFill/>
        </p:spPr>
        <p:txBody>
          <a:bodyPr vert="horz" wrap="none" rtlCol="0">
            <a:noAutofit/>
          </a:bodyPr>
          <a:lstStyle/>
          <a:p>
            <a:pPr>
              <a:lnSpc>
                <a:spcPct val="120000"/>
              </a:lnSpc>
            </a:pPr>
            <a:r>
              <a:rPr kumimoji="0" lang="zh-CN" altLang="zh-CN" sz="2800" b="1" i="0" strike="noStrike" kern="1200" cap="none" spc="0" normalizeH="0" baseline="0" noProof="0">
                <a:ln>
                  <a:noFill/>
                </a:ln>
                <a:solidFill>
                  <a:srgbClr val="FF0000"/>
                </a:solidFill>
                <a:effectLst/>
                <a:uLnTx/>
                <a:uFill>
                  <a:solidFill>
                    <a:srgbClr val="000000"/>
                  </a:solidFill>
                </a:uFill>
                <a:latin typeface="Times New Roman" pitchFamily="28"/>
                <a:ea typeface="宋体" pitchFamily="28"/>
                <a:cs typeface="宋体" pitchFamily="28"/>
              </a:rPr>
              <a:t>虚像</a:t>
            </a:r>
            <a:endParaRPr lang="zh-CN" altLang="en-US">
              <a:solidFill>
                <a:srgbClr val="FF0000"/>
              </a:solidFill>
            </a:endParaRPr>
          </a:p>
        </p:txBody>
      </p:sp>
      <p:sp>
        <p:nvSpPr>
          <p:cNvPr id="8" name="文本框 7">
            <a:extLst>
              <a:ext uri="{FF2B5EF4-FFF2-40B4-BE49-F238E27FC236}">
                <a16:creationId xmlns:a16="http://schemas.microsoft.com/office/drawing/2014/main" id="{9F590266-BC3E-D431-B6DB-CD5556D98B2E}"/>
              </a:ext>
            </a:extLst>
          </p:cNvPr>
          <p:cNvSpPr txBox="1"/>
          <p:nvPr/>
        </p:nvSpPr>
        <p:spPr>
          <a:xfrm>
            <a:off x="2691732" y="5281929"/>
            <a:ext cx="8752587" cy="605676"/>
          </a:xfrm>
          <a:prstGeom prst="rect">
            <a:avLst/>
          </a:prstGeom>
          <a:noFill/>
        </p:spPr>
        <p:txBody>
          <a:bodyPr vert="horz" wrap="none" rtlCol="0">
            <a:noAutofit/>
          </a:bodyPr>
          <a:lstStyle/>
          <a:p>
            <a:pPr>
              <a:lnSpc>
                <a:spcPct val="120000"/>
              </a:lnSpc>
            </a:pPr>
            <a:r>
              <a:rPr kumimoji="0" lang="zh-CN" altLang="zh-CN" sz="2800" b="1" i="0" strike="noStrike" kern="1200" cap="none" spc="0" normalizeH="0" baseline="0" noProof="0">
                <a:ln>
                  <a:noFill/>
                </a:ln>
                <a:solidFill>
                  <a:srgbClr val="FF0000"/>
                </a:solidFill>
                <a:effectLst/>
                <a:uLnTx/>
                <a:uFill>
                  <a:solidFill>
                    <a:srgbClr val="000000"/>
                  </a:solidFill>
                </a:uFill>
                <a:latin typeface="Times New Roman" pitchFamily="28"/>
                <a:ea typeface="宋体" pitchFamily="28"/>
                <a:cs typeface="宋体" pitchFamily="28"/>
              </a:rPr>
              <a:t>水面相当于平放的平面镜，像是光的反射形成的，像与</a:t>
            </a:r>
            <a:endParaRPr lang="zh-CN" altLang="en-US">
              <a:solidFill>
                <a:srgbClr val="FF0000"/>
              </a:solidFill>
            </a:endParaRPr>
          </a:p>
        </p:txBody>
      </p:sp>
      <p:sp>
        <p:nvSpPr>
          <p:cNvPr id="9" name="文本框 8">
            <a:extLst>
              <a:ext uri="{FF2B5EF4-FFF2-40B4-BE49-F238E27FC236}">
                <a16:creationId xmlns:a16="http://schemas.microsoft.com/office/drawing/2014/main" id="{798DA21B-1001-80F8-28B7-AADF8D61753D}"/>
              </a:ext>
            </a:extLst>
          </p:cNvPr>
          <p:cNvSpPr txBox="1"/>
          <p:nvPr/>
        </p:nvSpPr>
        <p:spPr>
          <a:xfrm>
            <a:off x="558132" y="5793993"/>
            <a:ext cx="3037586" cy="556654"/>
          </a:xfrm>
          <a:prstGeom prst="rect">
            <a:avLst/>
          </a:prstGeom>
          <a:noFill/>
        </p:spPr>
        <p:txBody>
          <a:bodyPr vert="horz" wrap="none" rtlCol="0">
            <a:noAutofit/>
          </a:bodyPr>
          <a:lstStyle/>
          <a:p>
            <a:pPr>
              <a:lnSpc>
                <a:spcPct val="120000"/>
              </a:lnSpc>
            </a:pPr>
            <a:r>
              <a:rPr kumimoji="0" lang="zh-CN" altLang="zh-CN" sz="2800" b="1" i="0" strike="noStrike" kern="1200" cap="none" spc="0" normalizeH="0" baseline="0" noProof="0">
                <a:ln>
                  <a:noFill/>
                </a:ln>
                <a:solidFill>
                  <a:srgbClr val="FF0000"/>
                </a:solidFill>
                <a:effectLst/>
                <a:uLnTx/>
                <a:uFill>
                  <a:solidFill>
                    <a:srgbClr val="000000"/>
                  </a:solidFill>
                </a:uFill>
                <a:latin typeface="Times New Roman" pitchFamily="28"/>
                <a:ea typeface="宋体" pitchFamily="28"/>
                <a:cs typeface="宋体" pitchFamily="28"/>
              </a:rPr>
              <a:t>物体关于镜面对称</a:t>
            </a:r>
            <a:endParaRPr lang="zh-CN" altLang="en-US">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P spid="3" grpId="0" build="allAtOnce"/>
      <p:bldP spid="4" grpId="0" build="allAtOnce"/>
      <p:bldP spid="5" grpId="0" build="allAtOnce"/>
      <p:bldP spid="6" grpId="0" build="allAtOnce"/>
      <p:bldP spid="7" grpId="0" build="allAtOnce"/>
      <p:bldP spid="8" grpId="0" build="allAtOnce"/>
      <p:bldP spid="9" grpId="0" build="allAtOnce"/>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YT"/>
        <p:cNvGrpSpPr/>
        <p:nvPr/>
      </p:nvGrpSpPr>
      <p:grpSpPr>
        <a:xfrm>
          <a:off x="0" y="0"/>
          <a:ext cx="0" cy="0"/>
          <a:chOff x="0" y="0"/>
          <a:chExt cx="0" cy="0"/>
        </a:xfrm>
      </p:grpSpPr>
      <p:sp>
        <p:nvSpPr>
          <p:cNvPr id="11921" name="yt_shape_11921"/>
          <p:cNvSpPr txBox="1"/>
          <p:nvPr/>
        </p:nvSpPr>
        <p:spPr>
          <a:xfrm>
            <a:off x="648143" y="1200136"/>
            <a:ext cx="10896000" cy="1060034"/>
          </a:xfrm>
          <a:prstGeom prst="rect">
            <a:avLst/>
          </a:prstGeom>
        </p:spPr>
        <p:txBody>
          <a:bodyPr vert="horz" wrap="square" lIns="0" tIns="0" rIns="0" bIns="0" rtlCol="0">
            <a:spAutoFit/>
          </a:bodyPr>
          <a:lstStyle/>
          <a:p>
            <a:pPr algn="l" eaLnBrk="1"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19.</a:t>
            </a:r>
            <a:r>
              <a:rPr lang="zh-CN" altLang="zh-CN" sz="2800" b="0" i="0" u="none">
                <a:solidFill>
                  <a:srgbClr val="000000"/>
                </a:solidFill>
                <a:effectLst/>
                <a:latin typeface="Times New Roman" pitchFamily="28"/>
                <a:ea typeface="宋体" pitchFamily="28"/>
                <a:cs typeface="宋体" pitchFamily="28"/>
              </a:rPr>
              <a:t>铁棍山药是焦作的地方特产。小明与小华利用天平、量筒等实验器材测量家乡的特产铁棍山药的密度，具体实验操作如下：</a:t>
            </a:r>
          </a:p>
        </p:txBody>
      </p:sp>
      <p:sp>
        <p:nvSpPr>
          <p:cNvPr id="11922" name="yt_shape_11922"/>
          <p:cNvSpPr txBox="1"/>
          <p:nvPr/>
        </p:nvSpPr>
        <p:spPr>
          <a:xfrm>
            <a:off x="648143" y="2310958"/>
            <a:ext cx="10896000" cy="1620187"/>
          </a:xfrm>
          <a:prstGeom prst="rect">
            <a:avLst/>
          </a:prstGeom>
        </p:spPr>
        <p:txBody>
          <a:bodyPr vert="horz" wrap="square" lIns="0" tIns="0" rIns="0" bIns="0" rtlCol="0">
            <a:spAutoFit/>
          </a:bodyPr>
          <a:lstStyle/>
          <a:p>
            <a:pPr algn="l" eaLnBrk="1" latinLnBrk="0" hangingPunct="0">
              <a:lnSpc>
                <a:spcPct val="129999"/>
              </a:lnSpc>
            </a:pPr>
            <a:r>
              <a:rPr lang="zh-CN" altLang="zh-CN" sz="2800" b="0" i="0" u="none">
                <a:solidFill>
                  <a:srgbClr val="000000"/>
                </a:solidFill>
                <a:effectLst/>
                <a:latin typeface="宋体" pitchFamily="28"/>
                <a:ea typeface="宋体" pitchFamily="28"/>
                <a:cs typeface="宋体" pitchFamily="28"/>
              </a:rPr>
              <a:t>（</a:t>
            </a:r>
            <a:r>
              <a:rPr lang="en-US" altLang="zh-CN" sz="2800" b="0" i="0" u="none">
                <a:solidFill>
                  <a:srgbClr val="000000"/>
                </a:solidFill>
                <a:effectLst/>
                <a:latin typeface="Times New Roman" pitchFamily="28"/>
                <a:ea typeface="Times New Roman" pitchFamily="28"/>
                <a:cs typeface="宋体" pitchFamily="28"/>
              </a:rPr>
              <a:t>1</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Times New Roman" pitchFamily="28"/>
                <a:ea typeface="宋体" pitchFamily="28"/>
                <a:cs typeface="宋体" pitchFamily="28"/>
              </a:rPr>
              <a:t>小明将天平放在水平桌面上，将游码移至标尺左端的</a:t>
            </a:r>
            <a:r>
              <a:rPr lang="zh-CN" altLang="zh-CN" sz="100" b="0" i="0" spc="-100">
                <a:solidFill>
                  <a:srgbClr val="FF0000"/>
                </a:solidFill>
                <a:effectLst/>
                <a:latin typeface="Times New Roman" pitchFamily="28"/>
                <a:ea typeface="宋体" pitchFamily="28"/>
                <a:cs typeface="宋体" pitchFamily="28"/>
              </a:rPr>
              <a:t> </a:t>
            </a:r>
            <a:r>
              <a:rPr lang="zh-CN" altLang="zh-CN" sz="2800" b="0" i="0" u="sng">
                <a:solidFill>
                  <a:srgbClr val="000000"/>
                </a:solidFill>
                <a:effectLst/>
                <a:uFill>
                  <a:solidFill>
                    <a:srgbClr val="000000"/>
                  </a:solidFill>
                </a:uFill>
                <a:latin typeface="Times New Roman" pitchFamily="28"/>
                <a:ea typeface="宋体" pitchFamily="28"/>
                <a:cs typeface="宋体" pitchFamily="28"/>
              </a:rPr>
              <a:t>　</a:t>
            </a:r>
            <a:r>
              <a:rPr lang="zh-CN" altLang="zh-CN" sz="2800" b="1" i="0" u="sng">
                <a:solidFill>
                  <a:srgbClr val="FF0000">
                    <a:alpha val="0"/>
                  </a:srgbClr>
                </a:solidFill>
                <a:effectLst/>
                <a:uFill>
                  <a:solidFill>
                    <a:srgbClr val="000000"/>
                  </a:solidFill>
                </a:uFill>
                <a:latin typeface="Times New Roman" pitchFamily="28"/>
                <a:ea typeface="宋体" pitchFamily="28"/>
                <a:cs typeface="宋体" pitchFamily="28"/>
              </a:rPr>
              <a:t>零刻度线</a:t>
            </a:r>
            <a:r>
              <a:rPr lang="zh-CN" altLang="zh-CN" sz="2800" b="0" i="0" u="sng">
                <a:solidFill>
                  <a:srgbClr val="000000"/>
                </a:solidFill>
                <a:effectLst/>
                <a:uFill>
                  <a:solidFill>
                    <a:srgbClr val="000000"/>
                  </a:solidFill>
                </a:uFill>
                <a:latin typeface="Times New Roman" pitchFamily="28"/>
                <a:ea typeface="宋体" pitchFamily="28"/>
                <a:cs typeface="宋体" pitchFamily="28"/>
              </a:rPr>
              <a:t>　</a:t>
            </a:r>
            <a:r>
              <a:rPr lang="zh-CN" altLang="zh-CN" sz="100" b="0" i="0" spc="-100">
                <a:noFill/>
                <a:effectLst/>
                <a:latin typeface="Times New Roman" pitchFamily="28"/>
                <a:ea typeface="宋体" pitchFamily="28"/>
                <a:cs typeface="宋体" pitchFamily="28"/>
              </a:rPr>
              <a:t>⁠</a:t>
            </a:r>
            <a:r>
              <a:rPr lang="zh-CN" altLang="zh-CN" sz="2800" b="0" i="0" u="none">
                <a:solidFill>
                  <a:srgbClr val="000000"/>
                </a:solidFill>
                <a:effectLst/>
                <a:latin typeface="Times New Roman" pitchFamily="28"/>
                <a:ea typeface="宋体" pitchFamily="28"/>
                <a:cs typeface="宋体" pitchFamily="28"/>
              </a:rPr>
              <a:t>处，此时指针位置如图甲所示，要使天平横梁平衡，应向</a:t>
            </a:r>
            <a:r>
              <a:rPr lang="zh-CN" altLang="zh-CN" sz="100" b="0" i="0" spc="-100">
                <a:solidFill>
                  <a:srgbClr val="FF0000"/>
                </a:solidFill>
                <a:effectLst/>
                <a:latin typeface="Times New Roman" pitchFamily="28"/>
                <a:ea typeface="宋体" pitchFamily="28"/>
                <a:cs typeface="宋体" pitchFamily="28"/>
              </a:rPr>
              <a:t> </a:t>
            </a:r>
            <a:r>
              <a:rPr lang="zh-CN" altLang="zh-CN" sz="2800" b="0" i="0" u="sng">
                <a:solidFill>
                  <a:srgbClr val="000000"/>
                </a:solidFill>
                <a:effectLst/>
                <a:uFill>
                  <a:solidFill>
                    <a:srgbClr val="000000"/>
                  </a:solidFill>
                </a:uFill>
                <a:latin typeface="Times New Roman" pitchFamily="28"/>
                <a:ea typeface="宋体" pitchFamily="28"/>
                <a:cs typeface="宋体" pitchFamily="28"/>
              </a:rPr>
              <a:t>　</a:t>
            </a:r>
            <a:r>
              <a:rPr lang="zh-CN" altLang="zh-CN" sz="2800" b="1" i="0" u="sng">
                <a:solidFill>
                  <a:srgbClr val="FF0000">
                    <a:alpha val="0"/>
                  </a:srgbClr>
                </a:solidFill>
                <a:effectLst/>
                <a:uFill>
                  <a:solidFill>
                    <a:srgbClr val="000000"/>
                  </a:solidFill>
                </a:uFill>
                <a:latin typeface="Times New Roman" pitchFamily="28"/>
                <a:ea typeface="宋体" pitchFamily="28"/>
                <a:cs typeface="宋体" pitchFamily="28"/>
              </a:rPr>
              <a:t>右</a:t>
            </a:r>
            <a:r>
              <a:rPr lang="zh-CN" altLang="zh-CN" sz="2800" b="0" i="0" u="sng">
                <a:solidFill>
                  <a:srgbClr val="000000"/>
                </a:solidFill>
                <a:effectLst/>
                <a:uFill>
                  <a:solidFill>
                    <a:srgbClr val="000000"/>
                  </a:solidFill>
                </a:uFill>
                <a:latin typeface="Times New Roman" pitchFamily="28"/>
                <a:ea typeface="宋体" pitchFamily="28"/>
                <a:cs typeface="宋体" pitchFamily="28"/>
              </a:rPr>
              <a:t>　</a:t>
            </a:r>
            <a:r>
              <a:rPr lang="zh-CN" altLang="zh-CN" sz="100" b="0" i="0" spc="-100">
                <a:noFill/>
                <a:effectLst/>
                <a:latin typeface="Times New Roman" pitchFamily="28"/>
                <a:ea typeface="宋体" pitchFamily="28"/>
                <a:cs typeface="宋体" pitchFamily="28"/>
              </a:rPr>
              <a:t>⁠</a:t>
            </a:r>
            <a:r>
              <a:rPr lang="zh-CN" altLang="zh-CN" sz="2800" b="0" i="0" u="none">
                <a:solidFill>
                  <a:srgbClr val="000000"/>
                </a:solidFill>
                <a:effectLst/>
                <a:latin typeface="Times New Roman" pitchFamily="28"/>
                <a:ea typeface="宋体" pitchFamily="28"/>
                <a:cs typeface="宋体" pitchFamily="28"/>
              </a:rPr>
              <a:t>调节平衡螺母，直到天平横梁平衡。</a:t>
            </a:r>
          </a:p>
        </p:txBody>
      </p:sp>
      <p:sp>
        <p:nvSpPr>
          <p:cNvPr id="11926" name="yt_shape_11926"/>
          <p:cNvSpPr txBox="1"/>
          <p:nvPr/>
        </p:nvSpPr>
        <p:spPr>
          <a:xfrm>
            <a:off x="648000" y="5335211"/>
            <a:ext cx="65" cy="322652"/>
          </a:xfrm>
          <a:prstGeom prst="rect">
            <a:avLst/>
          </a:prstGeom>
        </p:spPr>
        <p:txBody>
          <a:bodyPr vert="horz" wrap="none" lIns="0" tIns="0" rIns="0" bIns="0" rtlCol="0">
            <a:spAutoFit/>
          </a:bodyPr>
          <a:lstStyle/>
          <a:p>
            <a:pPr algn="l" eaLnBrk="1" latinLnBrk="0" hangingPunct="0">
              <a:lnSpc>
                <a:spcPct val="129999"/>
              </a:lnSpc>
            </a:pPr>
            <a:endParaRPr/>
          </a:p>
        </p:txBody>
      </p:sp>
      <p:grpSp>
        <p:nvGrpSpPr>
          <p:cNvPr id="11923" name="yt_shape_11923" title="H_90.5811">
            <a:extLst>
              <a:ext uri="{FF2B5EF4-FFF2-40B4-BE49-F238E27FC236}">
                <a16:creationId xmlns:a16="http://schemas.microsoft.com/office/drawing/2014/main" id="{249740F1-2B05-4C5A-B423-6F681AEFABC2}"/>
              </a:ext>
            </a:extLst>
          </p:cNvPr>
          <p:cNvGrpSpPr/>
          <p:nvPr/>
        </p:nvGrpSpPr>
        <p:grpSpPr>
          <a:xfrm>
            <a:off x="5614034" y="4134297"/>
            <a:ext cx="963930" cy="1150380"/>
            <a:chOff x="0" y="0"/>
            <a:chExt cx="963930" cy="1150380"/>
          </a:xfrm>
        </p:grpSpPr>
        <p:pic>
          <p:nvPicPr>
            <p:cNvPr id="2" name="yt_image_11923">
              <a:extLst>
                <a:ext uri="">
                  <a16:creationId xmlns="" xmlns:a16="http://schemas.microsoft.com/office/drawing/2014/main" xmlns:a14="http://schemas.microsoft.com/office/drawing/2010/main" id="{5351258F-BC95-41E6-9372-C2FE361B029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63930" cy="754380"/>
            </a:xfrm>
            <a:prstGeom prst="rect">
              <a:avLst/>
            </a:prstGeom>
            <a:noFill/>
            <a:extLst>
              <a:ext uri="{909E8E84-426E-40DD-AFC4-6F175D3DCCD1}">
                <a14:hiddenFill xmlns:a14="http://schemas.microsoft.com/office/drawing/2010/main">
                  <a:solidFill>
                    <a:srgbClr val="FFFFFF"/>
                  </a:solidFill>
                </a14:hiddenFill>
              </a:ext>
            </a:extLst>
          </p:spPr>
        </p:pic>
        <p:sp>
          <p:nvSpPr>
            <p:cNvPr id="11925" name="yt_shape_11925"/>
            <p:cNvSpPr txBox="1"/>
            <p:nvPr/>
          </p:nvSpPr>
          <p:spPr>
            <a:xfrm>
              <a:off x="304204" y="790380"/>
              <a:ext cx="391520" cy="360000"/>
            </a:xfrm>
            <a:prstGeom prst="rect">
              <a:avLst/>
            </a:prstGeom>
          </p:spPr>
          <p:txBody>
            <a:bodyPr vert="horz" wrap="square" lIns="0" tIns="0" rIns="0" bIns="0" rtlCol="0">
              <a:spAutoFit/>
            </a:bodyPr>
            <a:lstStyle/>
            <a:p>
              <a:pPr algn="ctr" eaLnBrk="1" latinLnBrk="0" hangingPunct="0">
                <a:lnSpc>
                  <a:spcPct val="129999"/>
                </a:lnSpc>
              </a:pPr>
              <a:r>
                <a:rPr lang="zh-CN" altLang="zh-CN" sz="2800" b="0" i="0" u="none">
                  <a:solidFill>
                    <a:srgbClr val="000000"/>
                  </a:solidFill>
                  <a:effectLst/>
                  <a:latin typeface="Times New Roman" pitchFamily="28"/>
                  <a:ea typeface="楷体" pitchFamily="28"/>
                  <a:cs typeface="宋体" pitchFamily="28"/>
                </a:rPr>
                <a:t>甲</a:t>
              </a:r>
            </a:p>
          </p:txBody>
        </p:sp>
      </p:grpSp>
      <p:sp>
        <p:nvSpPr>
          <p:cNvPr id="3" name="文本框 2">
            <a:extLst>
              <a:ext uri="{FF2B5EF4-FFF2-40B4-BE49-F238E27FC236}">
                <a16:creationId xmlns:a16="http://schemas.microsoft.com/office/drawing/2014/main" id="{1C8553E4-2CB7-851C-5672-2850725CE111}"/>
              </a:ext>
            </a:extLst>
          </p:cNvPr>
          <p:cNvSpPr txBox="1"/>
          <p:nvPr/>
        </p:nvSpPr>
        <p:spPr>
          <a:xfrm>
            <a:off x="9981532" y="2264152"/>
            <a:ext cx="1251649" cy="648348"/>
          </a:xfrm>
          <a:prstGeom prst="rect">
            <a:avLst/>
          </a:prstGeom>
          <a:noFill/>
        </p:spPr>
        <p:txBody>
          <a:bodyPr vert="horz" wrap="none" rtlCol="0">
            <a:noAutofit/>
          </a:bodyPr>
          <a:lstStyle/>
          <a:p>
            <a:pPr>
              <a:lnSpc>
                <a:spcPct val="129999"/>
              </a:lnSpc>
            </a:pPr>
            <a:r>
              <a:rPr kumimoji="0" lang="zh-CN" altLang="zh-CN" sz="2800" b="1" i="0" strike="noStrike" kern="1200" cap="none" spc="0" normalizeH="0" baseline="0" noProof="0">
                <a:ln>
                  <a:noFill/>
                </a:ln>
                <a:solidFill>
                  <a:srgbClr val="FF0000"/>
                </a:solidFill>
                <a:effectLst/>
                <a:uLnTx/>
                <a:uFill>
                  <a:solidFill>
                    <a:srgbClr val="000000"/>
                  </a:solidFill>
                </a:uFill>
                <a:latin typeface="Times New Roman" pitchFamily="28"/>
                <a:ea typeface="宋体" pitchFamily="28"/>
                <a:cs typeface="宋体" pitchFamily="28"/>
              </a:rPr>
              <a:t>零刻度</a:t>
            </a:r>
            <a:endParaRPr lang="zh-CN" altLang="en-US">
              <a:solidFill>
                <a:srgbClr val="FF0000"/>
              </a:solidFill>
            </a:endParaRPr>
          </a:p>
        </p:txBody>
      </p:sp>
      <p:sp>
        <p:nvSpPr>
          <p:cNvPr id="4" name="文本框 3">
            <a:extLst>
              <a:ext uri="{FF2B5EF4-FFF2-40B4-BE49-F238E27FC236}">
                <a16:creationId xmlns:a16="http://schemas.microsoft.com/office/drawing/2014/main" id="{FC7B38B7-92B5-076D-FD1D-8F7A82EDCB77}"/>
              </a:ext>
            </a:extLst>
          </p:cNvPr>
          <p:cNvSpPr txBox="1"/>
          <p:nvPr/>
        </p:nvSpPr>
        <p:spPr>
          <a:xfrm>
            <a:off x="558132" y="2818888"/>
            <a:ext cx="537274" cy="648348"/>
          </a:xfrm>
          <a:prstGeom prst="rect">
            <a:avLst/>
          </a:prstGeom>
          <a:noFill/>
        </p:spPr>
        <p:txBody>
          <a:bodyPr vert="horz" wrap="none" rtlCol="0">
            <a:noAutofit/>
          </a:bodyPr>
          <a:lstStyle/>
          <a:p>
            <a:pPr>
              <a:lnSpc>
                <a:spcPct val="129999"/>
              </a:lnSpc>
            </a:pPr>
            <a:r>
              <a:rPr kumimoji="0" lang="zh-CN" altLang="zh-CN" sz="2800" b="1" i="0" strike="noStrike" kern="1200" cap="none" spc="0" normalizeH="0" baseline="0" noProof="0">
                <a:ln>
                  <a:noFill/>
                </a:ln>
                <a:solidFill>
                  <a:srgbClr val="FF0000"/>
                </a:solidFill>
                <a:effectLst/>
                <a:uLnTx/>
                <a:uFill>
                  <a:solidFill>
                    <a:srgbClr val="000000"/>
                  </a:solidFill>
                </a:uFill>
                <a:latin typeface="Times New Roman" pitchFamily="28"/>
                <a:ea typeface="宋体" pitchFamily="28"/>
                <a:cs typeface="宋体" pitchFamily="28"/>
              </a:rPr>
              <a:t>线</a:t>
            </a:r>
            <a:endParaRPr lang="zh-CN" altLang="en-US">
              <a:solidFill>
                <a:srgbClr val="FF0000"/>
              </a:solidFill>
            </a:endParaRPr>
          </a:p>
        </p:txBody>
      </p:sp>
      <p:sp>
        <p:nvSpPr>
          <p:cNvPr id="5" name="文本框 4">
            <a:extLst>
              <a:ext uri="{FF2B5EF4-FFF2-40B4-BE49-F238E27FC236}">
                <a16:creationId xmlns:a16="http://schemas.microsoft.com/office/drawing/2014/main" id="{6FFEB65E-6574-69AC-4D44-DE227922ECD9}"/>
              </a:ext>
            </a:extLst>
          </p:cNvPr>
          <p:cNvSpPr txBox="1"/>
          <p:nvPr/>
        </p:nvSpPr>
        <p:spPr>
          <a:xfrm>
            <a:off x="10516519" y="2818888"/>
            <a:ext cx="537274" cy="648348"/>
          </a:xfrm>
          <a:prstGeom prst="rect">
            <a:avLst/>
          </a:prstGeom>
          <a:noFill/>
        </p:spPr>
        <p:txBody>
          <a:bodyPr vert="horz" wrap="none" rtlCol="0">
            <a:noAutofit/>
          </a:bodyPr>
          <a:lstStyle/>
          <a:p>
            <a:pPr>
              <a:lnSpc>
                <a:spcPct val="129999"/>
              </a:lnSpc>
            </a:pPr>
            <a:r>
              <a:rPr kumimoji="0" lang="zh-CN" altLang="zh-CN" sz="2800" b="1" i="0" strike="noStrike" kern="1200" cap="none" spc="0" normalizeH="0" baseline="0" noProof="0">
                <a:ln>
                  <a:noFill/>
                </a:ln>
                <a:solidFill>
                  <a:srgbClr val="FF0000"/>
                </a:solidFill>
                <a:effectLst/>
                <a:uLnTx/>
                <a:uFill>
                  <a:solidFill>
                    <a:srgbClr val="000000"/>
                  </a:solidFill>
                </a:uFill>
                <a:latin typeface="Times New Roman" pitchFamily="28"/>
                <a:ea typeface="宋体" pitchFamily="28"/>
                <a:cs typeface="宋体" pitchFamily="28"/>
              </a:rPr>
              <a:t>右</a:t>
            </a:r>
            <a:endParaRPr lang="zh-CN" altLang="en-US">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4" grpId="0" build="allAtOnce"/>
      <p:bldP spid="5" grpId="0" build="allAtOnce"/>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YT"/>
        <p:cNvGrpSpPr/>
        <p:nvPr/>
      </p:nvGrpSpPr>
      <p:grpSpPr>
        <a:xfrm>
          <a:off x="0" y="0"/>
          <a:ext cx="0" cy="0"/>
          <a:chOff x="0" y="0"/>
          <a:chExt cx="0" cy="0"/>
        </a:xfrm>
      </p:grpSpPr>
      <p:sp>
        <p:nvSpPr>
          <p:cNvPr id="11927" name="yt_shape_11927"/>
          <p:cNvSpPr txBox="1"/>
          <p:nvPr/>
        </p:nvSpPr>
        <p:spPr>
          <a:xfrm>
            <a:off x="648143" y="1388916"/>
            <a:ext cx="10896000" cy="1620187"/>
          </a:xfrm>
          <a:prstGeom prst="rect">
            <a:avLst/>
          </a:prstGeom>
        </p:spPr>
        <p:txBody>
          <a:bodyPr vert="horz" wrap="square" lIns="0" tIns="0" rIns="0" bIns="0" rtlCol="0">
            <a:spAutoFit/>
          </a:bodyPr>
          <a:lstStyle/>
          <a:p>
            <a:pPr algn="l" eaLnBrk="1" latinLnBrk="0" hangingPunct="0">
              <a:lnSpc>
                <a:spcPct val="129999"/>
              </a:lnSpc>
            </a:pPr>
            <a:r>
              <a:rPr lang="zh-CN" altLang="zh-CN" sz="2800" b="0" i="0" u="none">
                <a:solidFill>
                  <a:srgbClr val="000000"/>
                </a:solidFill>
                <a:effectLst/>
                <a:latin typeface="宋体" pitchFamily="28"/>
                <a:ea typeface="宋体" pitchFamily="28"/>
                <a:cs typeface="宋体" pitchFamily="28"/>
              </a:rPr>
              <a:t>（</a:t>
            </a:r>
            <a:r>
              <a:rPr lang="en-US" altLang="zh-CN" sz="2800" b="0" i="0" u="none">
                <a:solidFill>
                  <a:srgbClr val="000000"/>
                </a:solidFill>
                <a:effectLst/>
                <a:latin typeface="Times New Roman" pitchFamily="28"/>
                <a:ea typeface="Times New Roman" pitchFamily="28"/>
                <a:cs typeface="宋体" pitchFamily="28"/>
              </a:rPr>
              <a:t>2</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Times New Roman" pitchFamily="28"/>
                <a:ea typeface="宋体" pitchFamily="28"/>
                <a:cs typeface="宋体" pitchFamily="28"/>
              </a:rPr>
              <a:t>取一小截山药放在天平左盘，向右盘加减砝码并调节游码，当天平平衡时，右盘中砝码质量和游码的位置如图乙所示，则山药块的质量为</a:t>
            </a:r>
            <a:r>
              <a:rPr lang="zh-CN" altLang="zh-CN" sz="100" b="0" i="0" spc="-100">
                <a:solidFill>
                  <a:srgbClr val="FF0000"/>
                </a:solidFill>
                <a:effectLst/>
                <a:latin typeface="Times New Roman" pitchFamily="28"/>
                <a:ea typeface="宋体" pitchFamily="28"/>
                <a:cs typeface="宋体" pitchFamily="28"/>
              </a:rPr>
              <a:t> </a:t>
            </a:r>
            <a:r>
              <a:rPr lang="zh-CN" altLang="zh-CN" sz="2800" b="0" i="0" u="sng">
                <a:solidFill>
                  <a:srgbClr val="000000"/>
                </a:solidFill>
                <a:effectLst/>
                <a:uFill>
                  <a:solidFill>
                    <a:srgbClr val="000000"/>
                  </a:solidFill>
                </a:uFill>
                <a:latin typeface="Times New Roman" pitchFamily="28"/>
                <a:ea typeface="宋体" pitchFamily="28"/>
                <a:cs typeface="宋体" pitchFamily="28"/>
              </a:rPr>
              <a:t>　</a:t>
            </a:r>
            <a:r>
              <a:rPr lang="en-US" altLang="zh-CN" sz="2800" b="1" i="0" u="sng">
                <a:solidFill>
                  <a:srgbClr val="FF0000">
                    <a:alpha val="0"/>
                  </a:srgbClr>
                </a:solidFill>
                <a:effectLst/>
                <a:uFill>
                  <a:solidFill>
                    <a:srgbClr val="000000"/>
                  </a:solidFill>
                </a:uFill>
                <a:latin typeface="Times New Roman" pitchFamily="28"/>
                <a:ea typeface="Times New Roman" pitchFamily="28"/>
                <a:cs typeface="宋体" pitchFamily="28"/>
              </a:rPr>
              <a:t>22.4</a:t>
            </a:r>
            <a:r>
              <a:rPr lang="zh-CN" altLang="zh-CN" sz="2800" b="1" i="0" u="sng">
                <a:solidFill>
                  <a:srgbClr val="FF0000">
                    <a:alpha val="0"/>
                  </a:srgbClr>
                </a:solidFill>
                <a:effectLst/>
                <a:uFill>
                  <a:solidFill>
                    <a:srgbClr val="000000"/>
                  </a:solidFill>
                </a:uFill>
                <a:latin typeface="Times New Roman" pitchFamily="28"/>
                <a:ea typeface="宋体" pitchFamily="28"/>
                <a:cs typeface="宋体" pitchFamily="28"/>
              </a:rPr>
              <a:t>　</a:t>
            </a:r>
            <a:r>
              <a:rPr lang="zh-CN" altLang="zh-CN" sz="100" b="1" i="0" spc="-100">
                <a:noFill/>
                <a:effectLst/>
                <a:latin typeface="Times New Roman" pitchFamily="28"/>
                <a:ea typeface="宋体" pitchFamily="28"/>
                <a:cs typeface="宋体" pitchFamily="28"/>
              </a:rPr>
              <a:t>⁠</a:t>
            </a:r>
            <a:r>
              <a:rPr lang="en-US" altLang="zh-CN" sz="2800" b="0" i="0" u="none">
                <a:solidFill>
                  <a:srgbClr val="000000"/>
                </a:solidFill>
                <a:effectLst/>
                <a:latin typeface="Times New Roman" pitchFamily="28"/>
                <a:ea typeface="Times New Roman" pitchFamily="28"/>
                <a:cs typeface="宋体" pitchFamily="28"/>
              </a:rPr>
              <a:t>g</a:t>
            </a:r>
            <a:r>
              <a:rPr lang="zh-CN" altLang="zh-CN" sz="2800" b="0" i="0" u="none">
                <a:solidFill>
                  <a:srgbClr val="000000"/>
                </a:solidFill>
                <a:effectLst/>
                <a:latin typeface="Times New Roman" pitchFamily="28"/>
                <a:ea typeface="宋体" pitchFamily="28"/>
                <a:cs typeface="宋体" pitchFamily="28"/>
              </a:rPr>
              <a:t>。</a:t>
            </a:r>
          </a:p>
        </p:txBody>
      </p:sp>
      <p:sp>
        <p:nvSpPr>
          <p:cNvPr id="11931" name="yt_shape_11931"/>
          <p:cNvSpPr txBox="1"/>
          <p:nvPr/>
        </p:nvSpPr>
        <p:spPr>
          <a:xfrm>
            <a:off x="648000" y="5146432"/>
            <a:ext cx="65" cy="322652"/>
          </a:xfrm>
          <a:prstGeom prst="rect">
            <a:avLst/>
          </a:prstGeom>
        </p:spPr>
        <p:txBody>
          <a:bodyPr vert="horz" wrap="none" lIns="0" tIns="0" rIns="0" bIns="0" rtlCol="0">
            <a:spAutoFit/>
          </a:bodyPr>
          <a:lstStyle/>
          <a:p>
            <a:pPr algn="l" eaLnBrk="1" latinLnBrk="0" hangingPunct="0">
              <a:lnSpc>
                <a:spcPct val="129999"/>
              </a:lnSpc>
            </a:pPr>
            <a:endParaRPr/>
          </a:p>
        </p:txBody>
      </p:sp>
      <p:grpSp>
        <p:nvGrpSpPr>
          <p:cNvPr id="11928" name="yt_shape_11928" title="H_148.3311">
            <a:extLst>
              <a:ext uri="{FF2B5EF4-FFF2-40B4-BE49-F238E27FC236}">
                <a16:creationId xmlns:a16="http://schemas.microsoft.com/office/drawing/2014/main" id="{249740F1-2B05-4C5A-B423-6F681AEFABC2}"/>
              </a:ext>
            </a:extLst>
          </p:cNvPr>
          <p:cNvGrpSpPr/>
          <p:nvPr/>
        </p:nvGrpSpPr>
        <p:grpSpPr>
          <a:xfrm>
            <a:off x="4616576" y="3212255"/>
            <a:ext cx="2958846" cy="1883805"/>
            <a:chOff x="0" y="0"/>
            <a:chExt cx="2958846" cy="1883805"/>
          </a:xfrm>
        </p:grpSpPr>
        <p:pic>
          <p:nvPicPr>
            <p:cNvPr id="3" name="yt_image_11928">
              <a:extLst>
                <a:ext uri="">
                  <a16:creationId xmlns="" xmlns:a16="http://schemas.microsoft.com/office/drawing/2014/main" xmlns:a14="http://schemas.microsoft.com/office/drawing/2010/main" id="{5351258F-BC95-41E6-9372-C2FE361B0291}"/>
                </a:ext>
              </a:extLst>
            </p:cNvPr>
            <p:cNvPicPr>
              <a:picLocks noChangeAspect="1" noChangeArrowheads="1"/>
            </p:cNvPicPr>
            <p:nvPr/>
          </p:nvPicPr>
          <p:blipFill>
            <a:blip r:embed="rId2" cstate="print"/>
            <a:srcRect/>
            <a:stretch>
              <a:fillRect/>
            </a:stretch>
          </p:blipFill>
          <p:spPr bwMode="auto">
            <a:xfrm>
              <a:off x="0" y="0"/>
              <a:ext cx="2958846" cy="1487805"/>
            </a:xfrm>
            <a:prstGeom prst="rect">
              <a:avLst/>
            </a:prstGeom>
            <a:noFill/>
            <a:extLst>
              <a:ext uri="{909E8E84-426E-40DD-AFC4-6F175D3DCCD1}">
                <a14:hiddenFill xmlns:a14="http://schemas.microsoft.com/office/drawing/2010/main">
                  <a:solidFill>
                    <a:srgbClr val="FFFFFF"/>
                  </a:solidFill>
                </a14:hiddenFill>
              </a:ext>
            </a:extLst>
          </p:spPr>
        </p:pic>
        <p:sp>
          <p:nvSpPr>
            <p:cNvPr id="11930" name="yt_shape_11930"/>
            <p:cNvSpPr txBox="1"/>
            <p:nvPr/>
          </p:nvSpPr>
          <p:spPr>
            <a:xfrm>
              <a:off x="1301662" y="1523805"/>
              <a:ext cx="391520" cy="360000"/>
            </a:xfrm>
            <a:prstGeom prst="rect">
              <a:avLst/>
            </a:prstGeom>
          </p:spPr>
          <p:txBody>
            <a:bodyPr vert="horz" wrap="square" lIns="0" tIns="0" rIns="0" bIns="0" rtlCol="0">
              <a:spAutoFit/>
            </a:bodyPr>
            <a:lstStyle/>
            <a:p>
              <a:pPr algn="ctr" eaLnBrk="1" latinLnBrk="0" hangingPunct="0">
                <a:lnSpc>
                  <a:spcPct val="129999"/>
                </a:lnSpc>
              </a:pPr>
              <a:r>
                <a:rPr lang="zh-CN" altLang="zh-CN" sz="2800" b="0" i="0" u="none">
                  <a:solidFill>
                    <a:srgbClr val="000000"/>
                  </a:solidFill>
                  <a:effectLst/>
                  <a:latin typeface="Times New Roman" pitchFamily="28"/>
                  <a:ea typeface="楷体" pitchFamily="28"/>
                  <a:cs typeface="宋体" pitchFamily="28"/>
                </a:rPr>
                <a:t>乙</a:t>
              </a:r>
            </a:p>
          </p:txBody>
        </p:sp>
      </p:grpSp>
      <p:sp>
        <p:nvSpPr>
          <p:cNvPr id="2" name="文本框 1">
            <a:extLst>
              <a:ext uri="{FF2B5EF4-FFF2-40B4-BE49-F238E27FC236}">
                <a16:creationId xmlns:a16="http://schemas.microsoft.com/office/drawing/2014/main" id="{28395E71-8FA1-6997-4E25-2008E3109C10}"/>
              </a:ext>
            </a:extLst>
          </p:cNvPr>
          <p:cNvSpPr txBox="1"/>
          <p:nvPr/>
        </p:nvSpPr>
        <p:spPr>
          <a:xfrm>
            <a:off x="1624932" y="2451582"/>
            <a:ext cx="1159574" cy="588658"/>
          </a:xfrm>
          <a:prstGeom prst="rect">
            <a:avLst/>
          </a:prstGeom>
          <a:noFill/>
        </p:spPr>
        <p:txBody>
          <a:bodyPr vert="horz" wrap="none" rtlCol="0">
            <a:noAutofit/>
          </a:bodyPr>
          <a:lstStyle/>
          <a:p>
            <a:pPr>
              <a:lnSpc>
                <a:spcPct val="129999"/>
              </a:lnSpc>
            </a:pPr>
            <a:r>
              <a:rPr kumimoji="0" lang="en-US" altLang="zh-CN" sz="2800" b="1" i="0" strike="noStrike" kern="1200" cap="none" spc="0" normalizeH="0" baseline="0" noProof="0">
                <a:ln>
                  <a:noFill/>
                </a:ln>
                <a:solidFill>
                  <a:srgbClr val="FF0000"/>
                </a:solidFill>
                <a:effectLst/>
                <a:uLnTx/>
                <a:uFill>
                  <a:solidFill>
                    <a:srgbClr val="000000"/>
                  </a:solidFill>
                </a:uFill>
                <a:latin typeface="Times New Roman" pitchFamily="28"/>
                <a:ea typeface="Times New Roman" pitchFamily="28"/>
                <a:cs typeface="宋体" pitchFamily="28"/>
              </a:rPr>
              <a:t>22.4</a:t>
            </a:r>
            <a:r>
              <a:rPr kumimoji="0" lang="zh-CN" altLang="zh-CN" sz="2800" b="1" i="0" strike="noStrike" kern="1200" cap="none" spc="0" normalizeH="0" baseline="0" noProof="0">
                <a:ln>
                  <a:noFill/>
                </a:ln>
                <a:solidFill>
                  <a:srgbClr val="FF0000"/>
                </a:solidFill>
                <a:effectLst/>
                <a:uLnTx/>
                <a:uFill>
                  <a:solidFill>
                    <a:srgbClr val="000000"/>
                  </a:solidFill>
                </a:uFill>
                <a:latin typeface="Times New Roman" pitchFamily="28"/>
                <a:ea typeface="宋体" pitchFamily="28"/>
                <a:cs typeface="宋体" pitchFamily="28"/>
              </a:rPr>
              <a:t>　</a:t>
            </a:r>
            <a:endParaRPr lang="zh-CN" altLang="en-US">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YT"/>
        <p:cNvGrpSpPr/>
        <p:nvPr/>
      </p:nvGrpSpPr>
      <p:grpSpPr>
        <a:xfrm>
          <a:off x="0" y="0"/>
          <a:ext cx="0" cy="0"/>
          <a:chOff x="0" y="0"/>
          <a:chExt cx="0" cy="0"/>
        </a:xfrm>
      </p:grpSpPr>
      <p:sp>
        <p:nvSpPr>
          <p:cNvPr id="11932" name="yt_shape_11932"/>
          <p:cNvSpPr txBox="1"/>
          <p:nvPr/>
        </p:nvSpPr>
        <p:spPr>
          <a:xfrm>
            <a:off x="135385" y="1049556"/>
            <a:ext cx="11921228" cy="1120307"/>
          </a:xfrm>
          <a:prstGeom prst="rect">
            <a:avLst/>
          </a:prstGeom>
        </p:spPr>
        <p:txBody>
          <a:bodyPr vert="horz" wrap="square" lIns="0" tIns="0" rIns="0" bIns="0" rtlCol="0">
            <a:spAutoFit/>
          </a:bodyPr>
          <a:lstStyle/>
          <a:p>
            <a:pPr algn="l" eaLnBrk="1" latinLnBrk="0" hangingPunct="0">
              <a:lnSpc>
                <a:spcPct val="129999"/>
              </a:lnSpc>
            </a:pPr>
            <a:r>
              <a:rPr lang="zh-CN" altLang="zh-CN" sz="2800" b="0" i="0" u="none" dirty="0">
                <a:solidFill>
                  <a:srgbClr val="000000"/>
                </a:solidFill>
                <a:effectLst/>
                <a:latin typeface="宋体" pitchFamily="28"/>
                <a:ea typeface="宋体" pitchFamily="28"/>
                <a:cs typeface="宋体" pitchFamily="28"/>
              </a:rPr>
              <a:t>（</a:t>
            </a:r>
            <a:r>
              <a:rPr lang="en-US" altLang="zh-CN" sz="2800" b="0" i="0" u="none" dirty="0">
                <a:solidFill>
                  <a:srgbClr val="000000"/>
                </a:solidFill>
                <a:effectLst/>
                <a:latin typeface="Times New Roman" pitchFamily="28"/>
                <a:ea typeface="Times New Roman" pitchFamily="28"/>
                <a:cs typeface="宋体" pitchFamily="28"/>
              </a:rPr>
              <a:t>3</a:t>
            </a:r>
            <a:r>
              <a:rPr lang="zh-CN" altLang="zh-CN" sz="2800" b="0" i="0" u="none" dirty="0">
                <a:solidFill>
                  <a:srgbClr val="000000"/>
                </a:solidFill>
                <a:effectLst/>
                <a:latin typeface="宋体" pitchFamily="28"/>
                <a:ea typeface="宋体" pitchFamily="28"/>
                <a:cs typeface="宋体" pitchFamily="28"/>
              </a:rPr>
              <a:t>）</a:t>
            </a:r>
            <a:r>
              <a:rPr lang="zh-CN" altLang="zh-CN" sz="2800" b="0" i="0" u="none" dirty="0">
                <a:solidFill>
                  <a:srgbClr val="000000"/>
                </a:solidFill>
                <a:effectLst/>
                <a:latin typeface="Times New Roman" pitchFamily="28"/>
                <a:ea typeface="宋体" pitchFamily="28"/>
                <a:cs typeface="宋体" pitchFamily="28"/>
              </a:rPr>
              <a:t>在量筒中加入</a:t>
            </a:r>
            <a:r>
              <a:rPr lang="en-US" altLang="zh-CN" sz="2800" b="0" i="0" u="none" dirty="0">
                <a:solidFill>
                  <a:srgbClr val="000000"/>
                </a:solidFill>
                <a:effectLst/>
                <a:latin typeface="Times New Roman" pitchFamily="28"/>
                <a:ea typeface="Times New Roman" pitchFamily="28"/>
                <a:cs typeface="宋体" pitchFamily="28"/>
              </a:rPr>
              <a:t>20 mL</a:t>
            </a:r>
            <a:r>
              <a:rPr lang="zh-CN" altLang="zh-CN" sz="2800" b="0" i="0" u="none" dirty="0">
                <a:solidFill>
                  <a:srgbClr val="000000"/>
                </a:solidFill>
                <a:effectLst/>
                <a:latin typeface="Times New Roman" pitchFamily="28"/>
                <a:ea typeface="宋体" pitchFamily="28"/>
                <a:cs typeface="宋体" pitchFamily="28"/>
              </a:rPr>
              <a:t>水，将山药块用细线系住轻轻放入量筒中，示数如图丙所示，则这块山药的体积为</a:t>
            </a:r>
            <a:r>
              <a:rPr lang="zh-CN" altLang="zh-CN" sz="100" b="0" i="0" spc="-100" dirty="0">
                <a:solidFill>
                  <a:srgbClr val="FF0000"/>
                </a:solidFill>
                <a:effectLst/>
                <a:latin typeface="Times New Roman" pitchFamily="28"/>
                <a:ea typeface="宋体" pitchFamily="28"/>
                <a:cs typeface="宋体" pitchFamily="28"/>
              </a:rPr>
              <a:t> </a:t>
            </a:r>
            <a:r>
              <a:rPr lang="zh-CN" altLang="zh-CN" sz="2800" b="0" i="0" u="sng" dirty="0">
                <a:solidFill>
                  <a:srgbClr val="000000"/>
                </a:solidFill>
                <a:effectLst/>
                <a:uFill>
                  <a:solidFill>
                    <a:srgbClr val="000000"/>
                  </a:solidFill>
                </a:uFill>
                <a:latin typeface="Times New Roman" pitchFamily="28"/>
                <a:ea typeface="宋体" pitchFamily="28"/>
                <a:cs typeface="宋体" pitchFamily="28"/>
              </a:rPr>
              <a:t>　</a:t>
            </a:r>
            <a:r>
              <a:rPr lang="en-US" altLang="zh-CN" sz="2800" b="1" i="0" u="sng" dirty="0">
                <a:solidFill>
                  <a:srgbClr val="FF0000">
                    <a:alpha val="0"/>
                  </a:srgbClr>
                </a:solidFill>
                <a:effectLst/>
                <a:uFill>
                  <a:solidFill>
                    <a:srgbClr val="000000"/>
                  </a:solidFill>
                </a:uFill>
                <a:latin typeface="Times New Roman" pitchFamily="28"/>
                <a:ea typeface="Times New Roman" pitchFamily="28"/>
                <a:cs typeface="宋体" pitchFamily="28"/>
              </a:rPr>
              <a:t>20</a:t>
            </a:r>
            <a:r>
              <a:rPr lang="zh-CN" altLang="zh-CN" sz="2800" b="0" i="0" u="sng" dirty="0">
                <a:solidFill>
                  <a:srgbClr val="000000"/>
                </a:solidFill>
                <a:effectLst/>
                <a:uFill>
                  <a:solidFill>
                    <a:srgbClr val="000000"/>
                  </a:solidFill>
                </a:uFill>
                <a:latin typeface="Times New Roman" pitchFamily="28"/>
                <a:ea typeface="宋体" pitchFamily="28"/>
                <a:cs typeface="宋体" pitchFamily="28"/>
              </a:rPr>
              <a:t>　</a:t>
            </a:r>
            <a:r>
              <a:rPr lang="zh-CN" altLang="zh-CN" sz="100" b="0" i="0" spc="-100" dirty="0">
                <a:noFill/>
                <a:effectLst/>
                <a:latin typeface="Times New Roman" pitchFamily="28"/>
                <a:ea typeface="宋体" pitchFamily="28"/>
                <a:cs typeface="宋体" pitchFamily="28"/>
              </a:rPr>
              <a:t>⁠</a:t>
            </a:r>
            <a:r>
              <a:rPr lang="en-US" altLang="zh-CN" sz="2800" b="0" i="0" u="none" dirty="0">
                <a:solidFill>
                  <a:srgbClr val="000000"/>
                </a:solidFill>
                <a:effectLst/>
                <a:latin typeface="Times New Roman" pitchFamily="28"/>
                <a:ea typeface="Times New Roman" pitchFamily="28"/>
                <a:cs typeface="宋体" pitchFamily="28"/>
              </a:rPr>
              <a:t>cm</a:t>
            </a:r>
            <a:r>
              <a:rPr lang="en-US" altLang="zh-CN" sz="2800" b="0" i="0" u="none" baseline="30000" dirty="0">
                <a:solidFill>
                  <a:srgbClr val="000000"/>
                </a:solidFill>
                <a:effectLst/>
                <a:latin typeface="Times New Roman" pitchFamily="28"/>
                <a:ea typeface="Times New Roman" pitchFamily="28"/>
                <a:cs typeface="宋体" pitchFamily="28"/>
              </a:rPr>
              <a:t>3</a:t>
            </a:r>
            <a:r>
              <a:rPr lang="zh-CN" altLang="zh-CN" sz="2800" b="0" i="0" u="none" dirty="0">
                <a:solidFill>
                  <a:srgbClr val="000000"/>
                </a:solidFill>
                <a:effectLst/>
                <a:latin typeface="Times New Roman" pitchFamily="28"/>
                <a:ea typeface="宋体" pitchFamily="28"/>
                <a:cs typeface="宋体" pitchFamily="28"/>
              </a:rPr>
              <a:t>，密度为</a:t>
            </a:r>
            <a:r>
              <a:rPr lang="zh-CN" altLang="zh-CN" sz="100" b="0" i="0" spc="-100" dirty="0">
                <a:solidFill>
                  <a:srgbClr val="FF0000"/>
                </a:solidFill>
                <a:effectLst/>
                <a:latin typeface="Times New Roman" pitchFamily="28"/>
                <a:ea typeface="宋体" pitchFamily="28"/>
                <a:cs typeface="宋体" pitchFamily="28"/>
              </a:rPr>
              <a:t> </a:t>
            </a:r>
            <a:r>
              <a:rPr lang="zh-CN" altLang="zh-CN" sz="2800" b="0" i="0" u="sng" dirty="0">
                <a:solidFill>
                  <a:srgbClr val="000000"/>
                </a:solidFill>
                <a:effectLst/>
                <a:uFill>
                  <a:solidFill>
                    <a:srgbClr val="000000"/>
                  </a:solidFill>
                </a:uFill>
                <a:latin typeface="Times New Roman" pitchFamily="28"/>
                <a:ea typeface="宋体" pitchFamily="28"/>
                <a:cs typeface="宋体" pitchFamily="28"/>
              </a:rPr>
              <a:t>　</a:t>
            </a:r>
            <a:r>
              <a:rPr lang="en-US" altLang="zh-CN" sz="2800" b="1" i="0" u="sng" dirty="0">
                <a:solidFill>
                  <a:srgbClr val="FF0000">
                    <a:alpha val="0"/>
                  </a:srgbClr>
                </a:solidFill>
                <a:effectLst/>
                <a:uFill>
                  <a:solidFill>
                    <a:srgbClr val="000000"/>
                  </a:solidFill>
                </a:uFill>
                <a:latin typeface="Times New Roman" pitchFamily="28"/>
                <a:ea typeface="Times New Roman" pitchFamily="28"/>
                <a:cs typeface="宋体" pitchFamily="28"/>
              </a:rPr>
              <a:t>1.12</a:t>
            </a:r>
            <a:r>
              <a:rPr lang="en-US" altLang="zh-CN" sz="2800" b="1" i="0" u="sng" dirty="0">
                <a:solidFill>
                  <a:srgbClr val="FF0000">
                    <a:alpha val="0"/>
                  </a:srgbClr>
                </a:solidFill>
                <a:effectLst/>
                <a:uFill>
                  <a:solidFill>
                    <a:srgbClr val="000000"/>
                  </a:solidFill>
                </a:uFill>
                <a:latin typeface="宋体" pitchFamily="28"/>
                <a:ea typeface="宋体" pitchFamily="28"/>
                <a:cs typeface="宋体" pitchFamily="28"/>
              </a:rPr>
              <a:t>×</a:t>
            </a:r>
            <a:r>
              <a:rPr lang="en-US" altLang="zh-CN" sz="2800" b="1" i="0" u="sng" dirty="0">
                <a:solidFill>
                  <a:srgbClr val="FF0000">
                    <a:alpha val="0"/>
                  </a:srgbClr>
                </a:solidFill>
                <a:effectLst/>
                <a:uFill>
                  <a:solidFill>
                    <a:srgbClr val="000000"/>
                  </a:solidFill>
                </a:uFill>
                <a:latin typeface="Times New Roman" pitchFamily="28"/>
                <a:ea typeface="Times New Roman" pitchFamily="28"/>
                <a:cs typeface="宋体" pitchFamily="28"/>
              </a:rPr>
              <a:t>10</a:t>
            </a:r>
            <a:r>
              <a:rPr lang="en-US" altLang="zh-CN" sz="2800" b="1" i="0" u="sng" baseline="30000" dirty="0">
                <a:solidFill>
                  <a:srgbClr val="FF0000">
                    <a:alpha val="0"/>
                  </a:srgbClr>
                </a:solidFill>
                <a:effectLst/>
                <a:uFill>
                  <a:solidFill>
                    <a:srgbClr val="000000"/>
                  </a:solidFill>
                </a:uFill>
                <a:latin typeface="Times New Roman" pitchFamily="28"/>
                <a:ea typeface="Times New Roman" pitchFamily="28"/>
                <a:cs typeface="宋体" pitchFamily="28"/>
              </a:rPr>
              <a:t>3</a:t>
            </a:r>
            <a:r>
              <a:rPr lang="zh-CN" altLang="zh-CN" sz="2800" b="0" i="0" u="sng" dirty="0">
                <a:solidFill>
                  <a:srgbClr val="000000"/>
                </a:solidFill>
                <a:effectLst/>
                <a:uFill>
                  <a:solidFill>
                    <a:srgbClr val="000000"/>
                  </a:solidFill>
                </a:uFill>
                <a:latin typeface="Times New Roman" pitchFamily="28"/>
                <a:ea typeface="宋体" pitchFamily="28"/>
                <a:cs typeface="宋体" pitchFamily="28"/>
              </a:rPr>
              <a:t>　</a:t>
            </a:r>
            <a:r>
              <a:rPr lang="zh-CN" altLang="zh-CN" sz="100" b="0" i="0" spc="-100" dirty="0">
                <a:noFill/>
                <a:effectLst/>
                <a:latin typeface="Times New Roman" pitchFamily="28"/>
                <a:ea typeface="宋体" pitchFamily="28"/>
                <a:cs typeface="宋体" pitchFamily="28"/>
              </a:rPr>
              <a:t>⁠</a:t>
            </a:r>
            <a:r>
              <a:rPr lang="en-US" altLang="zh-CN" sz="2800" b="0" i="0" u="none" dirty="0">
                <a:solidFill>
                  <a:srgbClr val="000000"/>
                </a:solidFill>
                <a:effectLst/>
                <a:latin typeface="Times New Roman" pitchFamily="28"/>
                <a:ea typeface="Times New Roman" pitchFamily="28"/>
                <a:cs typeface="宋体" pitchFamily="28"/>
              </a:rPr>
              <a:t>kg/m</a:t>
            </a:r>
            <a:r>
              <a:rPr lang="en-US" altLang="zh-CN" sz="2800" b="0" i="0" u="none" baseline="30000" dirty="0">
                <a:solidFill>
                  <a:srgbClr val="000000"/>
                </a:solidFill>
                <a:effectLst/>
                <a:latin typeface="Times New Roman" pitchFamily="28"/>
                <a:ea typeface="Times New Roman" pitchFamily="28"/>
                <a:cs typeface="宋体" pitchFamily="28"/>
              </a:rPr>
              <a:t>3</a:t>
            </a:r>
            <a:r>
              <a:rPr lang="zh-CN" altLang="zh-CN" sz="2800" b="0" i="0" u="none" dirty="0">
                <a:solidFill>
                  <a:srgbClr val="000000"/>
                </a:solidFill>
                <a:effectLst/>
                <a:latin typeface="Times New Roman" pitchFamily="28"/>
                <a:ea typeface="宋体" pitchFamily="28"/>
                <a:cs typeface="宋体" pitchFamily="28"/>
              </a:rPr>
              <a:t>。</a:t>
            </a:r>
          </a:p>
        </p:txBody>
      </p:sp>
      <p:sp>
        <p:nvSpPr>
          <p:cNvPr id="11936" name="yt_shape_11936"/>
          <p:cNvSpPr txBox="1"/>
          <p:nvPr/>
        </p:nvSpPr>
        <p:spPr>
          <a:xfrm>
            <a:off x="648000" y="5474654"/>
            <a:ext cx="715581" cy="322652"/>
          </a:xfrm>
          <a:prstGeom prst="rect">
            <a:avLst/>
          </a:prstGeom>
        </p:spPr>
        <p:txBody>
          <a:bodyPr vert="horz" wrap="none" lIns="0" tIns="0" rIns="0" bIns="0" rtlCol="0">
            <a:spAutoFit/>
          </a:bodyPr>
          <a:lstStyle/>
          <a:p>
            <a:pPr indent="708571" algn="l" eaLnBrk="1" latinLnBrk="0" hangingPunct="0">
              <a:lnSpc>
                <a:spcPct val="129999"/>
              </a:lnSpc>
            </a:pPr>
            <a:endParaRPr/>
          </a:p>
        </p:txBody>
      </p:sp>
      <p:grpSp>
        <p:nvGrpSpPr>
          <p:cNvPr id="11933" name="yt_shape_11933" title="H_200.0311">
            <a:extLst>
              <a:ext uri="{FF2B5EF4-FFF2-40B4-BE49-F238E27FC236}">
                <a16:creationId xmlns:a16="http://schemas.microsoft.com/office/drawing/2014/main" id="{249740F1-2B05-4C5A-B423-6F681AEFABC2}"/>
              </a:ext>
            </a:extLst>
          </p:cNvPr>
          <p:cNvGrpSpPr/>
          <p:nvPr/>
        </p:nvGrpSpPr>
        <p:grpSpPr>
          <a:xfrm>
            <a:off x="4673892" y="2548812"/>
            <a:ext cx="1953006" cy="2540395"/>
            <a:chOff x="0" y="0"/>
            <a:chExt cx="1953006" cy="2540395"/>
          </a:xfrm>
        </p:grpSpPr>
        <p:pic>
          <p:nvPicPr>
            <p:cNvPr id="4" name="yt_image_11933">
              <a:extLst>
                <a:ext uri="">
                  <a16:creationId xmlns="" xmlns:a16="http://schemas.microsoft.com/office/drawing/2014/main" xmlns:a14="http://schemas.microsoft.com/office/drawing/2010/main" id="{5351258F-BC95-41E6-9372-C2FE361B0291}"/>
                </a:ext>
              </a:extLst>
            </p:cNvPr>
            <p:cNvPicPr>
              <a:picLocks noChangeAspect="1" noChangeArrowheads="1"/>
            </p:cNvPicPr>
            <p:nvPr/>
          </p:nvPicPr>
          <p:blipFill>
            <a:blip r:embed="rId2" cstate="print"/>
            <a:srcRect/>
            <a:stretch>
              <a:fillRect/>
            </a:stretch>
          </p:blipFill>
          <p:spPr bwMode="auto">
            <a:xfrm>
              <a:off x="0" y="0"/>
              <a:ext cx="1953006" cy="2144395"/>
            </a:xfrm>
            <a:prstGeom prst="rect">
              <a:avLst/>
            </a:prstGeom>
            <a:noFill/>
            <a:extLst>
              <a:ext uri="{909E8E84-426E-40DD-AFC4-6F175D3DCCD1}">
                <a14:hiddenFill xmlns:a14="http://schemas.microsoft.com/office/drawing/2010/main">
                  <a:solidFill>
                    <a:srgbClr val="FFFFFF"/>
                  </a:solidFill>
                </a14:hiddenFill>
              </a:ext>
            </a:extLst>
          </p:spPr>
        </p:pic>
        <p:sp>
          <p:nvSpPr>
            <p:cNvPr id="11935" name="yt_shape_11935"/>
            <p:cNvSpPr txBox="1"/>
            <p:nvPr/>
          </p:nvSpPr>
          <p:spPr>
            <a:xfrm>
              <a:off x="798742" y="2180395"/>
              <a:ext cx="391520" cy="360000"/>
            </a:xfrm>
            <a:prstGeom prst="rect">
              <a:avLst/>
            </a:prstGeom>
          </p:spPr>
          <p:txBody>
            <a:bodyPr vert="horz" wrap="square" lIns="0" tIns="0" rIns="0" bIns="0" rtlCol="0">
              <a:spAutoFit/>
            </a:bodyPr>
            <a:lstStyle/>
            <a:p>
              <a:pPr algn="ctr" eaLnBrk="1" latinLnBrk="0" hangingPunct="0">
                <a:lnSpc>
                  <a:spcPct val="129999"/>
                </a:lnSpc>
              </a:pPr>
              <a:r>
                <a:rPr lang="zh-CN" altLang="zh-CN" sz="2800" b="0" i="0" u="none">
                  <a:solidFill>
                    <a:srgbClr val="000000"/>
                  </a:solidFill>
                  <a:effectLst/>
                  <a:latin typeface="Times New Roman" pitchFamily="28"/>
                  <a:ea typeface="楷体" pitchFamily="28"/>
                  <a:cs typeface="宋体" pitchFamily="28"/>
                </a:rPr>
                <a:t>丙</a:t>
              </a:r>
            </a:p>
          </p:txBody>
        </p:sp>
      </p:grpSp>
      <p:sp>
        <p:nvSpPr>
          <p:cNvPr id="2" name="文本框 1">
            <a:extLst>
              <a:ext uri="{FF2B5EF4-FFF2-40B4-BE49-F238E27FC236}">
                <a16:creationId xmlns:a16="http://schemas.microsoft.com/office/drawing/2014/main" id="{4C625479-3AB2-6EF6-1BC0-857C68E20154}"/>
              </a:ext>
            </a:extLst>
          </p:cNvPr>
          <p:cNvSpPr txBox="1"/>
          <p:nvPr/>
        </p:nvSpPr>
        <p:spPr>
          <a:xfrm>
            <a:off x="5382552" y="1475010"/>
            <a:ext cx="535686" cy="648348"/>
          </a:xfrm>
          <a:prstGeom prst="rect">
            <a:avLst/>
          </a:prstGeom>
          <a:noFill/>
        </p:spPr>
        <p:txBody>
          <a:bodyPr vert="horz" wrap="none" rtlCol="0">
            <a:noAutofit/>
          </a:bodyPr>
          <a:lstStyle/>
          <a:p>
            <a:pPr>
              <a:lnSpc>
                <a:spcPct val="129999"/>
              </a:lnSpc>
            </a:pPr>
            <a:r>
              <a:rPr kumimoji="0" lang="en-US" altLang="zh-CN" sz="2800" b="1" i="0" strike="noStrike" kern="1200" cap="none" spc="0" normalizeH="0" baseline="0" noProof="0" dirty="0">
                <a:ln>
                  <a:noFill/>
                </a:ln>
                <a:solidFill>
                  <a:srgbClr val="FF0000"/>
                </a:solidFill>
                <a:effectLst/>
                <a:uLnTx/>
                <a:uFill>
                  <a:solidFill>
                    <a:srgbClr val="000000"/>
                  </a:solidFill>
                </a:uFill>
                <a:latin typeface="Times New Roman" pitchFamily="28"/>
                <a:ea typeface="Times New Roman" pitchFamily="28"/>
                <a:cs typeface="宋体" pitchFamily="28"/>
              </a:rPr>
              <a:t>20</a:t>
            </a:r>
            <a:endParaRPr lang="zh-CN" altLang="en-US" dirty="0">
              <a:solidFill>
                <a:srgbClr val="FF0000"/>
              </a:solidFill>
            </a:endParaRPr>
          </a:p>
        </p:txBody>
      </p:sp>
      <p:sp>
        <p:nvSpPr>
          <p:cNvPr id="3" name="文本框 2">
            <a:extLst>
              <a:ext uri="{FF2B5EF4-FFF2-40B4-BE49-F238E27FC236}">
                <a16:creationId xmlns:a16="http://schemas.microsoft.com/office/drawing/2014/main" id="{A707019B-EC09-1060-9927-512CD5517044}"/>
              </a:ext>
            </a:extLst>
          </p:cNvPr>
          <p:cNvSpPr txBox="1"/>
          <p:nvPr/>
        </p:nvSpPr>
        <p:spPr>
          <a:xfrm>
            <a:off x="8439390" y="1568001"/>
            <a:ext cx="1634236" cy="588658"/>
          </a:xfrm>
          <a:prstGeom prst="rect">
            <a:avLst/>
          </a:prstGeom>
          <a:noFill/>
        </p:spPr>
        <p:txBody>
          <a:bodyPr vert="horz" wrap="none" rtlCol="0">
            <a:noAutofit/>
          </a:bodyPr>
          <a:lstStyle/>
          <a:p>
            <a:pPr>
              <a:lnSpc>
                <a:spcPct val="129999"/>
              </a:lnSpc>
            </a:pPr>
            <a:r>
              <a:rPr kumimoji="0" lang="en-US" altLang="zh-CN" sz="2800" b="1" i="0" strike="noStrike" kern="1200" cap="none" spc="0" normalizeH="0" baseline="0" noProof="0" dirty="0">
                <a:ln>
                  <a:noFill/>
                </a:ln>
                <a:solidFill>
                  <a:srgbClr val="FF0000"/>
                </a:solidFill>
                <a:effectLst/>
                <a:uLnTx/>
                <a:uFill>
                  <a:solidFill>
                    <a:srgbClr val="000000"/>
                  </a:solidFill>
                </a:uFill>
                <a:latin typeface="Times New Roman" pitchFamily="28"/>
                <a:ea typeface="Times New Roman" pitchFamily="28"/>
                <a:cs typeface="宋体" pitchFamily="28"/>
              </a:rPr>
              <a:t>1.12</a:t>
            </a:r>
            <a:r>
              <a:rPr kumimoji="0" lang="en-US" altLang="zh-CN" sz="2800" b="1" i="0" strike="noStrike" kern="1200" cap="none" spc="0" normalizeH="0" baseline="0" noProof="0" dirty="0">
                <a:ln>
                  <a:noFill/>
                </a:ln>
                <a:solidFill>
                  <a:srgbClr val="FF0000"/>
                </a:solidFill>
                <a:effectLst/>
                <a:uLnTx/>
                <a:uFill>
                  <a:solidFill>
                    <a:srgbClr val="000000"/>
                  </a:solidFill>
                </a:uFill>
                <a:latin typeface="宋体" pitchFamily="28"/>
                <a:ea typeface="宋体" pitchFamily="28"/>
                <a:cs typeface="宋体" pitchFamily="28"/>
              </a:rPr>
              <a:t>×</a:t>
            </a:r>
            <a:r>
              <a:rPr kumimoji="0" lang="en-US" altLang="zh-CN" sz="2800" b="1" i="0" strike="noStrike" kern="1200" cap="none" spc="0" normalizeH="0" baseline="0" noProof="0" dirty="0">
                <a:ln>
                  <a:noFill/>
                </a:ln>
                <a:solidFill>
                  <a:srgbClr val="FF0000"/>
                </a:solidFill>
                <a:effectLst/>
                <a:uLnTx/>
                <a:uFill>
                  <a:solidFill>
                    <a:srgbClr val="000000"/>
                  </a:solidFill>
                </a:uFill>
                <a:latin typeface="Times New Roman" pitchFamily="28"/>
                <a:ea typeface="Times New Roman" pitchFamily="28"/>
                <a:cs typeface="宋体" pitchFamily="28"/>
              </a:rPr>
              <a:t>10</a:t>
            </a:r>
            <a:r>
              <a:rPr kumimoji="0" lang="en-US" altLang="zh-CN" sz="2800" b="1" i="0" strike="noStrike" kern="1200" cap="none" spc="0" normalizeH="0" baseline="30000" noProof="0" dirty="0">
                <a:ln>
                  <a:noFill/>
                </a:ln>
                <a:solidFill>
                  <a:srgbClr val="FF0000"/>
                </a:solidFill>
                <a:effectLst/>
                <a:uLnTx/>
                <a:uFill>
                  <a:solidFill>
                    <a:srgbClr val="000000"/>
                  </a:solidFill>
                </a:uFill>
                <a:latin typeface="Times New Roman" pitchFamily="28"/>
                <a:ea typeface="Times New Roman" pitchFamily="28"/>
                <a:cs typeface="宋体" pitchFamily="28"/>
              </a:rPr>
              <a:t>3</a:t>
            </a:r>
            <a:endParaRPr lang="zh-CN" altLang="en-US"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P spid="3" grpId="0" build="allAtOnce"/>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YT"/>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1945" name="yt_shape_11945"/>
              <p:cNvSpPr txBox="1"/>
              <p:nvPr/>
            </p:nvSpPr>
            <p:spPr>
              <a:xfrm>
                <a:off x="619115" y="2491849"/>
                <a:ext cx="10896000" cy="1266565"/>
              </a:xfrm>
              <a:prstGeom prst="rect">
                <a:avLst/>
              </a:prstGeom>
            </p:spPr>
            <p:txBody>
              <a:bodyPr vert="horz" wrap="square" lIns="0" tIns="0" rIns="0" bIns="0" rtlCol="0">
                <a:spAutoFit/>
              </a:bodyPr>
              <a:lstStyle/>
              <a:p>
                <a:pPr algn="l" eaLnBrk="1" latinLnBrk="0" hangingPunct="0">
                  <a:lnSpc>
                    <a:spcPct val="129999"/>
                  </a:lnSpc>
                </a:pPr>
                <a:r>
                  <a:rPr lang="zh-CN" altLang="zh-CN" sz="2800" b="1" i="0" u="none" dirty="0">
                    <a:solidFill>
                      <a:srgbClr val="FF0000"/>
                    </a:solidFill>
                    <a:effectLst/>
                    <a:latin typeface="Times New Roman" pitchFamily="28"/>
                    <a:ea typeface="黑体" pitchFamily="28"/>
                    <a:cs typeface="宋体" pitchFamily="28"/>
                  </a:rPr>
                  <a:t>【解析】</a:t>
                </a:r>
                <a:r>
                  <a:rPr lang="zh-CN" altLang="zh-CN" sz="2800" b="1" i="0" u="none" dirty="0">
                    <a:solidFill>
                      <a:srgbClr val="FF0000"/>
                    </a:solidFill>
                    <a:effectLst/>
                    <a:latin typeface="宋体" pitchFamily="28"/>
                    <a:ea typeface="宋体" pitchFamily="28"/>
                    <a:cs typeface="宋体" pitchFamily="28"/>
                  </a:rPr>
                  <a:t>（</a:t>
                </a:r>
                <a:r>
                  <a:rPr lang="en-US" altLang="zh-CN" sz="2800" b="1" i="0" u="none" dirty="0">
                    <a:solidFill>
                      <a:srgbClr val="FF0000"/>
                    </a:solidFill>
                    <a:effectLst/>
                    <a:latin typeface="Times New Roman" pitchFamily="28"/>
                    <a:ea typeface="Times New Roman" pitchFamily="28"/>
                    <a:cs typeface="宋体" pitchFamily="28"/>
                  </a:rPr>
                  <a:t>4</a:t>
                </a:r>
                <a:r>
                  <a:rPr lang="zh-CN" altLang="zh-CN" sz="2800" b="1" i="0" u="none" dirty="0">
                    <a:solidFill>
                      <a:srgbClr val="FF0000"/>
                    </a:solidFill>
                    <a:effectLst/>
                    <a:latin typeface="宋体" pitchFamily="28"/>
                    <a:ea typeface="宋体" pitchFamily="28"/>
                    <a:cs typeface="宋体" pitchFamily="28"/>
                  </a:rPr>
                  <a:t>）</a:t>
                </a:r>
                <a:r>
                  <a:rPr lang="zh-CN" altLang="zh-CN" sz="2800" b="1" i="0" u="none" dirty="0">
                    <a:solidFill>
                      <a:srgbClr val="FF0000"/>
                    </a:solidFill>
                    <a:effectLst/>
                    <a:latin typeface="Times New Roman" pitchFamily="28"/>
                    <a:ea typeface="宋体" pitchFamily="28"/>
                    <a:cs typeface="宋体" pitchFamily="28"/>
                  </a:rPr>
                  <a:t>测量山药的体积时，外面附有气泡，则山药的体积测量值偏大，由</a:t>
                </a:r>
                <a:r>
                  <a:rPr lang="en-US" altLang="zh-CN" sz="2800" b="1" i="1" u="none" dirty="0">
                    <a:solidFill>
                      <a:srgbClr val="FF0000"/>
                    </a:solidFill>
                    <a:effectLst/>
                    <a:latin typeface="Times New Roman" pitchFamily="28"/>
                    <a:ea typeface="Times New Roman" pitchFamily="28"/>
                    <a:cs typeface="宋体" pitchFamily="28"/>
                  </a:rPr>
                  <a:t>ρ</a:t>
                </a:r>
                <a:r>
                  <a:rPr lang="zh-CN" altLang="zh-CN" sz="2800" b="1" i="0" u="none" dirty="0">
                    <a:solidFill>
                      <a:srgbClr val="FF0000"/>
                    </a:solidFill>
                    <a:effectLst/>
                    <a:latin typeface="Times New Roman" pitchFamily="28"/>
                    <a:ea typeface="宋体" pitchFamily="28"/>
                    <a:cs typeface="宋体" pitchFamily="28"/>
                  </a:rPr>
                  <a:t>＝</a:t>
                </a:r>
                <a14:m>
                  <m:oMath xmlns:m="http://schemas.openxmlformats.org/officeDocument/2006/math">
                    <m:f>
                      <m:fPr>
                        <m:ctrlPr>
                          <a:rPr lang="en-US" altLang="zh-CN" sz="2800" b="1" i="1">
                            <a:solidFill>
                              <a:srgbClr val="FF0000"/>
                            </a:solidFill>
                            <a:effectLst/>
                            <a:latin typeface="Cambria Math" panose="02040503050406030204" pitchFamily="18" charset="0"/>
                            <a:ea typeface="Cambria Math" panose="02040503050406030204" pitchFamily="56" charset="0"/>
                          </a:rPr>
                        </m:ctrlPr>
                      </m:fPr>
                      <m:num>
                        <m:r>
                          <a:rPr lang="en-US" altLang="zh-CN" sz="2800" b="1" i="1">
                            <a:solidFill>
                              <a:srgbClr val="FF0000"/>
                            </a:solidFill>
                            <a:effectLst/>
                            <a:latin typeface="Cambria Math" panose="02040503050406030204" pitchFamily="56" charset="0"/>
                            <a:ea typeface="Cambria Math" panose="02040503050406030204" pitchFamily="56" charset="0"/>
                          </a:rPr>
                          <m:t>𝒎</m:t>
                        </m:r>
                      </m:num>
                      <m:den>
                        <m:r>
                          <a:rPr lang="en-US" altLang="zh-CN" sz="2800" b="1" i="1">
                            <a:solidFill>
                              <a:srgbClr val="FF0000"/>
                            </a:solidFill>
                            <a:effectLst/>
                            <a:latin typeface="Cambria Math" panose="02040503050406030204" pitchFamily="56" charset="0"/>
                            <a:ea typeface="Cambria Math" panose="02040503050406030204" pitchFamily="56" charset="0"/>
                          </a:rPr>
                          <m:t>𝑽</m:t>
                        </m:r>
                      </m:den>
                    </m:f>
                  </m:oMath>
                </a14:m>
                <a:r>
                  <a:rPr lang="zh-CN" altLang="zh-CN" sz="2800" b="1" i="0" u="none" dirty="0">
                    <a:solidFill>
                      <a:srgbClr val="FF0000"/>
                    </a:solidFill>
                    <a:effectLst/>
                    <a:latin typeface="Times New Roman" pitchFamily="28"/>
                    <a:ea typeface="宋体" pitchFamily="28"/>
                    <a:cs typeface="宋体" pitchFamily="28"/>
                  </a:rPr>
                  <a:t>可知，密度的测量值偏小。</a:t>
                </a:r>
              </a:p>
            </p:txBody>
          </p:sp>
        </mc:Choice>
        <mc:Fallback xmlns="">
          <p:sp>
            <p:nvSpPr>
              <p:cNvPr id="11945" name="yt_shape_11945"/>
              <p:cNvSpPr txBox="1">
                <a:spLocks noRot="1" noChangeAspect="1" noMove="1" noResize="1" noEditPoints="1" noAdjustHandles="1" noChangeArrowheads="1" noChangeShapeType="1" noTextEdit="1"/>
              </p:cNvSpPr>
              <p:nvPr/>
            </p:nvSpPr>
            <p:spPr>
              <a:xfrm>
                <a:off x="619115" y="2491849"/>
                <a:ext cx="10896000" cy="1266565"/>
              </a:xfrm>
              <a:prstGeom prst="rect">
                <a:avLst/>
              </a:prstGeom>
              <a:blipFill>
                <a:blip r:embed="rId2"/>
                <a:stretch>
                  <a:fillRect l="-2015" t="-4808" r="-1959" b="-8173"/>
                </a:stretch>
              </a:blipFill>
            </p:spPr>
            <p:txBody>
              <a:bodyPr/>
              <a:lstStyle/>
              <a:p>
                <a:r>
                  <a:rPr lang="zh-CN" altLang="en-US">
                    <a:noFill/>
                  </a:rPr>
                  <a:t> </a:t>
                </a:r>
              </a:p>
            </p:txBody>
          </p:sp>
        </mc:Fallback>
      </mc:AlternateContent>
      <p:sp>
        <p:nvSpPr>
          <p:cNvPr id="4" name="yt_shape_11937"/>
          <p:cNvSpPr txBox="1"/>
          <p:nvPr/>
        </p:nvSpPr>
        <p:spPr>
          <a:xfrm>
            <a:off x="619115" y="840525"/>
            <a:ext cx="10896000" cy="1620187"/>
          </a:xfrm>
          <a:prstGeom prst="rect">
            <a:avLst/>
          </a:prstGeom>
        </p:spPr>
        <p:txBody>
          <a:bodyPr vert="horz" wrap="square" lIns="0" tIns="0" rIns="0" bIns="0" rtlCol="0">
            <a:spAutoFit/>
          </a:bodyPr>
          <a:lstStyle/>
          <a:p>
            <a:pPr algn="l" eaLnBrk="1" latinLnBrk="0" hangingPunct="0">
              <a:lnSpc>
                <a:spcPct val="129999"/>
              </a:lnSpc>
            </a:pPr>
            <a:r>
              <a:rPr lang="zh-CN" altLang="zh-CN" sz="2800" b="0" i="0" u="none">
                <a:solidFill>
                  <a:srgbClr val="000000"/>
                </a:solidFill>
                <a:effectLst/>
                <a:latin typeface="宋体" pitchFamily="28"/>
                <a:ea typeface="宋体" pitchFamily="28"/>
                <a:cs typeface="宋体" pitchFamily="28"/>
              </a:rPr>
              <a:t>（</a:t>
            </a:r>
            <a:r>
              <a:rPr lang="en-US" altLang="zh-CN" sz="2800" b="0" i="0" u="none">
                <a:solidFill>
                  <a:srgbClr val="000000"/>
                </a:solidFill>
                <a:effectLst/>
                <a:latin typeface="Times New Roman" pitchFamily="28"/>
                <a:ea typeface="Times New Roman" pitchFamily="28"/>
                <a:cs typeface="宋体" pitchFamily="28"/>
              </a:rPr>
              <a:t>4</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Times New Roman" pitchFamily="28"/>
                <a:ea typeface="宋体" pitchFamily="28"/>
                <a:cs typeface="宋体" pitchFamily="28"/>
              </a:rPr>
              <a:t>细心的小华发现山药放入水中前，水中没有小气泡。山药浸没在水中后，山药表面附着一些小气泡，由此判断小明测量的密度值</a:t>
            </a:r>
            <a:r>
              <a:rPr lang="zh-CN" altLang="zh-CN" sz="100" b="0" i="0" spc="-100">
                <a:solidFill>
                  <a:srgbClr val="FF0000"/>
                </a:solidFill>
                <a:effectLst/>
                <a:latin typeface="Times New Roman" pitchFamily="28"/>
                <a:ea typeface="宋体" pitchFamily="28"/>
                <a:cs typeface="宋体" pitchFamily="28"/>
              </a:rPr>
              <a:t> </a:t>
            </a:r>
            <a:r>
              <a:rPr lang="zh-CN" altLang="zh-CN" sz="2800" b="0" i="0" u="sng">
                <a:solidFill>
                  <a:srgbClr val="000000"/>
                </a:solidFill>
                <a:effectLst/>
                <a:uFill>
                  <a:solidFill>
                    <a:srgbClr val="000000"/>
                  </a:solidFill>
                </a:uFill>
                <a:latin typeface="Times New Roman" pitchFamily="28"/>
                <a:ea typeface="宋体" pitchFamily="28"/>
                <a:cs typeface="宋体" pitchFamily="28"/>
              </a:rPr>
              <a:t>　</a:t>
            </a:r>
            <a:r>
              <a:rPr lang="zh-CN" altLang="zh-CN" sz="2800" b="1" i="0" u="sng">
                <a:solidFill>
                  <a:srgbClr val="FF0000">
                    <a:alpha val="0"/>
                  </a:srgbClr>
                </a:solidFill>
                <a:effectLst/>
                <a:uFill>
                  <a:solidFill>
                    <a:srgbClr val="000000"/>
                  </a:solidFill>
                </a:uFill>
                <a:latin typeface="Times New Roman" pitchFamily="28"/>
                <a:ea typeface="宋体" pitchFamily="28"/>
                <a:cs typeface="宋体" pitchFamily="28"/>
              </a:rPr>
              <a:t>偏小</a:t>
            </a:r>
            <a:r>
              <a:rPr lang="zh-CN" altLang="zh-CN" sz="2800" b="0" i="0" u="sng">
                <a:solidFill>
                  <a:srgbClr val="000000"/>
                </a:solidFill>
                <a:effectLst/>
                <a:uFill>
                  <a:solidFill>
                    <a:srgbClr val="000000"/>
                  </a:solidFill>
                </a:uFill>
                <a:latin typeface="Times New Roman" pitchFamily="28"/>
                <a:ea typeface="宋体" pitchFamily="28"/>
                <a:cs typeface="宋体" pitchFamily="28"/>
              </a:rPr>
              <a:t>　</a:t>
            </a:r>
            <a:r>
              <a:rPr lang="zh-CN" altLang="zh-CN" sz="100" b="0" i="0" spc="-100">
                <a:noFill/>
                <a:effectLst/>
                <a:latin typeface="Times New Roman" pitchFamily="28"/>
                <a:ea typeface="宋体" pitchFamily="28"/>
                <a:cs typeface="宋体" pitchFamily="28"/>
              </a:rPr>
              <a:t>⁠</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Times New Roman" pitchFamily="28"/>
                <a:ea typeface="宋体" pitchFamily="28"/>
                <a:cs typeface="宋体" pitchFamily="28"/>
              </a:rPr>
              <a:t>选填</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Times New Roman" pitchFamily="28"/>
                <a:ea typeface="宋体" pitchFamily="28"/>
                <a:cs typeface="宋体" pitchFamily="28"/>
              </a:rPr>
              <a:t>偏大</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Times New Roman" pitchFamily="28"/>
                <a:ea typeface="宋体" pitchFamily="28"/>
                <a:cs typeface="宋体" pitchFamily="28"/>
              </a:rPr>
              <a:t>或</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Times New Roman" pitchFamily="28"/>
                <a:ea typeface="宋体" pitchFamily="28"/>
                <a:cs typeface="宋体" pitchFamily="28"/>
              </a:rPr>
              <a:t>偏小</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Times New Roman" pitchFamily="28"/>
                <a:ea typeface="宋体" pitchFamily="28"/>
                <a:cs typeface="宋体" pitchFamily="28"/>
              </a:rPr>
              <a:t>。</a:t>
            </a:r>
          </a:p>
        </p:txBody>
      </p:sp>
      <p:sp>
        <p:nvSpPr>
          <p:cNvPr id="5" name="文本框 4">
            <a:extLst>
              <a:ext uri="{FF2B5EF4-FFF2-40B4-BE49-F238E27FC236}">
                <a16:creationId xmlns:a16="http://schemas.microsoft.com/office/drawing/2014/main" id="{BCA51146-E0BA-2E1B-6781-A8F55F698A7C}"/>
              </a:ext>
            </a:extLst>
          </p:cNvPr>
          <p:cNvSpPr txBox="1"/>
          <p:nvPr/>
        </p:nvSpPr>
        <p:spPr>
          <a:xfrm>
            <a:off x="10841504" y="1348455"/>
            <a:ext cx="537274" cy="648348"/>
          </a:xfrm>
          <a:prstGeom prst="rect">
            <a:avLst/>
          </a:prstGeom>
          <a:noFill/>
        </p:spPr>
        <p:txBody>
          <a:bodyPr vert="horz" wrap="none" rtlCol="0">
            <a:noAutofit/>
          </a:bodyPr>
          <a:lstStyle/>
          <a:p>
            <a:pPr>
              <a:lnSpc>
                <a:spcPct val="129999"/>
              </a:lnSpc>
            </a:pPr>
            <a:r>
              <a:rPr kumimoji="0" lang="zh-CN" altLang="zh-CN" sz="2800" b="1" i="0" strike="noStrike" kern="1200" cap="none" spc="0" normalizeH="0" baseline="0" noProof="0">
                <a:ln>
                  <a:noFill/>
                </a:ln>
                <a:solidFill>
                  <a:srgbClr val="FF0000"/>
                </a:solidFill>
                <a:effectLst/>
                <a:uLnTx/>
                <a:uFill>
                  <a:solidFill>
                    <a:srgbClr val="000000"/>
                  </a:solidFill>
                </a:uFill>
                <a:latin typeface="Times New Roman" pitchFamily="28"/>
                <a:ea typeface="宋体" pitchFamily="28"/>
                <a:cs typeface="宋体" pitchFamily="28"/>
              </a:rPr>
              <a:t>偏</a:t>
            </a:r>
            <a:endParaRPr lang="zh-CN" altLang="en-US">
              <a:solidFill>
                <a:srgbClr val="FF0000"/>
              </a:solidFill>
            </a:endParaRPr>
          </a:p>
        </p:txBody>
      </p:sp>
      <p:sp>
        <p:nvSpPr>
          <p:cNvPr id="6" name="文本框 5">
            <a:extLst>
              <a:ext uri="{FF2B5EF4-FFF2-40B4-BE49-F238E27FC236}">
                <a16:creationId xmlns:a16="http://schemas.microsoft.com/office/drawing/2014/main" id="{A97E3D28-2694-B8E6-7EB8-C07C395D6B77}"/>
              </a:ext>
            </a:extLst>
          </p:cNvPr>
          <p:cNvSpPr txBox="1"/>
          <p:nvPr/>
        </p:nvSpPr>
        <p:spPr>
          <a:xfrm>
            <a:off x="529104" y="1903191"/>
            <a:ext cx="537274" cy="588658"/>
          </a:xfrm>
          <a:prstGeom prst="rect">
            <a:avLst/>
          </a:prstGeom>
          <a:noFill/>
        </p:spPr>
        <p:txBody>
          <a:bodyPr vert="horz" wrap="none" rtlCol="0">
            <a:noAutofit/>
          </a:bodyPr>
          <a:lstStyle/>
          <a:p>
            <a:pPr>
              <a:lnSpc>
                <a:spcPct val="129999"/>
              </a:lnSpc>
            </a:pPr>
            <a:r>
              <a:rPr kumimoji="0" lang="zh-CN" altLang="zh-CN" sz="2800" b="1" i="0" strike="noStrike" kern="1200" cap="none" spc="0" normalizeH="0" baseline="0" noProof="0">
                <a:ln>
                  <a:noFill/>
                </a:ln>
                <a:solidFill>
                  <a:srgbClr val="FF0000"/>
                </a:solidFill>
                <a:effectLst/>
                <a:uLnTx/>
                <a:uFill>
                  <a:solidFill>
                    <a:srgbClr val="000000"/>
                  </a:solidFill>
                </a:uFill>
                <a:latin typeface="Times New Roman" pitchFamily="28"/>
                <a:ea typeface="宋体" pitchFamily="28"/>
                <a:cs typeface="宋体" pitchFamily="28"/>
              </a:rPr>
              <a:t>小</a:t>
            </a:r>
            <a:endParaRPr lang="zh-CN" altLang="en-US">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94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45" grpId="0" build="allAtOnce"/>
      <p:bldP spid="5" grpId="0" build="allAtOnce"/>
      <p:bldP spid="6" grpId="0" build="allAtOnce"/>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YT"/>
        <p:cNvGrpSpPr/>
        <p:nvPr/>
      </p:nvGrpSpPr>
      <p:grpSpPr>
        <a:xfrm>
          <a:off x="0" y="0"/>
          <a:ext cx="0" cy="0"/>
          <a:chOff x="0" y="0"/>
          <a:chExt cx="0" cy="0"/>
        </a:xfrm>
      </p:grpSpPr>
      <p:sp>
        <p:nvSpPr>
          <p:cNvPr id="11938" name="yt_shape_11938"/>
          <p:cNvSpPr txBox="1"/>
          <p:nvPr/>
        </p:nvSpPr>
        <p:spPr>
          <a:xfrm>
            <a:off x="633629" y="315432"/>
            <a:ext cx="10896000" cy="1060034"/>
          </a:xfrm>
          <a:prstGeom prst="rect">
            <a:avLst/>
          </a:prstGeom>
        </p:spPr>
        <p:txBody>
          <a:bodyPr vert="horz" wrap="square" lIns="0" tIns="0" rIns="0" bIns="0" rtlCol="0">
            <a:spAutoFit/>
          </a:bodyPr>
          <a:lstStyle/>
          <a:p>
            <a:pPr algn="l" eaLnBrk="1" latinLnBrk="0" hangingPunct="0">
              <a:lnSpc>
                <a:spcPct val="129999"/>
              </a:lnSpc>
            </a:pPr>
            <a:r>
              <a:rPr lang="zh-CN" altLang="zh-CN" sz="2800" b="0" i="0" u="none">
                <a:solidFill>
                  <a:srgbClr val="000000"/>
                </a:solidFill>
                <a:effectLst/>
                <a:latin typeface="宋体" pitchFamily="28"/>
                <a:ea typeface="宋体" pitchFamily="28"/>
                <a:cs typeface="宋体" pitchFamily="28"/>
              </a:rPr>
              <a:t>（</a:t>
            </a:r>
            <a:r>
              <a:rPr lang="en-US" altLang="zh-CN" sz="2800" b="0" i="0" u="none">
                <a:solidFill>
                  <a:srgbClr val="000000"/>
                </a:solidFill>
                <a:effectLst/>
                <a:latin typeface="Times New Roman" pitchFamily="28"/>
                <a:ea typeface="Times New Roman" pitchFamily="28"/>
                <a:cs typeface="宋体" pitchFamily="28"/>
              </a:rPr>
              <a:t>5</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Times New Roman" pitchFamily="28"/>
                <a:ea typeface="宋体" pitchFamily="28"/>
                <a:cs typeface="宋体" pitchFamily="28"/>
              </a:rPr>
              <a:t>回家后小华又利用电子秤、杯子和水测出了山药的密度。测量过程如下：</a:t>
            </a:r>
          </a:p>
        </p:txBody>
      </p:sp>
      <p:sp>
        <p:nvSpPr>
          <p:cNvPr id="11939" name="yt_shape_11939"/>
          <p:cNvSpPr txBox="1"/>
          <p:nvPr/>
        </p:nvSpPr>
        <p:spPr>
          <a:xfrm>
            <a:off x="633486" y="1426254"/>
            <a:ext cx="8997656" cy="499880"/>
          </a:xfrm>
          <a:prstGeom prst="rect">
            <a:avLst/>
          </a:prstGeom>
        </p:spPr>
        <p:txBody>
          <a:bodyPr vert="horz" wrap="none" lIns="0" tIns="0" rIns="0" bIns="0" rtlCol="0">
            <a:spAutoFit/>
          </a:bodyPr>
          <a:lstStyle/>
          <a:p>
            <a:pPr algn="l" eaLnBrk="1"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①</a:t>
            </a:r>
            <a:r>
              <a:rPr lang="zh-CN" altLang="zh-CN" sz="2800" b="0" i="0" u="none">
                <a:solidFill>
                  <a:srgbClr val="000000"/>
                </a:solidFill>
                <a:effectLst/>
                <a:latin typeface="Times New Roman" pitchFamily="28"/>
                <a:ea typeface="宋体" pitchFamily="28"/>
                <a:cs typeface="宋体" pitchFamily="28"/>
              </a:rPr>
              <a:t>将一小截山药放在水平的电子秤上，电子秤示数为</a:t>
            </a:r>
            <a:r>
              <a:rPr lang="en-US" altLang="zh-CN" sz="2800" b="0" i="1" u="none">
                <a:solidFill>
                  <a:srgbClr val="000000"/>
                </a:solidFill>
                <a:effectLst/>
                <a:latin typeface="Times New Roman" pitchFamily="28"/>
                <a:ea typeface="Times New Roman" pitchFamily="28"/>
                <a:cs typeface="宋体" pitchFamily="28"/>
              </a:rPr>
              <a:t>m</a:t>
            </a:r>
            <a:r>
              <a:rPr lang="en-US" altLang="zh-CN" sz="2800" b="0" i="0" u="none" baseline="-25000">
                <a:solidFill>
                  <a:srgbClr val="000000"/>
                </a:solidFill>
                <a:effectLst/>
                <a:latin typeface="Times New Roman" pitchFamily="28"/>
                <a:ea typeface="Times New Roman" pitchFamily="28"/>
                <a:cs typeface="宋体" pitchFamily="28"/>
              </a:rPr>
              <a:t>1</a:t>
            </a:r>
            <a:r>
              <a:rPr lang="zh-CN" altLang="zh-CN" sz="2800" b="0" i="0" u="none">
                <a:solidFill>
                  <a:srgbClr val="000000"/>
                </a:solidFill>
                <a:effectLst/>
                <a:latin typeface="Times New Roman" pitchFamily="28"/>
                <a:ea typeface="宋体" pitchFamily="28"/>
                <a:cs typeface="宋体" pitchFamily="28"/>
              </a:rPr>
              <a:t>；</a:t>
            </a:r>
          </a:p>
        </p:txBody>
      </p:sp>
      <p:sp>
        <p:nvSpPr>
          <p:cNvPr id="11940" name="yt_shape_11940"/>
          <p:cNvSpPr txBox="1"/>
          <p:nvPr/>
        </p:nvSpPr>
        <p:spPr>
          <a:xfrm>
            <a:off x="633486" y="1976922"/>
            <a:ext cx="10793019" cy="499880"/>
          </a:xfrm>
          <a:prstGeom prst="rect">
            <a:avLst/>
          </a:prstGeom>
        </p:spPr>
        <p:txBody>
          <a:bodyPr vert="horz" wrap="none" lIns="0" tIns="0" rIns="0" bIns="0" rtlCol="0">
            <a:spAutoFit/>
          </a:bodyPr>
          <a:lstStyle/>
          <a:p>
            <a:pPr algn="l" eaLnBrk="1"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②</a:t>
            </a:r>
            <a:r>
              <a:rPr lang="zh-CN" altLang="zh-CN" sz="2800" b="0" i="0" u="none">
                <a:solidFill>
                  <a:srgbClr val="000000"/>
                </a:solidFill>
                <a:effectLst/>
                <a:latin typeface="Times New Roman" pitchFamily="28"/>
                <a:ea typeface="宋体" pitchFamily="28"/>
                <a:cs typeface="宋体" pitchFamily="28"/>
              </a:rPr>
              <a:t>取下山药，将装有适量水的杯子放在电子秤上，电子秤示数为</a:t>
            </a:r>
            <a:r>
              <a:rPr lang="en-US" altLang="zh-CN" sz="2800" b="0" i="1" u="none">
                <a:solidFill>
                  <a:srgbClr val="000000"/>
                </a:solidFill>
                <a:effectLst/>
                <a:latin typeface="Times New Roman" pitchFamily="28"/>
                <a:ea typeface="Times New Roman" pitchFamily="28"/>
                <a:cs typeface="宋体" pitchFamily="28"/>
              </a:rPr>
              <a:t>m</a:t>
            </a:r>
            <a:r>
              <a:rPr lang="en-US" altLang="zh-CN" sz="2800" b="0" i="0" u="none" baseline="-25000">
                <a:solidFill>
                  <a:srgbClr val="000000"/>
                </a:solidFill>
                <a:effectLst/>
                <a:latin typeface="Times New Roman" pitchFamily="28"/>
                <a:ea typeface="Times New Roman" pitchFamily="28"/>
                <a:cs typeface="宋体" pitchFamily="28"/>
              </a:rPr>
              <a:t>2</a:t>
            </a:r>
            <a:r>
              <a:rPr lang="zh-CN" altLang="zh-CN" sz="2800" b="0" i="0" u="none">
                <a:solidFill>
                  <a:srgbClr val="000000"/>
                </a:solidFill>
                <a:effectLst/>
                <a:latin typeface="Times New Roman" pitchFamily="28"/>
                <a:ea typeface="宋体" pitchFamily="28"/>
                <a:cs typeface="宋体" pitchFamily="28"/>
              </a:rPr>
              <a:t>；</a:t>
            </a:r>
          </a:p>
        </p:txBody>
      </p:sp>
      <p:sp>
        <p:nvSpPr>
          <p:cNvPr id="11941" name="yt_shape_11941"/>
          <p:cNvSpPr txBox="1"/>
          <p:nvPr/>
        </p:nvSpPr>
        <p:spPr>
          <a:xfrm>
            <a:off x="633486" y="2527590"/>
            <a:ext cx="10413107" cy="499880"/>
          </a:xfrm>
          <a:prstGeom prst="rect">
            <a:avLst/>
          </a:prstGeom>
        </p:spPr>
        <p:txBody>
          <a:bodyPr vert="horz" wrap="none" lIns="0" tIns="0" rIns="0" bIns="0" rtlCol="0">
            <a:spAutoFit/>
          </a:bodyPr>
          <a:lstStyle/>
          <a:p>
            <a:pPr algn="l" eaLnBrk="1"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③</a:t>
            </a:r>
            <a:r>
              <a:rPr lang="zh-CN" altLang="zh-CN" sz="2800" b="0" i="0" u="none">
                <a:solidFill>
                  <a:srgbClr val="000000"/>
                </a:solidFill>
                <a:effectLst/>
                <a:latin typeface="Times New Roman" pitchFamily="28"/>
                <a:ea typeface="宋体" pitchFamily="28"/>
                <a:cs typeface="宋体" pitchFamily="28"/>
              </a:rPr>
              <a:t>将山药浸没到烧杯水中，记下此时水面到达的位置并做好标记；</a:t>
            </a:r>
          </a:p>
        </p:txBody>
      </p:sp>
      <p:sp>
        <p:nvSpPr>
          <p:cNvPr id="11942" name="yt_shape_11942"/>
          <p:cNvSpPr txBox="1"/>
          <p:nvPr/>
        </p:nvSpPr>
        <p:spPr>
          <a:xfrm>
            <a:off x="633486" y="3078258"/>
            <a:ext cx="8638583" cy="499880"/>
          </a:xfrm>
          <a:prstGeom prst="rect">
            <a:avLst/>
          </a:prstGeom>
        </p:spPr>
        <p:txBody>
          <a:bodyPr vert="horz" wrap="none" lIns="0" tIns="0" rIns="0" bIns="0" rtlCol="0">
            <a:spAutoFit/>
          </a:bodyPr>
          <a:lstStyle/>
          <a:p>
            <a:pPr algn="l" eaLnBrk="1"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④</a:t>
            </a:r>
            <a:r>
              <a:rPr lang="zh-CN" altLang="zh-CN" sz="2800" b="0" i="0" u="none">
                <a:solidFill>
                  <a:srgbClr val="000000"/>
                </a:solidFill>
                <a:effectLst/>
                <a:latin typeface="Times New Roman" pitchFamily="28"/>
                <a:ea typeface="宋体" pitchFamily="28"/>
                <a:cs typeface="宋体" pitchFamily="28"/>
              </a:rPr>
              <a:t>取出山药，加水到标记处，此时电子秤的示数为</a:t>
            </a:r>
            <a:r>
              <a:rPr lang="en-US" altLang="zh-CN" sz="2800" b="0" i="1" u="none">
                <a:solidFill>
                  <a:srgbClr val="000000"/>
                </a:solidFill>
                <a:effectLst/>
                <a:latin typeface="Times New Roman" pitchFamily="28"/>
                <a:ea typeface="Times New Roman" pitchFamily="28"/>
                <a:cs typeface="宋体" pitchFamily="28"/>
              </a:rPr>
              <a:t>m</a:t>
            </a:r>
            <a:r>
              <a:rPr lang="en-US" altLang="zh-CN" sz="2800" b="0" i="0" u="none" baseline="-25000">
                <a:solidFill>
                  <a:srgbClr val="000000"/>
                </a:solidFill>
                <a:effectLst/>
                <a:latin typeface="Times New Roman" pitchFamily="28"/>
                <a:ea typeface="Times New Roman" pitchFamily="28"/>
                <a:cs typeface="宋体" pitchFamily="28"/>
              </a:rPr>
              <a:t>3</a:t>
            </a:r>
            <a:r>
              <a:rPr lang="zh-CN" altLang="zh-CN" sz="2800" b="0" i="0" u="none">
                <a:solidFill>
                  <a:srgbClr val="000000"/>
                </a:solidFill>
                <a:effectLst/>
                <a:latin typeface="Times New Roman" pitchFamily="28"/>
                <a:ea typeface="宋体" pitchFamily="28"/>
                <a:cs typeface="宋体" pitchFamily="28"/>
              </a:rPr>
              <a:t>；</a:t>
            </a:r>
          </a:p>
        </p:txBody>
      </p:sp>
      <mc:AlternateContent xmlns:mc="http://schemas.openxmlformats.org/markup-compatibility/2006" xmlns:a14="http://schemas.microsoft.com/office/drawing/2010/main">
        <mc:Choice Requires="a14">
          <p:sp>
            <p:nvSpPr>
              <p:cNvPr id="11943" name="yt_shape_11943"/>
              <p:cNvSpPr txBox="1"/>
              <p:nvPr/>
            </p:nvSpPr>
            <p:spPr>
              <a:xfrm>
                <a:off x="633486" y="3628926"/>
                <a:ext cx="10407529" cy="815864"/>
              </a:xfrm>
              <a:prstGeom prst="rect">
                <a:avLst/>
              </a:prstGeom>
            </p:spPr>
            <p:txBody>
              <a:bodyPr vert="horz" wrap="none" lIns="0" tIns="0" rIns="0" bIns="0" rtlCol="0">
                <a:spAutoFit/>
              </a:bodyPr>
              <a:lstStyle/>
              <a:p>
                <a:pPr algn="l" eaLnBrk="1"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⑤</a:t>
                </a:r>
                <a:r>
                  <a:rPr lang="zh-CN" altLang="zh-CN" sz="2800" b="0" i="0" u="none">
                    <a:solidFill>
                      <a:srgbClr val="000000"/>
                    </a:solidFill>
                    <a:effectLst/>
                    <a:latin typeface="Times New Roman" pitchFamily="28"/>
                    <a:ea typeface="宋体" pitchFamily="28"/>
                    <a:cs typeface="宋体" pitchFamily="28"/>
                  </a:rPr>
                  <a:t>求出山药的密度</a:t>
                </a:r>
                <a:r>
                  <a:rPr lang="en-US" altLang="zh-CN" sz="2800" b="0" i="1" u="none">
                    <a:solidFill>
                      <a:srgbClr val="000000"/>
                    </a:solidFill>
                    <a:effectLst/>
                    <a:latin typeface="Times New Roman" pitchFamily="28"/>
                    <a:ea typeface="Times New Roman" pitchFamily="28"/>
                    <a:cs typeface="宋体" pitchFamily="28"/>
                  </a:rPr>
                  <a:t>ρ</a:t>
                </a:r>
                <a:r>
                  <a:rPr lang="zh-CN" altLang="zh-CN" sz="2800" b="0" i="0" u="none">
                    <a:solidFill>
                      <a:srgbClr val="000000"/>
                    </a:solidFill>
                    <a:effectLst/>
                    <a:latin typeface="Times New Roman" pitchFamily="28"/>
                    <a:ea typeface="宋体" pitchFamily="28"/>
                    <a:cs typeface="宋体" pitchFamily="28"/>
                  </a:rPr>
                  <a:t>＝</a:t>
                </a:r>
                <a:r>
                  <a:rPr lang="zh-CN" altLang="zh-CN" sz="100" b="0" i="1" spc="-100">
                    <a:solidFill>
                      <a:srgbClr val="000000"/>
                    </a:solidFill>
                    <a:effectLst/>
                    <a:latin typeface="Times New Roman" pitchFamily="28"/>
                    <a:ea typeface="宋体" pitchFamily="28"/>
                    <a:cs typeface="宋体" pitchFamily="28"/>
                  </a:rPr>
                  <a:t> </a:t>
                </a:r>
                <a:r>
                  <a:rPr lang="zh-CN" altLang="zh-CN" sz="2800" b="0" i="1" u="sng">
                    <a:solidFill>
                      <a:srgbClr val="000000"/>
                    </a:solidFill>
                    <a:effectLst/>
                    <a:uFill>
                      <a:solidFill>
                        <a:srgbClr val="000000"/>
                      </a:solidFill>
                    </a:uFill>
                    <a:latin typeface="Times New Roman" pitchFamily="28"/>
                    <a:ea typeface="宋体" pitchFamily="28"/>
                    <a:cs typeface="宋体" pitchFamily="28"/>
                  </a:rPr>
                  <a:t>　</a:t>
                </a:r>
                <a14:m>
                  <m:oMath xmlns:m="http://schemas.openxmlformats.org/officeDocument/2006/math">
                    <m:f>
                      <m:fPr>
                        <m:ctrlPr>
                          <a:rPr lang="en-US" altLang="zh-CN" sz="2800" b="1" i="1" u="sng" smtClean="0">
                            <a:solidFill>
                              <a:srgbClr val="FE0000">
                                <a:alpha val="0"/>
                              </a:srgbClr>
                            </a:solidFill>
                            <a:effectLst/>
                            <a:uFill>
                              <a:solidFill>
                                <a:srgbClr val="000000"/>
                              </a:solidFill>
                            </a:uFill>
                            <a:latin typeface="Cambria Math" panose="02040503050406030204" pitchFamily="18" charset="0"/>
                            <a:ea typeface="Cambria Math" panose="02040503050406030204" pitchFamily="56" charset="0"/>
                          </a:rPr>
                        </m:ctrlPr>
                      </m:fPr>
                      <m:num>
                        <m:sSub>
                          <m:sSubPr>
                            <m:ctrlPr>
                              <a:rPr lang="en-US" altLang="zh-CN" sz="2800" b="1" i="1" u="sng" smtClean="0">
                                <a:solidFill>
                                  <a:srgbClr val="FE0000">
                                    <a:alpha val="0"/>
                                  </a:srgbClr>
                                </a:solidFill>
                                <a:effectLst/>
                                <a:uFill>
                                  <a:solidFill>
                                    <a:srgbClr val="000000"/>
                                  </a:solidFill>
                                </a:uFill>
                                <a:latin typeface="Cambria Math" panose="02040503050406030204" pitchFamily="18" charset="0"/>
                                <a:ea typeface="Cambria Math" panose="02040503050406030204" pitchFamily="56" charset="0"/>
                              </a:rPr>
                            </m:ctrlPr>
                          </m:sSubPr>
                          <m:e>
                            <m:r>
                              <a:rPr lang="en-US" altLang="zh-CN" sz="2800" b="1" i="1" u="sng" smtClean="0">
                                <a:solidFill>
                                  <a:srgbClr val="FE0000">
                                    <a:alpha val="0"/>
                                  </a:srgbClr>
                                </a:solidFill>
                                <a:effectLst/>
                                <a:uFill>
                                  <a:solidFill>
                                    <a:srgbClr val="000000"/>
                                  </a:solidFill>
                                </a:uFill>
                                <a:latin typeface="Cambria Math" panose="02040503050406030204" pitchFamily="56" charset="0"/>
                                <a:ea typeface="Cambria Math" panose="02040503050406030204" pitchFamily="56" charset="0"/>
                              </a:rPr>
                              <m:t>𝒎</m:t>
                            </m:r>
                          </m:e>
                          <m:sub>
                            <m:r>
                              <a:rPr lang="en-US" altLang="zh-CN" sz="2800" b="1" i="0" u="sng" smtClean="0">
                                <a:solidFill>
                                  <a:srgbClr val="FE0000">
                                    <a:alpha val="0"/>
                                  </a:srgbClr>
                                </a:solidFill>
                                <a:effectLst/>
                                <a:uFill>
                                  <a:solidFill>
                                    <a:srgbClr val="000000"/>
                                  </a:solidFill>
                                </a:uFill>
                                <a:latin typeface="Cambria Math" panose="02040503050406030204" pitchFamily="56" charset="0"/>
                                <a:ea typeface="Cambria Math" panose="02040503050406030204" pitchFamily="56" charset="0"/>
                              </a:rPr>
                              <m:t>𝟏</m:t>
                            </m:r>
                          </m:sub>
                        </m:sSub>
                      </m:num>
                      <m:den>
                        <m:sSub>
                          <m:sSubPr>
                            <m:ctrlPr>
                              <a:rPr lang="en-US" altLang="zh-CN" sz="2800" b="1" i="1" u="sng" smtClean="0">
                                <a:solidFill>
                                  <a:srgbClr val="FE0000">
                                    <a:alpha val="0"/>
                                  </a:srgbClr>
                                </a:solidFill>
                                <a:effectLst/>
                                <a:uFill>
                                  <a:solidFill>
                                    <a:srgbClr val="000000"/>
                                  </a:solidFill>
                                </a:uFill>
                                <a:latin typeface="Cambria Math" panose="02040503050406030204" pitchFamily="18" charset="0"/>
                                <a:ea typeface="Cambria Math" panose="02040503050406030204" pitchFamily="56" charset="0"/>
                              </a:rPr>
                            </m:ctrlPr>
                          </m:sSubPr>
                          <m:e>
                            <m:r>
                              <a:rPr lang="en-US" altLang="zh-CN" sz="2800" b="1" i="1" u="sng" smtClean="0">
                                <a:solidFill>
                                  <a:srgbClr val="FE0000">
                                    <a:alpha val="0"/>
                                  </a:srgbClr>
                                </a:solidFill>
                                <a:effectLst/>
                                <a:uFill>
                                  <a:solidFill>
                                    <a:srgbClr val="000000"/>
                                  </a:solidFill>
                                </a:uFill>
                                <a:latin typeface="Cambria Math" panose="02040503050406030204" pitchFamily="56" charset="0"/>
                                <a:ea typeface="Cambria Math" panose="02040503050406030204" pitchFamily="56" charset="0"/>
                              </a:rPr>
                              <m:t>𝒎</m:t>
                            </m:r>
                          </m:e>
                          <m:sub>
                            <m:r>
                              <a:rPr lang="en-US" altLang="zh-CN" sz="2800" b="1" i="0" u="sng" smtClean="0">
                                <a:solidFill>
                                  <a:srgbClr val="FE0000">
                                    <a:alpha val="0"/>
                                  </a:srgbClr>
                                </a:solidFill>
                                <a:effectLst/>
                                <a:uFill>
                                  <a:solidFill>
                                    <a:srgbClr val="000000"/>
                                  </a:solidFill>
                                </a:uFill>
                                <a:latin typeface="Cambria Math" panose="02040503050406030204" pitchFamily="56" charset="0"/>
                                <a:ea typeface="Cambria Math" panose="02040503050406030204" pitchFamily="56" charset="0"/>
                              </a:rPr>
                              <m:t>𝟑</m:t>
                            </m:r>
                          </m:sub>
                        </m:sSub>
                        <m:r>
                          <a:rPr lang="en-US" altLang="zh-CN" sz="2800" b="1" i="1" u="sng" smtClean="0">
                            <a:solidFill>
                              <a:srgbClr val="FE0000">
                                <a:alpha val="0"/>
                              </a:srgbClr>
                            </a:solidFill>
                            <a:effectLst/>
                            <a:uFill>
                              <a:solidFill>
                                <a:srgbClr val="000000"/>
                              </a:solidFill>
                            </a:uFill>
                            <a:latin typeface="Cambria Math" panose="02040503050406030204" pitchFamily="56" charset="0"/>
                            <a:ea typeface="Cambria Math" panose="02040503050406030204" pitchFamily="56" charset="0"/>
                          </a:rPr>
                          <m:t>−</m:t>
                        </m:r>
                        <m:sSub>
                          <m:sSubPr>
                            <m:ctrlPr>
                              <a:rPr lang="en-US" altLang="zh-CN" sz="2800" b="1" i="1" u="sng" smtClean="0">
                                <a:solidFill>
                                  <a:srgbClr val="FE0000">
                                    <a:alpha val="0"/>
                                  </a:srgbClr>
                                </a:solidFill>
                                <a:effectLst/>
                                <a:uFill>
                                  <a:solidFill>
                                    <a:srgbClr val="000000"/>
                                  </a:solidFill>
                                </a:uFill>
                                <a:latin typeface="Cambria Math" panose="02040503050406030204" pitchFamily="18" charset="0"/>
                                <a:ea typeface="Cambria Math" panose="02040503050406030204" pitchFamily="56" charset="0"/>
                              </a:rPr>
                            </m:ctrlPr>
                          </m:sSubPr>
                          <m:e>
                            <m:r>
                              <a:rPr lang="en-US" altLang="zh-CN" sz="2800" b="1" i="1" u="sng" smtClean="0">
                                <a:solidFill>
                                  <a:srgbClr val="FE0000">
                                    <a:alpha val="0"/>
                                  </a:srgbClr>
                                </a:solidFill>
                                <a:effectLst/>
                                <a:uFill>
                                  <a:solidFill>
                                    <a:srgbClr val="000000"/>
                                  </a:solidFill>
                                </a:uFill>
                                <a:latin typeface="Cambria Math" panose="02040503050406030204" pitchFamily="56" charset="0"/>
                                <a:ea typeface="Cambria Math" panose="02040503050406030204" pitchFamily="56" charset="0"/>
                              </a:rPr>
                              <m:t>𝒎</m:t>
                            </m:r>
                          </m:e>
                          <m:sub>
                            <m:r>
                              <a:rPr lang="en-US" altLang="zh-CN" sz="2800" b="1" i="0" u="sng" smtClean="0">
                                <a:solidFill>
                                  <a:srgbClr val="FE0000">
                                    <a:alpha val="0"/>
                                  </a:srgbClr>
                                </a:solidFill>
                                <a:effectLst/>
                                <a:uFill>
                                  <a:solidFill>
                                    <a:srgbClr val="000000"/>
                                  </a:solidFill>
                                </a:uFill>
                                <a:latin typeface="Cambria Math" panose="02040503050406030204" pitchFamily="56" charset="0"/>
                                <a:ea typeface="Cambria Math" panose="02040503050406030204" pitchFamily="56" charset="0"/>
                              </a:rPr>
                              <m:t>𝟐</m:t>
                            </m:r>
                          </m:sub>
                        </m:sSub>
                      </m:den>
                    </m:f>
                  </m:oMath>
                </a14:m>
                <a:r>
                  <a:rPr lang="en-US" altLang="zh-CN" sz="2800" b="1" i="1" u="sng">
                    <a:solidFill>
                      <a:srgbClr val="FF0000">
                        <a:alpha val="0"/>
                      </a:srgbClr>
                    </a:solidFill>
                    <a:effectLst/>
                    <a:uFill>
                      <a:solidFill>
                        <a:srgbClr val="000000"/>
                      </a:solidFill>
                    </a:uFill>
                    <a:latin typeface="Times New Roman" pitchFamily="28"/>
                    <a:ea typeface="Times New Roman" pitchFamily="28"/>
                    <a:cs typeface="宋体" pitchFamily="28"/>
                  </a:rPr>
                  <a:t>ρ</a:t>
                </a:r>
                <a:r>
                  <a:rPr lang="zh-CN" altLang="zh-CN" sz="1867" b="1" i="0" u="sng">
                    <a:solidFill>
                      <a:srgbClr val="FF0000">
                        <a:alpha val="0"/>
                      </a:srgbClr>
                    </a:solidFill>
                    <a:effectLst/>
                    <a:uFill>
                      <a:solidFill>
                        <a:srgbClr val="000000"/>
                      </a:solidFill>
                    </a:uFill>
                    <a:latin typeface="Times New Roman" pitchFamily="28"/>
                    <a:ea typeface="宋体" pitchFamily="28"/>
                    <a:cs typeface="宋体" pitchFamily="28"/>
                  </a:rPr>
                  <a:t>水</a:t>
                </a:r>
                <a:r>
                  <a:rPr lang="zh-CN" altLang="zh-CN" sz="2800" b="0" i="1" u="sng">
                    <a:solidFill>
                      <a:srgbClr val="000000"/>
                    </a:solidFill>
                    <a:effectLst/>
                    <a:uFill>
                      <a:solidFill>
                        <a:srgbClr val="000000"/>
                      </a:solidFill>
                    </a:uFill>
                    <a:latin typeface="Times New Roman" pitchFamily="28"/>
                    <a:ea typeface="宋体" pitchFamily="28"/>
                    <a:cs typeface="宋体" pitchFamily="28"/>
                  </a:rPr>
                  <a:t>　</a:t>
                </a:r>
                <a:r>
                  <a:rPr lang="zh-CN" altLang="zh-CN" sz="100" b="0" i="1" spc="-100">
                    <a:noFill/>
                    <a:effectLst/>
                    <a:latin typeface="Times New Roman" pitchFamily="28"/>
                    <a:ea typeface="宋体" pitchFamily="28"/>
                    <a:cs typeface="宋体" pitchFamily="28"/>
                  </a:rPr>
                  <a:t>⁠</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Times New Roman" pitchFamily="28"/>
                    <a:ea typeface="宋体" pitchFamily="28"/>
                    <a:cs typeface="宋体" pitchFamily="28"/>
                  </a:rPr>
                  <a:t>用</a:t>
                </a:r>
                <a:r>
                  <a:rPr lang="en-US" altLang="zh-CN" sz="2800" b="0" i="1" u="none">
                    <a:solidFill>
                      <a:srgbClr val="000000"/>
                    </a:solidFill>
                    <a:effectLst/>
                    <a:latin typeface="Times New Roman" pitchFamily="28"/>
                    <a:ea typeface="Times New Roman" pitchFamily="28"/>
                    <a:cs typeface="宋体" pitchFamily="28"/>
                  </a:rPr>
                  <a:t>m</a:t>
                </a:r>
                <a:r>
                  <a:rPr lang="en-US" altLang="zh-CN" sz="2800" b="0" i="0" u="none" baseline="-25000">
                    <a:solidFill>
                      <a:srgbClr val="000000"/>
                    </a:solidFill>
                    <a:effectLst/>
                    <a:latin typeface="Times New Roman" pitchFamily="28"/>
                    <a:ea typeface="Times New Roman" pitchFamily="28"/>
                    <a:cs typeface="宋体" pitchFamily="28"/>
                  </a:rPr>
                  <a:t>1</a:t>
                </a:r>
                <a:r>
                  <a:rPr lang="zh-CN" altLang="zh-CN" sz="2800" b="0" i="0" u="none">
                    <a:solidFill>
                      <a:srgbClr val="000000"/>
                    </a:solidFill>
                    <a:effectLst/>
                    <a:latin typeface="Times New Roman" pitchFamily="28"/>
                    <a:ea typeface="宋体" pitchFamily="28"/>
                    <a:cs typeface="宋体" pitchFamily="28"/>
                  </a:rPr>
                  <a:t>、</a:t>
                </a:r>
                <a:r>
                  <a:rPr lang="en-US" altLang="zh-CN" sz="2800" b="0" i="1" u="none">
                    <a:solidFill>
                      <a:srgbClr val="000000"/>
                    </a:solidFill>
                    <a:effectLst/>
                    <a:latin typeface="Times New Roman" pitchFamily="28"/>
                    <a:ea typeface="Times New Roman" pitchFamily="28"/>
                    <a:cs typeface="宋体" pitchFamily="28"/>
                  </a:rPr>
                  <a:t>m</a:t>
                </a:r>
                <a:r>
                  <a:rPr lang="en-US" altLang="zh-CN" sz="2800" b="0" i="0" u="none" baseline="-25000">
                    <a:solidFill>
                      <a:srgbClr val="000000"/>
                    </a:solidFill>
                    <a:effectLst/>
                    <a:latin typeface="Times New Roman" pitchFamily="28"/>
                    <a:ea typeface="Times New Roman" pitchFamily="28"/>
                    <a:cs typeface="宋体" pitchFamily="28"/>
                  </a:rPr>
                  <a:t>2</a:t>
                </a:r>
                <a:r>
                  <a:rPr lang="zh-CN" altLang="zh-CN" sz="2800" b="0" i="0" u="none">
                    <a:solidFill>
                      <a:srgbClr val="000000"/>
                    </a:solidFill>
                    <a:effectLst/>
                    <a:latin typeface="Times New Roman" pitchFamily="28"/>
                    <a:ea typeface="宋体" pitchFamily="28"/>
                    <a:cs typeface="宋体" pitchFamily="28"/>
                  </a:rPr>
                  <a:t>、</a:t>
                </a:r>
                <a:r>
                  <a:rPr lang="en-US" altLang="zh-CN" sz="2800" b="0" i="1" u="none">
                    <a:solidFill>
                      <a:srgbClr val="000000"/>
                    </a:solidFill>
                    <a:effectLst/>
                    <a:latin typeface="Times New Roman" pitchFamily="28"/>
                    <a:ea typeface="Times New Roman" pitchFamily="28"/>
                    <a:cs typeface="宋体" pitchFamily="28"/>
                  </a:rPr>
                  <a:t>m</a:t>
                </a:r>
                <a:r>
                  <a:rPr lang="en-US" altLang="zh-CN" sz="2800" b="0" i="0" u="none" baseline="-25000">
                    <a:solidFill>
                      <a:srgbClr val="000000"/>
                    </a:solidFill>
                    <a:effectLst/>
                    <a:latin typeface="Times New Roman" pitchFamily="28"/>
                    <a:ea typeface="Times New Roman" pitchFamily="28"/>
                    <a:cs typeface="宋体" pitchFamily="28"/>
                  </a:rPr>
                  <a:t>3</a:t>
                </a:r>
                <a:r>
                  <a:rPr lang="zh-CN" altLang="zh-CN" sz="2800" b="0" i="0" u="none">
                    <a:solidFill>
                      <a:srgbClr val="000000"/>
                    </a:solidFill>
                    <a:effectLst/>
                    <a:latin typeface="Times New Roman" pitchFamily="28"/>
                    <a:ea typeface="宋体" pitchFamily="28"/>
                    <a:cs typeface="宋体" pitchFamily="28"/>
                  </a:rPr>
                  <a:t>、</a:t>
                </a:r>
                <a:r>
                  <a:rPr lang="en-US" altLang="zh-CN" sz="2800" b="0" i="1" u="none">
                    <a:solidFill>
                      <a:srgbClr val="000000"/>
                    </a:solidFill>
                    <a:effectLst/>
                    <a:latin typeface="Times New Roman" pitchFamily="28"/>
                    <a:ea typeface="Times New Roman" pitchFamily="28"/>
                    <a:cs typeface="宋体" pitchFamily="28"/>
                  </a:rPr>
                  <a:t>ρ</a:t>
                </a:r>
                <a:r>
                  <a:rPr lang="zh-CN" altLang="zh-CN" sz="2800" b="0" i="0" u="none" baseline="-25000">
                    <a:solidFill>
                      <a:srgbClr val="000000"/>
                    </a:solidFill>
                    <a:effectLst/>
                    <a:latin typeface="Times New Roman" pitchFamily="28"/>
                    <a:ea typeface="宋体" pitchFamily="28"/>
                    <a:cs typeface="宋体" pitchFamily="28"/>
                  </a:rPr>
                  <a:t>水</a:t>
                </a:r>
                <a:r>
                  <a:rPr lang="zh-CN" altLang="zh-CN" sz="2800" b="0" i="0" u="none">
                    <a:solidFill>
                      <a:srgbClr val="000000"/>
                    </a:solidFill>
                    <a:effectLst/>
                    <a:latin typeface="Times New Roman" pitchFamily="28"/>
                    <a:ea typeface="宋体" pitchFamily="28"/>
                    <a:cs typeface="宋体" pitchFamily="28"/>
                  </a:rPr>
                  <a:t>表示</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Times New Roman" pitchFamily="28"/>
                    <a:ea typeface="宋体" pitchFamily="28"/>
                    <a:cs typeface="宋体" pitchFamily="28"/>
                  </a:rPr>
                  <a:t>。</a:t>
                </a:r>
              </a:p>
            </p:txBody>
          </p:sp>
        </mc:Choice>
        <mc:Fallback xmlns="">
          <p:sp>
            <p:nvSpPr>
              <p:cNvPr id="11943" name="yt_shape_11943"/>
              <p:cNvSpPr txBox="1">
                <a:spLocks noRot="1" noChangeAspect="1" noMove="1" noResize="1" noEditPoints="1" noAdjustHandles="1" noChangeArrowheads="1" noChangeShapeType="1" noTextEdit="1"/>
              </p:cNvSpPr>
              <p:nvPr/>
            </p:nvSpPr>
            <p:spPr>
              <a:xfrm>
                <a:off x="633486" y="3628926"/>
                <a:ext cx="10407529" cy="815864"/>
              </a:xfrm>
              <a:prstGeom prst="rect">
                <a:avLst/>
              </a:prstGeom>
              <a:blipFill>
                <a:blip r:embed="rId2"/>
                <a:stretch>
                  <a:fillRect l="-2109" b="-746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 name="文本框 3">
                <a:extLst>
                  <a:ext uri="{FF2B5EF4-FFF2-40B4-BE49-F238E27FC236}">
                    <a16:creationId xmlns:a16="http://schemas.microsoft.com/office/drawing/2014/main" id="{7AA7F29E-AF60-666F-16A4-1F57CC7E40CF}"/>
                  </a:ext>
                </a:extLst>
              </p:cNvPr>
              <p:cNvSpPr txBox="1"/>
              <p:nvPr/>
            </p:nvSpPr>
            <p:spPr>
              <a:xfrm>
                <a:off x="4358439" y="3278008"/>
                <a:ext cx="1547750" cy="901586"/>
              </a:xfrm>
              <a:prstGeom prst="rect">
                <a:avLst/>
              </a:prstGeom>
              <a:noFill/>
            </p:spPr>
            <p:txBody>
              <a:bodyPr vert="horz" wrap="none" rtlCol="0" anchor="ctr">
                <a:noAutofit/>
              </a:bodyPr>
              <a:lstStyle/>
              <a:p>
                <a:pPr>
                  <a:lnSpc>
                    <a:spcPct val="129999"/>
                  </a:lnSpc>
                </a:pPr>
                <a14:m>
                  <m:oMath xmlns:m="http://schemas.openxmlformats.org/officeDocument/2006/math">
                    <m:f>
                      <m:fPr>
                        <m:ctrlPr>
                          <a:rPr kumimoji="0" lang="en-US" altLang="zh-CN" sz="2800" b="1" i="1" strike="noStrike" kern="1200" cap="none" spc="0" normalizeH="0" baseline="0" noProof="0" smtClean="0">
                            <a:ln>
                              <a:noFill/>
                            </a:ln>
                            <a:solidFill>
                              <a:srgbClr val="FF0000"/>
                            </a:solidFill>
                            <a:effectLst/>
                            <a:uLnTx/>
                            <a:uFill>
                              <a:solidFill>
                                <a:srgbClr val="000000"/>
                              </a:solidFill>
                            </a:uFill>
                            <a:latin typeface="Cambria Math" panose="02040503050406030204" pitchFamily="18" charset="0"/>
                            <a:ea typeface="Cambria Math" panose="02040503050406030204" pitchFamily="56" charset="0"/>
                          </a:rPr>
                        </m:ctrlPr>
                      </m:fPr>
                      <m:num>
                        <m:sSub>
                          <m:sSubPr>
                            <m:ctrlPr>
                              <a:rPr kumimoji="0" lang="en-US" altLang="zh-CN" sz="2800" b="1" i="1" strike="noStrike" kern="1200" cap="none" spc="0" normalizeH="0" baseline="0" noProof="0">
                                <a:ln>
                                  <a:noFill/>
                                </a:ln>
                                <a:solidFill>
                                  <a:srgbClr val="FF0000"/>
                                </a:solidFill>
                                <a:effectLst/>
                                <a:uLnTx/>
                                <a:uFill>
                                  <a:solidFill>
                                    <a:srgbClr val="000000"/>
                                  </a:solidFill>
                                </a:uFill>
                                <a:latin typeface="Cambria Math" panose="02040503050406030204" pitchFamily="18" charset="0"/>
                                <a:ea typeface="Cambria Math" panose="02040503050406030204" pitchFamily="56" charset="0"/>
                              </a:rPr>
                            </m:ctrlPr>
                          </m:sSubPr>
                          <m:e>
                            <m:r>
                              <a:rPr kumimoji="0" lang="en-US" altLang="zh-CN" sz="2800" b="1" i="1" strike="noStrike" kern="1200" cap="none" spc="0" normalizeH="0" baseline="0" noProof="0">
                                <a:ln>
                                  <a:noFill/>
                                </a:ln>
                                <a:solidFill>
                                  <a:srgbClr val="FF0000"/>
                                </a:solidFill>
                                <a:effectLst/>
                                <a:uLnTx/>
                                <a:uFill>
                                  <a:solidFill>
                                    <a:srgbClr val="000000"/>
                                  </a:solidFill>
                                </a:uFill>
                                <a:latin typeface="Cambria Math" panose="02040503050406030204" pitchFamily="56" charset="0"/>
                                <a:ea typeface="Cambria Math" panose="02040503050406030204" pitchFamily="56" charset="0"/>
                              </a:rPr>
                              <m:t>𝒎</m:t>
                            </m:r>
                          </m:e>
                          <m:sub>
                            <m:r>
                              <a:rPr kumimoji="0" lang="en-US" altLang="zh-CN" sz="2800" b="1" i="0" strike="noStrike" kern="1200" cap="none" spc="0" normalizeH="0" baseline="0" noProof="0">
                                <a:ln>
                                  <a:noFill/>
                                </a:ln>
                                <a:solidFill>
                                  <a:srgbClr val="FF0000"/>
                                </a:solidFill>
                                <a:effectLst/>
                                <a:uLnTx/>
                                <a:uFill>
                                  <a:solidFill>
                                    <a:srgbClr val="000000"/>
                                  </a:solidFill>
                                </a:uFill>
                                <a:latin typeface="Cambria Math" panose="02040503050406030204" pitchFamily="56" charset="0"/>
                                <a:ea typeface="Cambria Math" panose="02040503050406030204" pitchFamily="56" charset="0"/>
                              </a:rPr>
                              <m:t>𝟏</m:t>
                            </m:r>
                          </m:sub>
                        </m:sSub>
                      </m:num>
                      <m:den>
                        <m:sSub>
                          <m:sSubPr>
                            <m:ctrlPr>
                              <a:rPr kumimoji="0" lang="en-US" altLang="zh-CN" sz="2800" b="1" i="1" strike="noStrike" kern="1200" cap="none" spc="0" normalizeH="0" baseline="0" noProof="0">
                                <a:ln>
                                  <a:noFill/>
                                </a:ln>
                                <a:solidFill>
                                  <a:srgbClr val="FF0000"/>
                                </a:solidFill>
                                <a:effectLst/>
                                <a:uLnTx/>
                                <a:uFill>
                                  <a:solidFill>
                                    <a:srgbClr val="000000"/>
                                  </a:solidFill>
                                </a:uFill>
                                <a:latin typeface="Cambria Math" panose="02040503050406030204" pitchFamily="18" charset="0"/>
                                <a:ea typeface="Cambria Math" panose="02040503050406030204" pitchFamily="56" charset="0"/>
                              </a:rPr>
                            </m:ctrlPr>
                          </m:sSubPr>
                          <m:e>
                            <m:r>
                              <a:rPr kumimoji="0" lang="en-US" altLang="zh-CN" sz="2800" b="1" i="1" strike="noStrike" kern="1200" cap="none" spc="0" normalizeH="0" baseline="0" noProof="0">
                                <a:ln>
                                  <a:noFill/>
                                </a:ln>
                                <a:solidFill>
                                  <a:srgbClr val="FF0000"/>
                                </a:solidFill>
                                <a:effectLst/>
                                <a:uLnTx/>
                                <a:uFill>
                                  <a:solidFill>
                                    <a:srgbClr val="000000"/>
                                  </a:solidFill>
                                </a:uFill>
                                <a:latin typeface="Cambria Math" panose="02040503050406030204" pitchFamily="56" charset="0"/>
                                <a:ea typeface="Cambria Math" panose="02040503050406030204" pitchFamily="56" charset="0"/>
                              </a:rPr>
                              <m:t>𝒎</m:t>
                            </m:r>
                          </m:e>
                          <m:sub>
                            <m:r>
                              <a:rPr kumimoji="0" lang="en-US" altLang="zh-CN" sz="2800" b="1" i="0" strike="noStrike" kern="1200" cap="none" spc="0" normalizeH="0" baseline="0" noProof="0">
                                <a:ln>
                                  <a:noFill/>
                                </a:ln>
                                <a:solidFill>
                                  <a:srgbClr val="FF0000"/>
                                </a:solidFill>
                                <a:effectLst/>
                                <a:uLnTx/>
                                <a:uFill>
                                  <a:solidFill>
                                    <a:srgbClr val="000000"/>
                                  </a:solidFill>
                                </a:uFill>
                                <a:latin typeface="Cambria Math" panose="02040503050406030204" pitchFamily="56" charset="0"/>
                                <a:ea typeface="Cambria Math" panose="02040503050406030204" pitchFamily="56" charset="0"/>
                              </a:rPr>
                              <m:t>𝟑</m:t>
                            </m:r>
                          </m:sub>
                        </m:sSub>
                        <m:r>
                          <a:rPr kumimoji="0" lang="en-US" altLang="zh-CN" sz="2800" b="1" i="1" strike="noStrike" kern="1200" cap="none" spc="0" normalizeH="0" baseline="0" noProof="0">
                            <a:ln>
                              <a:noFill/>
                            </a:ln>
                            <a:solidFill>
                              <a:srgbClr val="FF0000"/>
                            </a:solidFill>
                            <a:effectLst/>
                            <a:uLnTx/>
                            <a:uFill>
                              <a:solidFill>
                                <a:srgbClr val="000000"/>
                              </a:solidFill>
                            </a:uFill>
                            <a:latin typeface="Cambria Math" panose="02040503050406030204" pitchFamily="56" charset="0"/>
                            <a:ea typeface="Cambria Math" panose="02040503050406030204" pitchFamily="56" charset="0"/>
                          </a:rPr>
                          <m:t>−</m:t>
                        </m:r>
                        <m:sSub>
                          <m:sSubPr>
                            <m:ctrlPr>
                              <a:rPr kumimoji="0" lang="en-US" altLang="zh-CN" sz="2800" b="1" i="1" strike="noStrike" kern="1200" cap="none" spc="0" normalizeH="0" baseline="0" noProof="0">
                                <a:ln>
                                  <a:noFill/>
                                </a:ln>
                                <a:solidFill>
                                  <a:srgbClr val="FF0000"/>
                                </a:solidFill>
                                <a:effectLst/>
                                <a:uLnTx/>
                                <a:uFill>
                                  <a:solidFill>
                                    <a:srgbClr val="000000"/>
                                  </a:solidFill>
                                </a:uFill>
                                <a:latin typeface="Cambria Math" panose="02040503050406030204" pitchFamily="18" charset="0"/>
                                <a:ea typeface="Cambria Math" panose="02040503050406030204" pitchFamily="56" charset="0"/>
                              </a:rPr>
                            </m:ctrlPr>
                          </m:sSubPr>
                          <m:e>
                            <m:r>
                              <a:rPr kumimoji="0" lang="en-US" altLang="zh-CN" sz="2800" b="1" i="1" strike="noStrike" kern="1200" cap="none" spc="0" normalizeH="0" baseline="0" noProof="0">
                                <a:ln>
                                  <a:noFill/>
                                </a:ln>
                                <a:solidFill>
                                  <a:srgbClr val="FF0000"/>
                                </a:solidFill>
                                <a:effectLst/>
                                <a:uLnTx/>
                                <a:uFill>
                                  <a:solidFill>
                                    <a:srgbClr val="000000"/>
                                  </a:solidFill>
                                </a:uFill>
                                <a:latin typeface="Cambria Math" panose="02040503050406030204" pitchFamily="56" charset="0"/>
                                <a:ea typeface="Cambria Math" panose="02040503050406030204" pitchFamily="56" charset="0"/>
                              </a:rPr>
                              <m:t>𝒎</m:t>
                            </m:r>
                          </m:e>
                          <m:sub>
                            <m:r>
                              <a:rPr kumimoji="0" lang="en-US" altLang="zh-CN" sz="2800" b="1" i="0" strike="noStrike" kern="1200" cap="none" spc="0" normalizeH="0" baseline="0" noProof="0">
                                <a:ln>
                                  <a:noFill/>
                                </a:ln>
                                <a:solidFill>
                                  <a:srgbClr val="FF0000"/>
                                </a:solidFill>
                                <a:effectLst/>
                                <a:uLnTx/>
                                <a:uFill>
                                  <a:solidFill>
                                    <a:srgbClr val="000000"/>
                                  </a:solidFill>
                                </a:uFill>
                                <a:latin typeface="Cambria Math" panose="02040503050406030204" pitchFamily="56" charset="0"/>
                                <a:ea typeface="Cambria Math" panose="02040503050406030204" pitchFamily="56" charset="0"/>
                              </a:rPr>
                              <m:t>𝟐</m:t>
                            </m:r>
                          </m:sub>
                        </m:sSub>
                      </m:den>
                    </m:f>
                  </m:oMath>
                </a14:m>
                <a:r>
                  <a:rPr kumimoji="0" lang="en-US" altLang="zh-CN" sz="2800" b="1" i="1" strike="noStrike" kern="1200" cap="none" spc="0" normalizeH="0" baseline="0" noProof="0" dirty="0">
                    <a:ln>
                      <a:noFill/>
                    </a:ln>
                    <a:solidFill>
                      <a:srgbClr val="FF0000"/>
                    </a:solidFill>
                    <a:effectLst/>
                    <a:uLnTx/>
                    <a:uFill>
                      <a:solidFill>
                        <a:srgbClr val="000000"/>
                      </a:solidFill>
                    </a:uFill>
                    <a:latin typeface="Times New Roman" pitchFamily="28"/>
                    <a:ea typeface="Times New Roman" pitchFamily="28"/>
                    <a:cs typeface="宋体" pitchFamily="28"/>
                  </a:rPr>
                  <a:t>ρ</a:t>
                </a:r>
                <a:r>
                  <a:rPr kumimoji="0" lang="zh-CN" altLang="zh-CN" sz="2800" b="1" i="0" strike="noStrike" kern="1200" cap="none" spc="0" normalizeH="0" baseline="-25000" noProof="0" dirty="0">
                    <a:ln>
                      <a:noFill/>
                    </a:ln>
                    <a:solidFill>
                      <a:srgbClr val="FF0000"/>
                    </a:solidFill>
                    <a:effectLst/>
                    <a:uLnTx/>
                    <a:uFill>
                      <a:solidFill>
                        <a:srgbClr val="000000"/>
                      </a:solidFill>
                    </a:uFill>
                    <a:latin typeface="Times New Roman" pitchFamily="28"/>
                    <a:ea typeface="宋体" pitchFamily="28"/>
                    <a:cs typeface="宋体" pitchFamily="28"/>
                  </a:rPr>
                  <a:t>水</a:t>
                </a:r>
                <a:endParaRPr lang="zh-CN" altLang="en-US" dirty="0">
                  <a:solidFill>
                    <a:srgbClr val="FF0000"/>
                  </a:solidFill>
                </a:endParaRPr>
              </a:p>
            </p:txBody>
          </p:sp>
        </mc:Choice>
        <mc:Fallback xmlns="">
          <p:sp>
            <p:nvSpPr>
              <p:cNvPr id="4" name="文本框 3">
                <a:extLst>
                  <a:ext uri="{FF2B5EF4-FFF2-40B4-BE49-F238E27FC236}">
                    <a16:creationId xmlns:a16="http://schemas.microsoft.com/office/drawing/2014/main" id="{7AA7F29E-AF60-666F-16A4-1F57CC7E40CF}"/>
                  </a:ext>
                </a:extLst>
              </p:cNvPr>
              <p:cNvSpPr txBox="1">
                <a:spLocks noRot="1" noChangeAspect="1" noMove="1" noResize="1" noEditPoints="1" noAdjustHandles="1" noChangeArrowheads="1" noChangeShapeType="1" noTextEdit="1"/>
              </p:cNvSpPr>
              <p:nvPr/>
            </p:nvSpPr>
            <p:spPr>
              <a:xfrm>
                <a:off x="4358439" y="3278008"/>
                <a:ext cx="1547750" cy="901586"/>
              </a:xfrm>
              <a:prstGeom prst="rect">
                <a:avLst/>
              </a:prstGeom>
              <a:blipFill>
                <a:blip r:embed="rId3"/>
                <a:stretch>
                  <a:fillRect r="-3937" b="-202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 name="yt_shape_11947"/>
              <p:cNvSpPr txBox="1"/>
              <p:nvPr/>
            </p:nvSpPr>
            <p:spPr>
              <a:xfrm>
                <a:off x="501731" y="4353596"/>
                <a:ext cx="11443525" cy="1926489"/>
              </a:xfrm>
              <a:prstGeom prst="rect">
                <a:avLst/>
              </a:prstGeom>
            </p:spPr>
            <p:txBody>
              <a:bodyPr vert="horz" wrap="square" lIns="0" tIns="0" rIns="0" bIns="0" rtlCol="0">
                <a:spAutoFit/>
              </a:bodyPr>
              <a:lstStyle/>
              <a:p>
                <a:pPr algn="l" eaLnBrk="1" latinLnBrk="0" hangingPunct="0"/>
                <a:r>
                  <a:rPr lang="zh-CN" altLang="zh-CN" sz="2800" b="1" i="0" u="none" dirty="0">
                    <a:solidFill>
                      <a:srgbClr val="FF0000"/>
                    </a:solidFill>
                    <a:effectLst/>
                    <a:latin typeface="宋体" pitchFamily="28"/>
                    <a:ea typeface="宋体" pitchFamily="28"/>
                    <a:cs typeface="宋体" pitchFamily="28"/>
                  </a:rPr>
                  <a:t>（</a:t>
                </a:r>
                <a:r>
                  <a:rPr lang="en-US" altLang="zh-CN" sz="2800" b="1" i="0" u="none" dirty="0">
                    <a:solidFill>
                      <a:srgbClr val="FF0000"/>
                    </a:solidFill>
                    <a:effectLst/>
                    <a:latin typeface="Times New Roman" pitchFamily="28"/>
                    <a:ea typeface="Times New Roman" pitchFamily="28"/>
                    <a:cs typeface="宋体" pitchFamily="28"/>
                  </a:rPr>
                  <a:t>5</a:t>
                </a:r>
                <a:r>
                  <a:rPr lang="zh-CN" altLang="zh-CN" sz="2800" b="1" i="0" u="none" dirty="0">
                    <a:solidFill>
                      <a:srgbClr val="FF0000"/>
                    </a:solidFill>
                    <a:effectLst/>
                    <a:latin typeface="宋体" pitchFamily="28"/>
                    <a:ea typeface="宋体" pitchFamily="28"/>
                    <a:cs typeface="宋体" pitchFamily="28"/>
                  </a:rPr>
                  <a:t>）</a:t>
                </a:r>
                <a:r>
                  <a:rPr lang="zh-CN" altLang="zh-CN" sz="2800" b="1" i="0" u="none" dirty="0">
                    <a:solidFill>
                      <a:srgbClr val="FF0000"/>
                    </a:solidFill>
                    <a:effectLst/>
                    <a:latin typeface="Times New Roman" pitchFamily="28"/>
                    <a:ea typeface="宋体" pitchFamily="28"/>
                    <a:cs typeface="宋体" pitchFamily="28"/>
                  </a:rPr>
                  <a:t>山药的质量</a:t>
                </a:r>
                <a:r>
                  <a:rPr lang="en-US" altLang="zh-CN" sz="2800" b="1" i="1" u="none" dirty="0">
                    <a:solidFill>
                      <a:srgbClr val="FF0000"/>
                    </a:solidFill>
                    <a:effectLst/>
                    <a:latin typeface="Times New Roman" pitchFamily="28"/>
                    <a:ea typeface="Times New Roman" pitchFamily="28"/>
                    <a:cs typeface="宋体" pitchFamily="28"/>
                  </a:rPr>
                  <a:t>m</a:t>
                </a:r>
                <a:r>
                  <a:rPr lang="en-US" altLang="zh-CN" sz="2800" b="1" i="0" u="none" baseline="-25000" dirty="0">
                    <a:solidFill>
                      <a:srgbClr val="FF0000"/>
                    </a:solidFill>
                    <a:effectLst/>
                    <a:latin typeface="Times New Roman" pitchFamily="28"/>
                    <a:ea typeface="Times New Roman" pitchFamily="28"/>
                    <a:cs typeface="宋体" pitchFamily="28"/>
                  </a:rPr>
                  <a:t>1</a:t>
                </a:r>
                <a:r>
                  <a:rPr lang="zh-CN" altLang="zh-CN" sz="2800" b="1" i="0" u="none" dirty="0">
                    <a:solidFill>
                      <a:srgbClr val="FF0000"/>
                    </a:solidFill>
                    <a:effectLst/>
                    <a:latin typeface="Times New Roman" pitchFamily="28"/>
                    <a:ea typeface="宋体" pitchFamily="28"/>
                    <a:cs typeface="宋体" pitchFamily="28"/>
                  </a:rPr>
                  <a:t>，山药排出水的质量</a:t>
                </a:r>
                <a:r>
                  <a:rPr lang="en-US" altLang="zh-CN" sz="2800" b="1" i="1" u="none" dirty="0">
                    <a:solidFill>
                      <a:srgbClr val="FF0000"/>
                    </a:solidFill>
                    <a:effectLst/>
                    <a:latin typeface="Times New Roman" pitchFamily="28"/>
                    <a:ea typeface="Times New Roman" pitchFamily="28"/>
                    <a:cs typeface="宋体" pitchFamily="28"/>
                  </a:rPr>
                  <a:t>m</a:t>
                </a:r>
                <a:r>
                  <a:rPr lang="zh-CN" altLang="zh-CN" sz="2800" b="1" i="0" u="none" baseline="-25000" dirty="0">
                    <a:solidFill>
                      <a:srgbClr val="FF0000"/>
                    </a:solidFill>
                    <a:effectLst/>
                    <a:latin typeface="Times New Roman" pitchFamily="28"/>
                    <a:ea typeface="宋体" pitchFamily="28"/>
                    <a:cs typeface="宋体" pitchFamily="28"/>
                  </a:rPr>
                  <a:t>水</a:t>
                </a:r>
                <a:r>
                  <a:rPr lang="zh-CN" altLang="zh-CN" sz="2800" b="1" i="0" u="none" dirty="0">
                    <a:solidFill>
                      <a:srgbClr val="FF0000"/>
                    </a:solidFill>
                    <a:effectLst/>
                    <a:latin typeface="Times New Roman" pitchFamily="28"/>
                    <a:ea typeface="宋体" pitchFamily="28"/>
                    <a:cs typeface="宋体" pitchFamily="28"/>
                  </a:rPr>
                  <a:t>＝</a:t>
                </a:r>
                <a:r>
                  <a:rPr lang="en-US" altLang="zh-CN" sz="2800" b="1" i="1" u="none" dirty="0">
                    <a:solidFill>
                      <a:srgbClr val="FF0000"/>
                    </a:solidFill>
                    <a:effectLst/>
                    <a:latin typeface="Times New Roman" pitchFamily="28"/>
                    <a:ea typeface="Times New Roman" pitchFamily="28"/>
                    <a:cs typeface="宋体" pitchFamily="28"/>
                  </a:rPr>
                  <a:t>m</a:t>
                </a:r>
                <a:r>
                  <a:rPr lang="en-US" altLang="zh-CN" sz="2800" b="1" i="0" u="none" baseline="-25000" dirty="0">
                    <a:solidFill>
                      <a:srgbClr val="FF0000"/>
                    </a:solidFill>
                    <a:effectLst/>
                    <a:latin typeface="Times New Roman" pitchFamily="28"/>
                    <a:ea typeface="Times New Roman" pitchFamily="28"/>
                    <a:cs typeface="宋体" pitchFamily="28"/>
                  </a:rPr>
                  <a:t>3</a:t>
                </a:r>
                <a:r>
                  <a:rPr lang="zh-CN" altLang="zh-CN" sz="2800" b="1" i="0" u="none" dirty="0">
                    <a:solidFill>
                      <a:srgbClr val="FF0000"/>
                    </a:solidFill>
                    <a:effectLst/>
                    <a:latin typeface="宋体" pitchFamily="28"/>
                    <a:ea typeface="宋体" pitchFamily="28"/>
                    <a:cs typeface="宋体" pitchFamily="28"/>
                  </a:rPr>
                  <a:t>－</a:t>
                </a:r>
                <a:r>
                  <a:rPr lang="en-US" altLang="zh-CN" sz="2800" b="1" i="1" u="none" dirty="0">
                    <a:solidFill>
                      <a:srgbClr val="FF0000"/>
                    </a:solidFill>
                    <a:effectLst/>
                    <a:latin typeface="Times New Roman" pitchFamily="28"/>
                    <a:ea typeface="Times New Roman" pitchFamily="28"/>
                    <a:cs typeface="宋体" pitchFamily="28"/>
                  </a:rPr>
                  <a:t>m</a:t>
                </a:r>
                <a:r>
                  <a:rPr lang="en-US" altLang="zh-CN" sz="2800" b="1" i="0" u="none" baseline="-25000" dirty="0">
                    <a:solidFill>
                      <a:srgbClr val="FF0000"/>
                    </a:solidFill>
                    <a:effectLst/>
                    <a:latin typeface="Times New Roman" pitchFamily="28"/>
                    <a:ea typeface="Times New Roman" pitchFamily="28"/>
                    <a:cs typeface="宋体" pitchFamily="28"/>
                  </a:rPr>
                  <a:t>2</a:t>
                </a:r>
                <a:r>
                  <a:rPr lang="zh-CN" altLang="zh-CN" sz="2800" b="1" i="0" u="none" dirty="0">
                    <a:solidFill>
                      <a:srgbClr val="FF0000"/>
                    </a:solidFill>
                    <a:effectLst/>
                    <a:latin typeface="Times New Roman" pitchFamily="28"/>
                    <a:ea typeface="宋体" pitchFamily="28"/>
                    <a:cs typeface="宋体" pitchFamily="28"/>
                  </a:rPr>
                  <a:t>，山药的体积等于其排开水的体积，即</a:t>
                </a:r>
                <a:r>
                  <a:rPr lang="en-US" altLang="zh-CN" sz="2800" b="1" i="1" u="none" dirty="0">
                    <a:solidFill>
                      <a:srgbClr val="FF0000"/>
                    </a:solidFill>
                    <a:effectLst/>
                    <a:latin typeface="Times New Roman" pitchFamily="28"/>
                    <a:ea typeface="Times New Roman" pitchFamily="28"/>
                    <a:cs typeface="宋体" pitchFamily="28"/>
                  </a:rPr>
                  <a:t>V</a:t>
                </a:r>
                <a:r>
                  <a:rPr lang="zh-CN" altLang="zh-CN" sz="2800" b="1" i="0" u="none" dirty="0">
                    <a:solidFill>
                      <a:srgbClr val="FF0000"/>
                    </a:solidFill>
                    <a:effectLst/>
                    <a:latin typeface="Times New Roman" pitchFamily="28"/>
                    <a:ea typeface="宋体" pitchFamily="28"/>
                    <a:cs typeface="宋体" pitchFamily="28"/>
                  </a:rPr>
                  <a:t>＝</a:t>
                </a:r>
                <a:r>
                  <a:rPr lang="en-US" altLang="zh-CN" sz="2800" b="1" i="1" u="none" dirty="0">
                    <a:solidFill>
                      <a:srgbClr val="FF0000"/>
                    </a:solidFill>
                    <a:effectLst/>
                    <a:latin typeface="Times New Roman" pitchFamily="28"/>
                    <a:ea typeface="Times New Roman" pitchFamily="28"/>
                    <a:cs typeface="宋体" pitchFamily="28"/>
                  </a:rPr>
                  <a:t>V</a:t>
                </a:r>
                <a:r>
                  <a:rPr lang="zh-CN" altLang="zh-CN" sz="2800" b="1" i="0" u="none" baseline="-25000" dirty="0">
                    <a:solidFill>
                      <a:srgbClr val="FF0000"/>
                    </a:solidFill>
                    <a:effectLst/>
                    <a:latin typeface="Times New Roman" pitchFamily="28"/>
                    <a:ea typeface="宋体" pitchFamily="28"/>
                    <a:cs typeface="宋体" pitchFamily="28"/>
                  </a:rPr>
                  <a:t>水</a:t>
                </a:r>
                <a:r>
                  <a:rPr lang="zh-CN" altLang="zh-CN" sz="2800" b="1" i="0" u="none" dirty="0">
                    <a:solidFill>
                      <a:srgbClr val="FF0000"/>
                    </a:solidFill>
                    <a:effectLst/>
                    <a:latin typeface="Times New Roman" pitchFamily="28"/>
                    <a:ea typeface="宋体" pitchFamily="28"/>
                    <a:cs typeface="宋体" pitchFamily="28"/>
                  </a:rPr>
                  <a:t>＝</a:t>
                </a:r>
                <a14:m>
                  <m:oMath xmlns:m="http://schemas.openxmlformats.org/officeDocument/2006/math">
                    <m:f>
                      <m:fPr>
                        <m:ctrlPr>
                          <a:rPr lang="en-US" altLang="zh-CN" sz="2800" b="1" i="1">
                            <a:solidFill>
                              <a:srgbClr val="FF0000"/>
                            </a:solidFill>
                            <a:effectLst/>
                            <a:latin typeface="Cambria Math" panose="02040503050406030204" pitchFamily="18" charset="0"/>
                            <a:ea typeface="Cambria Math" panose="02040503050406030204" pitchFamily="56" charset="0"/>
                          </a:rPr>
                        </m:ctrlPr>
                      </m:fPr>
                      <m:num>
                        <m:sSub>
                          <m:sSubPr>
                            <m:ctrlPr>
                              <a:rPr lang="en-US" altLang="zh-CN" sz="2800" b="1" i="1">
                                <a:solidFill>
                                  <a:srgbClr val="FF0000"/>
                                </a:solidFill>
                                <a:effectLst/>
                                <a:latin typeface="Cambria Math" panose="02040503050406030204" pitchFamily="18" charset="0"/>
                                <a:ea typeface="Cambria Math" panose="02040503050406030204" pitchFamily="56" charset="0"/>
                              </a:rPr>
                            </m:ctrlPr>
                          </m:sSubPr>
                          <m:e>
                            <m:r>
                              <a:rPr lang="en-US" altLang="zh-CN" sz="2800" b="1" i="1">
                                <a:solidFill>
                                  <a:srgbClr val="FF0000"/>
                                </a:solidFill>
                                <a:effectLst/>
                                <a:latin typeface="Cambria Math" panose="02040503050406030204" pitchFamily="56" charset="0"/>
                                <a:ea typeface="Cambria Math" panose="02040503050406030204" pitchFamily="56" charset="0"/>
                              </a:rPr>
                              <m:t>𝒎</m:t>
                            </m:r>
                          </m:e>
                          <m:sub>
                            <m:r>
                              <m:rPr>
                                <m:nor/>
                              </m:rPr>
                              <a:rPr lang="zh-CN" altLang="zh-CN" sz="2800" b="1" i="0" baseline="-2000">
                                <a:solidFill>
                                  <a:srgbClr val="FF0000"/>
                                </a:solidFill>
                                <a:effectLst/>
                                <a:latin typeface="Times New Roman" panose="02040503050406030204" pitchFamily="56" charset="0"/>
                                <a:ea typeface="宋体" panose="02040503050406030204" pitchFamily="56" charset="0"/>
                              </a:rPr>
                              <m:t>水</m:t>
                            </m:r>
                          </m:sub>
                        </m:sSub>
                      </m:num>
                      <m:den>
                        <m:sSub>
                          <m:sSubPr>
                            <m:ctrlPr>
                              <a:rPr lang="en-US" altLang="zh-CN" sz="2800" b="1" i="1">
                                <a:solidFill>
                                  <a:srgbClr val="FF0000"/>
                                </a:solidFill>
                                <a:effectLst/>
                                <a:latin typeface="Cambria Math" panose="02040503050406030204" pitchFamily="18" charset="0"/>
                                <a:ea typeface="Cambria Math" panose="02040503050406030204" pitchFamily="56" charset="0"/>
                              </a:rPr>
                            </m:ctrlPr>
                          </m:sSubPr>
                          <m:e>
                            <m:r>
                              <a:rPr lang="en-US" altLang="zh-CN" sz="2800" b="1" i="1">
                                <a:solidFill>
                                  <a:srgbClr val="FF0000"/>
                                </a:solidFill>
                                <a:effectLst/>
                                <a:latin typeface="Cambria Math" panose="02040503050406030204" pitchFamily="56" charset="0"/>
                                <a:ea typeface="Cambria Math" panose="02040503050406030204" pitchFamily="56" charset="0"/>
                              </a:rPr>
                              <m:t>𝝆</m:t>
                            </m:r>
                          </m:e>
                          <m:sub>
                            <m:r>
                              <m:rPr>
                                <m:nor/>
                              </m:rPr>
                              <a:rPr lang="zh-CN" altLang="zh-CN" sz="2800" b="1" i="0" baseline="-2000">
                                <a:solidFill>
                                  <a:srgbClr val="FF0000"/>
                                </a:solidFill>
                                <a:effectLst/>
                                <a:latin typeface="Times New Roman" panose="02040503050406030204" pitchFamily="56" charset="0"/>
                                <a:ea typeface="宋体" panose="02040503050406030204" pitchFamily="56" charset="0"/>
                              </a:rPr>
                              <m:t>水</m:t>
                            </m:r>
                          </m:sub>
                        </m:sSub>
                      </m:den>
                    </m:f>
                  </m:oMath>
                </a14:m>
                <a:r>
                  <a:rPr lang="zh-CN" altLang="zh-CN" sz="2800" b="1" i="0" u="none" dirty="0">
                    <a:solidFill>
                      <a:srgbClr val="FF0000"/>
                    </a:solidFill>
                    <a:effectLst/>
                    <a:latin typeface="Times New Roman" pitchFamily="28"/>
                    <a:ea typeface="宋体" pitchFamily="28"/>
                    <a:cs typeface="宋体" pitchFamily="28"/>
                  </a:rPr>
                  <a:t>＝</a:t>
                </a:r>
                <a14:m>
                  <m:oMath xmlns:m="http://schemas.openxmlformats.org/officeDocument/2006/math">
                    <m:f>
                      <m:fPr>
                        <m:ctrlPr>
                          <a:rPr lang="en-US" altLang="zh-CN" sz="2800" b="1" i="1">
                            <a:solidFill>
                              <a:srgbClr val="FF0000"/>
                            </a:solidFill>
                            <a:effectLst/>
                            <a:latin typeface="Cambria Math" panose="02040503050406030204" pitchFamily="18" charset="0"/>
                            <a:ea typeface="Cambria Math" panose="02040503050406030204" pitchFamily="56" charset="0"/>
                          </a:rPr>
                        </m:ctrlPr>
                      </m:fPr>
                      <m:num>
                        <m:sSub>
                          <m:sSubPr>
                            <m:ctrlPr>
                              <a:rPr lang="en-US" altLang="zh-CN" sz="2800" b="1" i="1">
                                <a:solidFill>
                                  <a:srgbClr val="FF0000"/>
                                </a:solidFill>
                                <a:effectLst/>
                                <a:latin typeface="Cambria Math" panose="02040503050406030204" pitchFamily="18" charset="0"/>
                                <a:ea typeface="Cambria Math" panose="02040503050406030204" pitchFamily="56" charset="0"/>
                              </a:rPr>
                            </m:ctrlPr>
                          </m:sSubPr>
                          <m:e>
                            <m:r>
                              <a:rPr lang="en-US" altLang="zh-CN" sz="2800" b="1" i="1">
                                <a:solidFill>
                                  <a:srgbClr val="FF0000"/>
                                </a:solidFill>
                                <a:effectLst/>
                                <a:latin typeface="Cambria Math" panose="02040503050406030204" pitchFamily="56" charset="0"/>
                                <a:ea typeface="Cambria Math" panose="02040503050406030204" pitchFamily="56" charset="0"/>
                              </a:rPr>
                              <m:t>𝒎</m:t>
                            </m:r>
                          </m:e>
                          <m:sub>
                            <m:r>
                              <a:rPr lang="en-US" altLang="zh-CN" sz="2800" b="1" i="0">
                                <a:solidFill>
                                  <a:srgbClr val="FF0000"/>
                                </a:solidFill>
                                <a:effectLst/>
                                <a:latin typeface="Cambria Math" panose="02040503050406030204" pitchFamily="56" charset="0"/>
                                <a:ea typeface="Cambria Math" panose="02040503050406030204" pitchFamily="56" charset="0"/>
                              </a:rPr>
                              <m:t>𝟑</m:t>
                            </m:r>
                          </m:sub>
                        </m:sSub>
                        <m:r>
                          <a:rPr lang="en-US" altLang="zh-CN" sz="2800" b="1" i="1">
                            <a:solidFill>
                              <a:srgbClr val="FF0000"/>
                            </a:solidFill>
                            <a:effectLst/>
                            <a:latin typeface="Cambria Math" panose="02040503050406030204" pitchFamily="56" charset="0"/>
                            <a:ea typeface="Cambria Math" panose="02040503050406030204" pitchFamily="56" charset="0"/>
                          </a:rPr>
                          <m:t>−</m:t>
                        </m:r>
                        <m:sSub>
                          <m:sSubPr>
                            <m:ctrlPr>
                              <a:rPr lang="en-US" altLang="zh-CN" sz="2800" b="1" i="1">
                                <a:solidFill>
                                  <a:srgbClr val="FF0000"/>
                                </a:solidFill>
                                <a:effectLst/>
                                <a:latin typeface="Cambria Math" panose="02040503050406030204" pitchFamily="18" charset="0"/>
                                <a:ea typeface="Cambria Math" panose="02040503050406030204" pitchFamily="56" charset="0"/>
                              </a:rPr>
                            </m:ctrlPr>
                          </m:sSubPr>
                          <m:e>
                            <m:r>
                              <a:rPr lang="en-US" altLang="zh-CN" sz="2800" b="1" i="1">
                                <a:solidFill>
                                  <a:srgbClr val="FF0000"/>
                                </a:solidFill>
                                <a:effectLst/>
                                <a:latin typeface="Cambria Math" panose="02040503050406030204" pitchFamily="56" charset="0"/>
                                <a:ea typeface="Cambria Math" panose="02040503050406030204" pitchFamily="56" charset="0"/>
                              </a:rPr>
                              <m:t>𝒎</m:t>
                            </m:r>
                          </m:e>
                          <m:sub>
                            <m:r>
                              <a:rPr lang="en-US" altLang="zh-CN" sz="2800" b="1" i="0">
                                <a:solidFill>
                                  <a:srgbClr val="FF0000"/>
                                </a:solidFill>
                                <a:effectLst/>
                                <a:latin typeface="Cambria Math" panose="02040503050406030204" pitchFamily="56" charset="0"/>
                                <a:ea typeface="Cambria Math" panose="02040503050406030204" pitchFamily="56" charset="0"/>
                              </a:rPr>
                              <m:t>𝟐</m:t>
                            </m:r>
                          </m:sub>
                        </m:sSub>
                      </m:num>
                      <m:den>
                        <m:sSub>
                          <m:sSubPr>
                            <m:ctrlPr>
                              <a:rPr lang="en-US" altLang="zh-CN" sz="2800" b="1" i="1">
                                <a:solidFill>
                                  <a:srgbClr val="FF0000"/>
                                </a:solidFill>
                                <a:effectLst/>
                                <a:latin typeface="Cambria Math" panose="02040503050406030204" pitchFamily="18" charset="0"/>
                                <a:ea typeface="Cambria Math" panose="02040503050406030204" pitchFamily="56" charset="0"/>
                              </a:rPr>
                            </m:ctrlPr>
                          </m:sSubPr>
                          <m:e>
                            <m:r>
                              <a:rPr lang="en-US" altLang="zh-CN" sz="2800" b="1" i="1">
                                <a:solidFill>
                                  <a:srgbClr val="FF0000"/>
                                </a:solidFill>
                                <a:effectLst/>
                                <a:latin typeface="Cambria Math" panose="02040503050406030204" pitchFamily="56" charset="0"/>
                                <a:ea typeface="Cambria Math" panose="02040503050406030204" pitchFamily="56" charset="0"/>
                              </a:rPr>
                              <m:t>𝝆</m:t>
                            </m:r>
                          </m:e>
                          <m:sub>
                            <m:r>
                              <m:rPr>
                                <m:nor/>
                              </m:rPr>
                              <a:rPr lang="zh-CN" altLang="zh-CN" sz="2800" b="1" i="0" baseline="-2000">
                                <a:solidFill>
                                  <a:srgbClr val="FF0000"/>
                                </a:solidFill>
                                <a:effectLst/>
                                <a:latin typeface="Times New Roman" panose="02040503050406030204" pitchFamily="56" charset="0"/>
                                <a:ea typeface="宋体" panose="02040503050406030204" pitchFamily="56" charset="0"/>
                              </a:rPr>
                              <m:t>水</m:t>
                            </m:r>
                          </m:sub>
                        </m:sSub>
                      </m:den>
                    </m:f>
                  </m:oMath>
                </a14:m>
                <a:r>
                  <a:rPr lang="zh-CN" altLang="zh-CN" sz="2800" b="1" i="0" u="none" dirty="0">
                    <a:solidFill>
                      <a:srgbClr val="FF0000"/>
                    </a:solidFill>
                    <a:effectLst/>
                    <a:latin typeface="Times New Roman" pitchFamily="28"/>
                    <a:ea typeface="宋体" pitchFamily="28"/>
                    <a:cs typeface="宋体" pitchFamily="28"/>
                  </a:rPr>
                  <a:t>，山药的密度</a:t>
                </a:r>
                <a:r>
                  <a:rPr lang="en-US" altLang="zh-CN" sz="2800" b="1" i="1" u="none" dirty="0">
                    <a:solidFill>
                      <a:srgbClr val="FF0000"/>
                    </a:solidFill>
                    <a:effectLst/>
                    <a:latin typeface="Times New Roman" pitchFamily="28"/>
                    <a:ea typeface="Times New Roman" pitchFamily="28"/>
                    <a:cs typeface="宋体" pitchFamily="28"/>
                  </a:rPr>
                  <a:t>ρ</a:t>
                </a:r>
                <a:r>
                  <a:rPr lang="zh-CN" altLang="zh-CN" sz="2800" b="1" i="0" u="none" dirty="0">
                    <a:solidFill>
                      <a:srgbClr val="FF0000"/>
                    </a:solidFill>
                    <a:effectLst/>
                    <a:latin typeface="Times New Roman" pitchFamily="28"/>
                    <a:ea typeface="宋体" pitchFamily="28"/>
                    <a:cs typeface="宋体" pitchFamily="28"/>
                  </a:rPr>
                  <a:t>＝</a:t>
                </a:r>
                <a14:m>
                  <m:oMath xmlns:m="http://schemas.openxmlformats.org/officeDocument/2006/math">
                    <m:f>
                      <m:fPr>
                        <m:ctrlPr>
                          <a:rPr lang="en-US" altLang="zh-CN" sz="2800" b="1" i="1">
                            <a:solidFill>
                              <a:srgbClr val="FF0000"/>
                            </a:solidFill>
                            <a:effectLst/>
                            <a:latin typeface="Cambria Math" panose="02040503050406030204" pitchFamily="18" charset="0"/>
                            <a:ea typeface="Cambria Math" panose="02040503050406030204" pitchFamily="56" charset="0"/>
                          </a:rPr>
                        </m:ctrlPr>
                      </m:fPr>
                      <m:num>
                        <m:sSub>
                          <m:sSubPr>
                            <m:ctrlPr>
                              <a:rPr lang="en-US" altLang="zh-CN" sz="2800" b="1" i="1">
                                <a:solidFill>
                                  <a:srgbClr val="FF0000"/>
                                </a:solidFill>
                                <a:effectLst/>
                                <a:latin typeface="Cambria Math" panose="02040503050406030204" pitchFamily="18" charset="0"/>
                                <a:ea typeface="Cambria Math" panose="02040503050406030204" pitchFamily="56" charset="0"/>
                              </a:rPr>
                            </m:ctrlPr>
                          </m:sSubPr>
                          <m:e>
                            <m:r>
                              <a:rPr lang="en-US" altLang="zh-CN" sz="2800" b="1" i="1">
                                <a:solidFill>
                                  <a:srgbClr val="FF0000"/>
                                </a:solidFill>
                                <a:effectLst/>
                                <a:latin typeface="Cambria Math" panose="02040503050406030204" pitchFamily="56" charset="0"/>
                                <a:ea typeface="Cambria Math" panose="02040503050406030204" pitchFamily="56" charset="0"/>
                              </a:rPr>
                              <m:t>𝒎</m:t>
                            </m:r>
                          </m:e>
                          <m:sub>
                            <m:r>
                              <a:rPr lang="en-US" altLang="zh-CN" sz="2800" b="1" i="0">
                                <a:solidFill>
                                  <a:srgbClr val="FF0000"/>
                                </a:solidFill>
                                <a:effectLst/>
                                <a:latin typeface="Cambria Math" panose="02040503050406030204" pitchFamily="56" charset="0"/>
                                <a:ea typeface="Cambria Math" panose="02040503050406030204" pitchFamily="56" charset="0"/>
                              </a:rPr>
                              <m:t>𝟏</m:t>
                            </m:r>
                          </m:sub>
                        </m:sSub>
                      </m:num>
                      <m:den>
                        <m:r>
                          <a:rPr lang="en-US" altLang="zh-CN" sz="2800" b="1" i="1">
                            <a:solidFill>
                              <a:srgbClr val="FF0000"/>
                            </a:solidFill>
                            <a:effectLst/>
                            <a:latin typeface="Cambria Math" panose="02040503050406030204" pitchFamily="56" charset="0"/>
                            <a:ea typeface="Cambria Math" panose="02040503050406030204" pitchFamily="56" charset="0"/>
                          </a:rPr>
                          <m:t>𝑽</m:t>
                        </m:r>
                      </m:den>
                    </m:f>
                  </m:oMath>
                </a14:m>
                <a:r>
                  <a:rPr lang="zh-CN" altLang="zh-CN" sz="2800" b="1" i="0" u="none" dirty="0">
                    <a:solidFill>
                      <a:srgbClr val="FF0000"/>
                    </a:solidFill>
                    <a:effectLst/>
                    <a:latin typeface="Times New Roman" pitchFamily="28"/>
                    <a:ea typeface="宋体" pitchFamily="28"/>
                    <a:cs typeface="宋体" pitchFamily="28"/>
                  </a:rPr>
                  <a:t>＝</a:t>
                </a:r>
                <a14:m>
                  <m:oMath xmlns:m="http://schemas.openxmlformats.org/officeDocument/2006/math">
                    <m:f>
                      <m:fPr>
                        <m:ctrlPr>
                          <a:rPr lang="en-US" altLang="zh-CN" sz="2800" b="1" i="1">
                            <a:solidFill>
                              <a:srgbClr val="FF0000"/>
                            </a:solidFill>
                            <a:effectLst/>
                            <a:latin typeface="Cambria Math" panose="02040503050406030204" pitchFamily="18" charset="0"/>
                            <a:ea typeface="Cambria Math" panose="02040503050406030204" pitchFamily="56" charset="0"/>
                          </a:rPr>
                        </m:ctrlPr>
                      </m:fPr>
                      <m:num>
                        <m:sSub>
                          <m:sSubPr>
                            <m:ctrlPr>
                              <a:rPr lang="en-US" altLang="zh-CN" sz="2800" b="1" i="1">
                                <a:solidFill>
                                  <a:srgbClr val="FF0000"/>
                                </a:solidFill>
                                <a:effectLst/>
                                <a:latin typeface="Cambria Math" panose="02040503050406030204" pitchFamily="18" charset="0"/>
                                <a:ea typeface="Cambria Math" panose="02040503050406030204" pitchFamily="56" charset="0"/>
                              </a:rPr>
                            </m:ctrlPr>
                          </m:sSubPr>
                          <m:e>
                            <m:r>
                              <a:rPr lang="en-US" altLang="zh-CN" sz="2800" b="1" i="1">
                                <a:solidFill>
                                  <a:srgbClr val="FF0000"/>
                                </a:solidFill>
                                <a:effectLst/>
                                <a:latin typeface="Cambria Math" panose="02040503050406030204" pitchFamily="56" charset="0"/>
                                <a:ea typeface="Cambria Math" panose="02040503050406030204" pitchFamily="56" charset="0"/>
                              </a:rPr>
                              <m:t>𝒎</m:t>
                            </m:r>
                          </m:e>
                          <m:sub>
                            <m:r>
                              <a:rPr lang="en-US" altLang="zh-CN" sz="2800" b="1" i="0">
                                <a:solidFill>
                                  <a:srgbClr val="FF0000"/>
                                </a:solidFill>
                                <a:effectLst/>
                                <a:latin typeface="Cambria Math" panose="02040503050406030204" pitchFamily="56" charset="0"/>
                                <a:ea typeface="Cambria Math" panose="02040503050406030204" pitchFamily="56" charset="0"/>
                              </a:rPr>
                              <m:t>𝟏</m:t>
                            </m:r>
                          </m:sub>
                        </m:sSub>
                      </m:num>
                      <m:den>
                        <m:f>
                          <m:fPr>
                            <m:ctrlPr>
                              <a:rPr lang="en-US" altLang="zh-CN" sz="2800" b="1" i="1">
                                <a:solidFill>
                                  <a:srgbClr val="FF0000"/>
                                </a:solidFill>
                                <a:effectLst/>
                                <a:latin typeface="Cambria Math" panose="02040503050406030204" pitchFamily="18" charset="0"/>
                                <a:ea typeface="Cambria Math" panose="02040503050406030204" pitchFamily="56" charset="0"/>
                              </a:rPr>
                            </m:ctrlPr>
                          </m:fPr>
                          <m:num>
                            <m:sSub>
                              <m:sSubPr>
                                <m:ctrlPr>
                                  <a:rPr lang="en-US" altLang="zh-CN" sz="2800" b="1" i="1">
                                    <a:solidFill>
                                      <a:srgbClr val="FF0000"/>
                                    </a:solidFill>
                                    <a:effectLst/>
                                    <a:latin typeface="Cambria Math" panose="02040503050406030204" pitchFamily="18" charset="0"/>
                                    <a:ea typeface="Cambria Math" panose="02040503050406030204" pitchFamily="56" charset="0"/>
                                  </a:rPr>
                                </m:ctrlPr>
                              </m:sSubPr>
                              <m:e>
                                <m:r>
                                  <a:rPr lang="en-US" altLang="zh-CN" sz="2800" b="1" i="1">
                                    <a:solidFill>
                                      <a:srgbClr val="FF0000"/>
                                    </a:solidFill>
                                    <a:effectLst/>
                                    <a:latin typeface="Cambria Math" panose="02040503050406030204" pitchFamily="56" charset="0"/>
                                    <a:ea typeface="Cambria Math" panose="02040503050406030204" pitchFamily="56" charset="0"/>
                                  </a:rPr>
                                  <m:t>𝒎</m:t>
                                </m:r>
                              </m:e>
                              <m:sub>
                                <m:r>
                                  <a:rPr lang="en-US" altLang="zh-CN" sz="2800" b="1" i="0">
                                    <a:solidFill>
                                      <a:srgbClr val="FF0000"/>
                                    </a:solidFill>
                                    <a:effectLst/>
                                    <a:latin typeface="Cambria Math" panose="02040503050406030204" pitchFamily="56" charset="0"/>
                                    <a:ea typeface="Cambria Math" panose="02040503050406030204" pitchFamily="56" charset="0"/>
                                  </a:rPr>
                                  <m:t>𝟑</m:t>
                                </m:r>
                              </m:sub>
                            </m:sSub>
                            <m:r>
                              <a:rPr lang="en-US" altLang="zh-CN" sz="2800" b="1" i="1">
                                <a:solidFill>
                                  <a:srgbClr val="FF0000"/>
                                </a:solidFill>
                                <a:effectLst/>
                                <a:latin typeface="Cambria Math" panose="02040503050406030204" pitchFamily="56" charset="0"/>
                                <a:ea typeface="Cambria Math" panose="02040503050406030204" pitchFamily="56" charset="0"/>
                              </a:rPr>
                              <m:t>−</m:t>
                            </m:r>
                            <m:sSub>
                              <m:sSubPr>
                                <m:ctrlPr>
                                  <a:rPr lang="en-US" altLang="zh-CN" sz="2800" b="1" i="1">
                                    <a:solidFill>
                                      <a:srgbClr val="FF0000"/>
                                    </a:solidFill>
                                    <a:effectLst/>
                                    <a:latin typeface="Cambria Math" panose="02040503050406030204" pitchFamily="18" charset="0"/>
                                    <a:ea typeface="Cambria Math" panose="02040503050406030204" pitchFamily="56" charset="0"/>
                                  </a:rPr>
                                </m:ctrlPr>
                              </m:sSubPr>
                              <m:e>
                                <m:r>
                                  <a:rPr lang="en-US" altLang="zh-CN" sz="2800" b="1" i="1">
                                    <a:solidFill>
                                      <a:srgbClr val="FF0000"/>
                                    </a:solidFill>
                                    <a:effectLst/>
                                    <a:latin typeface="Cambria Math" panose="02040503050406030204" pitchFamily="56" charset="0"/>
                                    <a:ea typeface="Cambria Math" panose="02040503050406030204" pitchFamily="56" charset="0"/>
                                  </a:rPr>
                                  <m:t>𝒎</m:t>
                                </m:r>
                              </m:e>
                              <m:sub>
                                <m:r>
                                  <a:rPr lang="en-US" altLang="zh-CN" sz="2800" b="1" i="0">
                                    <a:solidFill>
                                      <a:srgbClr val="FF0000"/>
                                    </a:solidFill>
                                    <a:effectLst/>
                                    <a:latin typeface="Cambria Math" panose="02040503050406030204" pitchFamily="56" charset="0"/>
                                    <a:ea typeface="Cambria Math" panose="02040503050406030204" pitchFamily="56" charset="0"/>
                                  </a:rPr>
                                  <m:t>𝟐</m:t>
                                </m:r>
                              </m:sub>
                            </m:sSub>
                          </m:num>
                          <m:den>
                            <m:sSub>
                              <m:sSubPr>
                                <m:ctrlPr>
                                  <a:rPr lang="en-US" altLang="zh-CN" sz="2800" b="1" i="1">
                                    <a:solidFill>
                                      <a:srgbClr val="FF0000"/>
                                    </a:solidFill>
                                    <a:effectLst/>
                                    <a:latin typeface="Cambria Math" panose="02040503050406030204" pitchFamily="18" charset="0"/>
                                    <a:ea typeface="Cambria Math" panose="02040503050406030204" pitchFamily="56" charset="0"/>
                                  </a:rPr>
                                </m:ctrlPr>
                              </m:sSubPr>
                              <m:e>
                                <m:r>
                                  <a:rPr lang="en-US" altLang="zh-CN" sz="2800" b="1" i="1">
                                    <a:solidFill>
                                      <a:srgbClr val="FF0000"/>
                                    </a:solidFill>
                                    <a:effectLst/>
                                    <a:latin typeface="Cambria Math" panose="02040503050406030204" pitchFamily="56" charset="0"/>
                                    <a:ea typeface="Cambria Math" panose="02040503050406030204" pitchFamily="56" charset="0"/>
                                  </a:rPr>
                                  <m:t>𝝆</m:t>
                                </m:r>
                              </m:e>
                              <m:sub>
                                <m:r>
                                  <m:rPr>
                                    <m:nor/>
                                  </m:rPr>
                                  <a:rPr lang="zh-CN" altLang="zh-CN" sz="2800" b="1" i="0" baseline="-2000">
                                    <a:solidFill>
                                      <a:srgbClr val="FF0000"/>
                                    </a:solidFill>
                                    <a:effectLst/>
                                    <a:latin typeface="Times New Roman" panose="02040503050406030204" pitchFamily="56" charset="0"/>
                                    <a:ea typeface="宋体" panose="02040503050406030204" pitchFamily="56" charset="0"/>
                                  </a:rPr>
                                  <m:t>水</m:t>
                                </m:r>
                              </m:sub>
                            </m:sSub>
                          </m:den>
                        </m:f>
                      </m:den>
                    </m:f>
                  </m:oMath>
                </a14:m>
                <a:r>
                  <a:rPr lang="zh-CN" altLang="zh-CN" sz="2800" b="1" i="0" u="none" dirty="0">
                    <a:solidFill>
                      <a:srgbClr val="FF0000"/>
                    </a:solidFill>
                    <a:effectLst/>
                    <a:latin typeface="Times New Roman" pitchFamily="28"/>
                    <a:ea typeface="宋体" pitchFamily="28"/>
                    <a:cs typeface="宋体" pitchFamily="28"/>
                  </a:rPr>
                  <a:t>＝</a:t>
                </a:r>
                <a14:m>
                  <m:oMath xmlns:m="http://schemas.openxmlformats.org/officeDocument/2006/math">
                    <m:f>
                      <m:fPr>
                        <m:ctrlPr>
                          <a:rPr lang="en-US" altLang="zh-CN" sz="2800" b="1" i="1">
                            <a:solidFill>
                              <a:srgbClr val="FF0000"/>
                            </a:solidFill>
                            <a:effectLst/>
                            <a:latin typeface="Cambria Math" panose="02040503050406030204" pitchFamily="18" charset="0"/>
                            <a:ea typeface="Cambria Math" panose="02040503050406030204" pitchFamily="56" charset="0"/>
                          </a:rPr>
                        </m:ctrlPr>
                      </m:fPr>
                      <m:num>
                        <m:sSub>
                          <m:sSubPr>
                            <m:ctrlPr>
                              <a:rPr lang="en-US" altLang="zh-CN" sz="2800" b="1" i="1">
                                <a:solidFill>
                                  <a:srgbClr val="FF0000"/>
                                </a:solidFill>
                                <a:effectLst/>
                                <a:latin typeface="Cambria Math" panose="02040503050406030204" pitchFamily="18" charset="0"/>
                                <a:ea typeface="Cambria Math" panose="02040503050406030204" pitchFamily="56" charset="0"/>
                              </a:rPr>
                            </m:ctrlPr>
                          </m:sSubPr>
                          <m:e>
                            <m:r>
                              <a:rPr lang="en-US" altLang="zh-CN" sz="2800" b="1" i="1">
                                <a:solidFill>
                                  <a:srgbClr val="FF0000"/>
                                </a:solidFill>
                                <a:effectLst/>
                                <a:latin typeface="Cambria Math" panose="02040503050406030204" pitchFamily="56" charset="0"/>
                                <a:ea typeface="Cambria Math" panose="02040503050406030204" pitchFamily="56" charset="0"/>
                              </a:rPr>
                              <m:t>𝒎</m:t>
                            </m:r>
                          </m:e>
                          <m:sub>
                            <m:r>
                              <a:rPr lang="en-US" altLang="zh-CN" sz="2800" b="1" i="0">
                                <a:solidFill>
                                  <a:srgbClr val="FF0000"/>
                                </a:solidFill>
                                <a:effectLst/>
                                <a:latin typeface="Cambria Math" panose="02040503050406030204" pitchFamily="56" charset="0"/>
                                <a:ea typeface="Cambria Math" panose="02040503050406030204" pitchFamily="56" charset="0"/>
                              </a:rPr>
                              <m:t>𝟏</m:t>
                            </m:r>
                          </m:sub>
                        </m:sSub>
                      </m:num>
                      <m:den>
                        <m:sSub>
                          <m:sSubPr>
                            <m:ctrlPr>
                              <a:rPr lang="en-US" altLang="zh-CN" sz="2800" b="1" i="1">
                                <a:solidFill>
                                  <a:srgbClr val="FF0000"/>
                                </a:solidFill>
                                <a:effectLst/>
                                <a:latin typeface="Cambria Math" panose="02040503050406030204" pitchFamily="18" charset="0"/>
                                <a:ea typeface="Cambria Math" panose="02040503050406030204" pitchFamily="56" charset="0"/>
                              </a:rPr>
                            </m:ctrlPr>
                          </m:sSubPr>
                          <m:e>
                            <m:r>
                              <a:rPr lang="en-US" altLang="zh-CN" sz="2800" b="1" i="1">
                                <a:solidFill>
                                  <a:srgbClr val="FF0000"/>
                                </a:solidFill>
                                <a:effectLst/>
                                <a:latin typeface="Cambria Math" panose="02040503050406030204" pitchFamily="56" charset="0"/>
                                <a:ea typeface="Cambria Math" panose="02040503050406030204" pitchFamily="56" charset="0"/>
                              </a:rPr>
                              <m:t>𝒎</m:t>
                            </m:r>
                          </m:e>
                          <m:sub>
                            <m:r>
                              <a:rPr lang="en-US" altLang="zh-CN" sz="2800" b="1" i="0">
                                <a:solidFill>
                                  <a:srgbClr val="FF0000"/>
                                </a:solidFill>
                                <a:effectLst/>
                                <a:latin typeface="Cambria Math" panose="02040503050406030204" pitchFamily="56" charset="0"/>
                                <a:ea typeface="Cambria Math" panose="02040503050406030204" pitchFamily="56" charset="0"/>
                              </a:rPr>
                              <m:t>𝟑</m:t>
                            </m:r>
                          </m:sub>
                        </m:sSub>
                        <m:r>
                          <a:rPr lang="en-US" altLang="zh-CN" sz="2800" b="1" i="1">
                            <a:solidFill>
                              <a:srgbClr val="FF0000"/>
                            </a:solidFill>
                            <a:effectLst/>
                            <a:latin typeface="Cambria Math" panose="02040503050406030204" pitchFamily="56" charset="0"/>
                            <a:ea typeface="Cambria Math" panose="02040503050406030204" pitchFamily="56" charset="0"/>
                          </a:rPr>
                          <m:t>−</m:t>
                        </m:r>
                        <m:sSub>
                          <m:sSubPr>
                            <m:ctrlPr>
                              <a:rPr lang="en-US" altLang="zh-CN" sz="2800" b="1" i="1">
                                <a:solidFill>
                                  <a:srgbClr val="FF0000"/>
                                </a:solidFill>
                                <a:effectLst/>
                                <a:latin typeface="Cambria Math" panose="02040503050406030204" pitchFamily="18" charset="0"/>
                                <a:ea typeface="Cambria Math" panose="02040503050406030204" pitchFamily="56" charset="0"/>
                              </a:rPr>
                            </m:ctrlPr>
                          </m:sSubPr>
                          <m:e>
                            <m:r>
                              <a:rPr lang="en-US" altLang="zh-CN" sz="2800" b="1" i="1">
                                <a:solidFill>
                                  <a:srgbClr val="FF0000"/>
                                </a:solidFill>
                                <a:effectLst/>
                                <a:latin typeface="Cambria Math" panose="02040503050406030204" pitchFamily="56" charset="0"/>
                                <a:ea typeface="Cambria Math" panose="02040503050406030204" pitchFamily="56" charset="0"/>
                              </a:rPr>
                              <m:t>𝒎</m:t>
                            </m:r>
                          </m:e>
                          <m:sub>
                            <m:r>
                              <a:rPr lang="en-US" altLang="zh-CN" sz="2800" b="1" i="0">
                                <a:solidFill>
                                  <a:srgbClr val="FF0000"/>
                                </a:solidFill>
                                <a:effectLst/>
                                <a:latin typeface="Cambria Math" panose="02040503050406030204" pitchFamily="56" charset="0"/>
                                <a:ea typeface="Cambria Math" panose="02040503050406030204" pitchFamily="56" charset="0"/>
                              </a:rPr>
                              <m:t>𝟐</m:t>
                            </m:r>
                          </m:sub>
                        </m:sSub>
                      </m:den>
                    </m:f>
                  </m:oMath>
                </a14:m>
                <a:r>
                  <a:rPr lang="en-US" altLang="zh-CN" sz="2800" b="1" i="1" u="none" dirty="0">
                    <a:solidFill>
                      <a:srgbClr val="FF0000"/>
                    </a:solidFill>
                    <a:effectLst/>
                    <a:latin typeface="Times New Roman" pitchFamily="28"/>
                    <a:ea typeface="Times New Roman" pitchFamily="28"/>
                    <a:cs typeface="宋体" pitchFamily="28"/>
                  </a:rPr>
                  <a:t>ρ</a:t>
                </a:r>
                <a:r>
                  <a:rPr lang="zh-CN" altLang="zh-CN" sz="2800" b="1" i="0" u="none" baseline="-25000" dirty="0">
                    <a:solidFill>
                      <a:srgbClr val="FF0000"/>
                    </a:solidFill>
                    <a:effectLst/>
                    <a:latin typeface="Times New Roman" pitchFamily="28"/>
                    <a:ea typeface="宋体" pitchFamily="28"/>
                    <a:cs typeface="宋体" pitchFamily="28"/>
                  </a:rPr>
                  <a:t>水</a:t>
                </a:r>
              </a:p>
            </p:txBody>
          </p:sp>
        </mc:Choice>
        <mc:Fallback xmlns="">
          <p:sp>
            <p:nvSpPr>
              <p:cNvPr id="12" name="yt_shape_11947"/>
              <p:cNvSpPr txBox="1">
                <a:spLocks noRot="1" noChangeAspect="1" noMove="1" noResize="1" noEditPoints="1" noAdjustHandles="1" noChangeArrowheads="1" noChangeShapeType="1" noTextEdit="1"/>
              </p:cNvSpPr>
              <p:nvPr/>
            </p:nvSpPr>
            <p:spPr>
              <a:xfrm>
                <a:off x="501731" y="4353596"/>
                <a:ext cx="11443525" cy="1926489"/>
              </a:xfrm>
              <a:prstGeom prst="rect">
                <a:avLst/>
              </a:prstGeom>
              <a:blipFill>
                <a:blip r:embed="rId4"/>
                <a:stretch>
                  <a:fillRect l="-1864" t="-6646" b="-2848"/>
                </a:stretch>
              </a:blipFill>
            </p:spPr>
            <p:txBody>
              <a:bodyPr/>
              <a:lstStyle/>
              <a:p>
                <a:r>
                  <a:rPr lang="zh-CN" alt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P spid="12" grpId="0" build="allAtOnce"/>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YT"/>
        <p:cNvGrpSpPr/>
        <p:nvPr/>
      </p:nvGrpSpPr>
      <p:grpSpPr>
        <a:xfrm>
          <a:off x="0" y="0"/>
          <a:ext cx="0" cy="0"/>
          <a:chOff x="0" y="0"/>
          <a:chExt cx="0" cy="0"/>
        </a:xfrm>
      </p:grpSpPr>
      <p:sp>
        <p:nvSpPr>
          <p:cNvPr id="11949" name="yt_shape_11949"/>
          <p:cNvSpPr txBox="1"/>
          <p:nvPr/>
        </p:nvSpPr>
        <p:spPr>
          <a:xfrm>
            <a:off x="648143" y="1778676"/>
            <a:ext cx="10896000" cy="3300647"/>
          </a:xfrm>
          <a:prstGeom prst="rect">
            <a:avLst/>
          </a:prstGeom>
        </p:spPr>
        <p:txBody>
          <a:bodyPr vert="horz" wrap="square" lIns="0" tIns="0" rIns="0" bIns="0" rtlCol="0">
            <a:spAutoFit/>
          </a:bodyPr>
          <a:lstStyle/>
          <a:p>
            <a:pPr algn="l" eaLnBrk="1" latinLnBrk="0" hangingPunct="0">
              <a:lnSpc>
                <a:spcPct val="129999"/>
              </a:lnSpc>
            </a:pPr>
            <a:r>
              <a:rPr lang="zh-CN" altLang="zh-CN" sz="2800" b="0" i="0" u="none">
                <a:solidFill>
                  <a:srgbClr val="000000"/>
                </a:solidFill>
                <a:effectLst/>
                <a:latin typeface="Times New Roman" pitchFamily="28"/>
                <a:ea typeface="黑体" pitchFamily="28"/>
                <a:cs typeface="宋体" pitchFamily="28"/>
              </a:rPr>
              <a:t>五、综合应用题</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Times New Roman" pitchFamily="28"/>
                <a:ea typeface="黑体" pitchFamily="28"/>
                <a:cs typeface="宋体" pitchFamily="28"/>
              </a:rPr>
              <a:t>本题共</a:t>
            </a:r>
            <a:r>
              <a:rPr lang="en-US" altLang="zh-CN" sz="2800" b="0" i="0" u="none">
                <a:solidFill>
                  <a:srgbClr val="000000"/>
                </a:solidFill>
                <a:effectLst/>
                <a:latin typeface="Times New Roman" pitchFamily="28"/>
                <a:ea typeface="Times New Roman" pitchFamily="28"/>
                <a:cs typeface="宋体" pitchFamily="28"/>
              </a:rPr>
              <a:t>2</a:t>
            </a:r>
            <a:r>
              <a:rPr lang="zh-CN" altLang="zh-CN" sz="2800" b="0" i="0" u="none">
                <a:solidFill>
                  <a:srgbClr val="000000"/>
                </a:solidFill>
                <a:effectLst/>
                <a:latin typeface="Times New Roman" pitchFamily="28"/>
                <a:ea typeface="黑体" pitchFamily="28"/>
                <a:cs typeface="宋体" pitchFamily="28"/>
              </a:rPr>
              <a:t>小题，第</a:t>
            </a:r>
            <a:r>
              <a:rPr lang="en-US" altLang="zh-CN" sz="2800" b="0" i="0" u="none">
                <a:solidFill>
                  <a:srgbClr val="000000"/>
                </a:solidFill>
                <a:effectLst/>
                <a:latin typeface="Times New Roman" pitchFamily="28"/>
                <a:ea typeface="Times New Roman" pitchFamily="28"/>
                <a:cs typeface="宋体" pitchFamily="28"/>
              </a:rPr>
              <a:t>20</a:t>
            </a:r>
            <a:r>
              <a:rPr lang="zh-CN" altLang="zh-CN" sz="2800" b="0" i="0" u="none">
                <a:solidFill>
                  <a:srgbClr val="000000"/>
                </a:solidFill>
                <a:effectLst/>
                <a:latin typeface="Times New Roman" pitchFamily="28"/>
                <a:ea typeface="黑体" pitchFamily="28"/>
                <a:cs typeface="宋体" pitchFamily="28"/>
              </a:rPr>
              <a:t>题</a:t>
            </a:r>
            <a:r>
              <a:rPr lang="en-US" altLang="zh-CN" sz="2800" b="0" i="0" u="none">
                <a:solidFill>
                  <a:srgbClr val="000000"/>
                </a:solidFill>
                <a:effectLst/>
                <a:latin typeface="Times New Roman" pitchFamily="28"/>
                <a:ea typeface="Times New Roman" pitchFamily="28"/>
                <a:cs typeface="宋体" pitchFamily="28"/>
              </a:rPr>
              <a:t>8</a:t>
            </a:r>
            <a:r>
              <a:rPr lang="zh-CN" altLang="zh-CN" sz="2800" b="0" i="0" u="none">
                <a:solidFill>
                  <a:srgbClr val="000000"/>
                </a:solidFill>
                <a:effectLst/>
                <a:latin typeface="Times New Roman" pitchFamily="28"/>
                <a:ea typeface="黑体" pitchFamily="28"/>
                <a:cs typeface="宋体" pitchFamily="28"/>
              </a:rPr>
              <a:t>分，第</a:t>
            </a:r>
            <a:r>
              <a:rPr lang="en-US" altLang="zh-CN" sz="2800" b="0" i="0" u="none">
                <a:solidFill>
                  <a:srgbClr val="000000"/>
                </a:solidFill>
                <a:effectLst/>
                <a:latin typeface="Times New Roman" pitchFamily="28"/>
                <a:ea typeface="Times New Roman" pitchFamily="28"/>
                <a:cs typeface="宋体" pitchFamily="28"/>
              </a:rPr>
              <a:t>21</a:t>
            </a:r>
            <a:r>
              <a:rPr lang="zh-CN" altLang="zh-CN" sz="2800" b="0" i="0" u="none">
                <a:solidFill>
                  <a:srgbClr val="000000"/>
                </a:solidFill>
                <a:effectLst/>
                <a:latin typeface="Times New Roman" pitchFamily="28"/>
                <a:ea typeface="黑体" pitchFamily="28"/>
                <a:cs typeface="宋体" pitchFamily="28"/>
              </a:rPr>
              <a:t>题</a:t>
            </a:r>
            <a:r>
              <a:rPr lang="en-US" altLang="zh-CN" sz="2800" b="0" i="0" u="none">
                <a:solidFill>
                  <a:srgbClr val="000000"/>
                </a:solidFill>
                <a:effectLst/>
                <a:latin typeface="Times New Roman" pitchFamily="28"/>
                <a:ea typeface="Times New Roman" pitchFamily="28"/>
                <a:cs typeface="宋体" pitchFamily="28"/>
              </a:rPr>
              <a:t>9</a:t>
            </a:r>
            <a:r>
              <a:rPr lang="zh-CN" altLang="zh-CN" sz="2800" b="0" i="0" u="none">
                <a:solidFill>
                  <a:srgbClr val="000000"/>
                </a:solidFill>
                <a:effectLst/>
                <a:latin typeface="Times New Roman" pitchFamily="28"/>
                <a:ea typeface="黑体" pitchFamily="28"/>
                <a:cs typeface="宋体" pitchFamily="28"/>
              </a:rPr>
              <a:t>分，共</a:t>
            </a:r>
            <a:r>
              <a:rPr lang="en-US" altLang="zh-CN" sz="2800" b="0" i="0" u="none">
                <a:solidFill>
                  <a:srgbClr val="000000"/>
                </a:solidFill>
                <a:effectLst/>
                <a:latin typeface="Times New Roman" pitchFamily="28"/>
                <a:ea typeface="Times New Roman" pitchFamily="28"/>
                <a:cs typeface="宋体" pitchFamily="28"/>
              </a:rPr>
              <a:t>17</a:t>
            </a:r>
            <a:r>
              <a:rPr lang="zh-CN" altLang="zh-CN" sz="2800" b="0" i="0" u="none">
                <a:solidFill>
                  <a:srgbClr val="000000"/>
                </a:solidFill>
                <a:effectLst/>
                <a:latin typeface="Times New Roman" pitchFamily="28"/>
                <a:ea typeface="黑体" pitchFamily="28"/>
                <a:cs typeface="宋体" pitchFamily="28"/>
              </a:rPr>
              <a:t>分</a:t>
            </a:r>
            <a:r>
              <a:rPr lang="zh-CN" altLang="zh-CN" sz="2800" b="0" i="0" u="none">
                <a:solidFill>
                  <a:srgbClr val="000000"/>
                </a:solidFill>
                <a:effectLst/>
                <a:latin typeface="宋体" pitchFamily="28"/>
                <a:ea typeface="宋体" pitchFamily="28"/>
                <a:cs typeface="宋体" pitchFamily="28"/>
              </a:rPr>
              <a:t>）</a:t>
            </a:r>
          </a:p>
          <a:p>
            <a:pPr algn="l" eaLnBrk="1"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20.</a:t>
            </a:r>
            <a:r>
              <a:rPr lang="zh-CN" altLang="zh-CN" sz="2800" b="0" i="0" u="none">
                <a:solidFill>
                  <a:srgbClr val="000000"/>
                </a:solidFill>
                <a:effectLst/>
                <a:latin typeface="Times New Roman" pitchFamily="28"/>
                <a:ea typeface="宋体" pitchFamily="28"/>
                <a:cs typeface="宋体" pitchFamily="28"/>
              </a:rPr>
              <a:t>无人驾驶汽车将成为汽车行业发展的新趋势，预计在</a:t>
            </a:r>
            <a:r>
              <a:rPr lang="en-US" altLang="zh-CN" sz="2800" b="0" i="0" u="none">
                <a:solidFill>
                  <a:srgbClr val="000000"/>
                </a:solidFill>
                <a:effectLst/>
                <a:latin typeface="Times New Roman" pitchFamily="28"/>
                <a:ea typeface="Times New Roman" pitchFamily="28"/>
                <a:cs typeface="宋体" pitchFamily="28"/>
              </a:rPr>
              <a:t>2023</a:t>
            </a:r>
            <a:r>
              <a:rPr lang="zh-CN" altLang="zh-CN" sz="2800" b="0" i="0" u="none">
                <a:solidFill>
                  <a:srgbClr val="000000"/>
                </a:solidFill>
                <a:effectLst/>
                <a:latin typeface="Times New Roman" pitchFamily="28"/>
                <a:ea typeface="宋体" pitchFamily="28"/>
                <a:cs typeface="宋体" pitchFamily="28"/>
              </a:rPr>
              <a:t>年郑东新区将建成智慧出行、无人环卫和无人物流三张网，实现自动驾驶出行、清洁服务、物流运输。如图所示是行驶在郑州自动驾驶公交</a:t>
            </a:r>
            <a:r>
              <a:rPr lang="en-US" altLang="zh-CN" sz="2800" b="0" i="0" u="none">
                <a:solidFill>
                  <a:srgbClr val="000000"/>
                </a:solidFill>
                <a:effectLst/>
                <a:latin typeface="Times New Roman" pitchFamily="28"/>
                <a:ea typeface="Times New Roman" pitchFamily="28"/>
                <a:cs typeface="宋体" pitchFamily="28"/>
              </a:rPr>
              <a:t>1</a:t>
            </a:r>
            <a:r>
              <a:rPr lang="zh-CN" altLang="zh-CN" sz="2800" b="0" i="0" u="none">
                <a:solidFill>
                  <a:srgbClr val="000000"/>
                </a:solidFill>
                <a:effectLst/>
                <a:latin typeface="Times New Roman" pitchFamily="28"/>
                <a:ea typeface="宋体" pitchFamily="28"/>
                <a:cs typeface="宋体" pitchFamily="28"/>
              </a:rPr>
              <a:t>号线项目的一辆无人驾驶纯电动公交车。</a:t>
            </a:r>
            <a:r>
              <a:rPr lang="en-US" altLang="zh-CN" sz="2800" b="0" i="0" u="none">
                <a:solidFill>
                  <a:srgbClr val="000000"/>
                </a:solidFill>
                <a:effectLst/>
                <a:latin typeface="Times New Roman" pitchFamily="28"/>
                <a:ea typeface="Times New Roman" pitchFamily="28"/>
                <a:cs typeface="宋体" pitchFamily="28"/>
              </a:rPr>
              <a:t>1</a:t>
            </a:r>
            <a:r>
              <a:rPr lang="zh-CN" altLang="zh-CN" sz="2800" b="0" i="0" u="none">
                <a:solidFill>
                  <a:srgbClr val="000000"/>
                </a:solidFill>
                <a:effectLst/>
                <a:latin typeface="Times New Roman" pitchFamily="28"/>
                <a:ea typeface="宋体" pitchFamily="28"/>
                <a:cs typeface="宋体" pitchFamily="28"/>
              </a:rPr>
              <a:t>号线项目线路全长</a:t>
            </a:r>
            <a:r>
              <a:rPr lang="en-US" altLang="zh-CN" sz="2800" b="0" i="0" u="none">
                <a:solidFill>
                  <a:srgbClr val="000000"/>
                </a:solidFill>
                <a:effectLst/>
                <a:latin typeface="Times New Roman" pitchFamily="28"/>
                <a:ea typeface="Times New Roman" pitchFamily="28"/>
                <a:cs typeface="宋体" pitchFamily="28"/>
              </a:rPr>
              <a:t>17.5 km</a:t>
            </a:r>
            <a:r>
              <a:rPr lang="zh-CN" altLang="zh-CN" sz="2800" b="0" i="0" u="none">
                <a:solidFill>
                  <a:srgbClr val="000000"/>
                </a:solidFill>
                <a:effectLst/>
                <a:latin typeface="Times New Roman" pitchFamily="28"/>
                <a:ea typeface="宋体" pitchFamily="28"/>
                <a:cs typeface="宋体" pitchFamily="28"/>
              </a:rPr>
              <a:t>，从起点到终点全程大约所用时间为</a:t>
            </a:r>
            <a:r>
              <a:rPr lang="en-US" altLang="zh-CN" sz="2800" b="0" i="0" u="none">
                <a:solidFill>
                  <a:srgbClr val="000000"/>
                </a:solidFill>
                <a:effectLst/>
                <a:latin typeface="Times New Roman" pitchFamily="28"/>
                <a:ea typeface="Times New Roman" pitchFamily="28"/>
                <a:cs typeface="宋体" pitchFamily="28"/>
              </a:rPr>
              <a:t>42 min</a:t>
            </a:r>
            <a:r>
              <a:rPr lang="zh-CN" altLang="zh-CN" sz="2800" b="0" i="0" u="none">
                <a:solidFill>
                  <a:srgbClr val="000000"/>
                </a:solidFill>
                <a:effectLst/>
                <a:latin typeface="Times New Roman" pitchFamily="28"/>
                <a:ea typeface="宋体" pitchFamily="28"/>
                <a:cs typeface="宋体" pitchFamily="28"/>
              </a:rPr>
              <a:t>。</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YT"/>
        <p:cNvGrpSpPr/>
        <p:nvPr/>
      </p:nvGrpSpPr>
      <p:grpSpPr>
        <a:xfrm>
          <a:off x="0" y="0"/>
          <a:ext cx="0" cy="0"/>
          <a:chOff x="0" y="0"/>
          <a:chExt cx="0" cy="0"/>
        </a:xfrm>
      </p:grpSpPr>
      <p:sp>
        <p:nvSpPr>
          <p:cNvPr id="11836" name="yt_shape_11836"/>
          <p:cNvSpPr txBox="1"/>
          <p:nvPr/>
        </p:nvSpPr>
        <p:spPr>
          <a:xfrm>
            <a:off x="648000" y="1015430"/>
            <a:ext cx="7540526" cy="499880"/>
          </a:xfrm>
          <a:prstGeom prst="rect">
            <a:avLst/>
          </a:prstGeom>
        </p:spPr>
        <p:txBody>
          <a:bodyPr vert="horz" wrap="none" lIns="0" tIns="0" rIns="0" bIns="0" rtlCol="0">
            <a:spAutoFit/>
          </a:bodyPr>
          <a:lstStyle/>
          <a:p>
            <a:pPr algn="l" eaLnBrk="1" latinLnBrk="0" hangingPunct="0">
              <a:lnSpc>
                <a:spcPct val="129999"/>
              </a:lnSpc>
            </a:pPr>
            <a:r>
              <a:rPr lang="zh-CN" altLang="zh-CN" sz="2800" b="0" i="0" u="none">
                <a:solidFill>
                  <a:srgbClr val="000000"/>
                </a:solidFill>
                <a:effectLst/>
                <a:latin typeface="Times New Roman" pitchFamily="28"/>
                <a:ea typeface="黑体" pitchFamily="28"/>
                <a:cs typeface="宋体" pitchFamily="28"/>
              </a:rPr>
              <a:t>一、填空题</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Times New Roman" pitchFamily="28"/>
                <a:ea typeface="黑体" pitchFamily="28"/>
                <a:cs typeface="宋体" pitchFamily="28"/>
              </a:rPr>
              <a:t>本题共</a:t>
            </a:r>
            <a:r>
              <a:rPr lang="en-US" altLang="zh-CN" sz="2800" b="0" i="0" u="none">
                <a:solidFill>
                  <a:srgbClr val="000000"/>
                </a:solidFill>
                <a:effectLst/>
                <a:latin typeface="Times New Roman" pitchFamily="28"/>
                <a:ea typeface="Times New Roman" pitchFamily="28"/>
                <a:cs typeface="宋体" pitchFamily="28"/>
              </a:rPr>
              <a:t>6</a:t>
            </a:r>
            <a:r>
              <a:rPr lang="zh-CN" altLang="zh-CN" sz="2800" b="0" i="0" u="none">
                <a:solidFill>
                  <a:srgbClr val="000000"/>
                </a:solidFill>
                <a:effectLst/>
                <a:latin typeface="Times New Roman" pitchFamily="28"/>
                <a:ea typeface="黑体" pitchFamily="28"/>
                <a:cs typeface="宋体" pitchFamily="28"/>
              </a:rPr>
              <a:t>小题，每空</a:t>
            </a:r>
            <a:r>
              <a:rPr lang="en-US" altLang="zh-CN" sz="2800" b="0" i="0" u="none">
                <a:solidFill>
                  <a:srgbClr val="000000"/>
                </a:solidFill>
                <a:effectLst/>
                <a:latin typeface="Times New Roman" pitchFamily="28"/>
                <a:ea typeface="Times New Roman" pitchFamily="28"/>
                <a:cs typeface="宋体" pitchFamily="28"/>
              </a:rPr>
              <a:t>1</a:t>
            </a:r>
            <a:r>
              <a:rPr lang="zh-CN" altLang="zh-CN" sz="2800" b="0" i="0" u="none">
                <a:solidFill>
                  <a:srgbClr val="000000"/>
                </a:solidFill>
                <a:effectLst/>
                <a:latin typeface="Times New Roman" pitchFamily="28"/>
                <a:ea typeface="黑体" pitchFamily="28"/>
                <a:cs typeface="宋体" pitchFamily="28"/>
              </a:rPr>
              <a:t>分，共</a:t>
            </a:r>
            <a:r>
              <a:rPr lang="en-US" altLang="zh-CN" sz="2800" b="0" i="0" u="none">
                <a:solidFill>
                  <a:srgbClr val="000000"/>
                </a:solidFill>
                <a:effectLst/>
                <a:latin typeface="Times New Roman" pitchFamily="28"/>
                <a:ea typeface="Times New Roman" pitchFamily="28"/>
                <a:cs typeface="宋体" pitchFamily="28"/>
              </a:rPr>
              <a:t>14</a:t>
            </a:r>
            <a:r>
              <a:rPr lang="zh-CN" altLang="zh-CN" sz="2800" b="0" i="0" u="none">
                <a:solidFill>
                  <a:srgbClr val="000000"/>
                </a:solidFill>
                <a:effectLst/>
                <a:latin typeface="Times New Roman" pitchFamily="28"/>
                <a:ea typeface="黑体" pitchFamily="28"/>
                <a:cs typeface="宋体" pitchFamily="28"/>
              </a:rPr>
              <a:t>分</a:t>
            </a:r>
            <a:r>
              <a:rPr lang="zh-CN" altLang="zh-CN" sz="2800" b="0" i="0" u="none">
                <a:solidFill>
                  <a:srgbClr val="000000"/>
                </a:solidFill>
                <a:effectLst/>
                <a:latin typeface="宋体" pitchFamily="28"/>
                <a:ea typeface="宋体" pitchFamily="28"/>
                <a:cs typeface="宋体" pitchFamily="28"/>
              </a:rPr>
              <a:t>）</a:t>
            </a:r>
          </a:p>
        </p:txBody>
      </p:sp>
      <p:sp>
        <p:nvSpPr>
          <p:cNvPr id="11837" name="yt_shape_11837"/>
          <p:cNvSpPr txBox="1"/>
          <p:nvPr/>
        </p:nvSpPr>
        <p:spPr>
          <a:xfrm>
            <a:off x="648143" y="1566098"/>
            <a:ext cx="10896000" cy="1620187"/>
          </a:xfrm>
          <a:prstGeom prst="rect">
            <a:avLst/>
          </a:prstGeom>
        </p:spPr>
        <p:txBody>
          <a:bodyPr vert="horz" wrap="square" lIns="0" tIns="0" rIns="0" bIns="0" rtlCol="0">
            <a:spAutoFit/>
          </a:bodyPr>
          <a:lstStyle/>
          <a:p>
            <a:pPr algn="l" eaLnBrk="1"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1.</a:t>
            </a:r>
            <a:r>
              <a:rPr lang="zh-CN" altLang="zh-CN" sz="2800" b="0" i="0" u="none">
                <a:solidFill>
                  <a:srgbClr val="000000"/>
                </a:solidFill>
                <a:effectLst/>
                <a:latin typeface="Times New Roman" pitchFamily="28"/>
                <a:ea typeface="宋体" pitchFamily="28"/>
                <a:cs typeface="宋体" pitchFamily="28"/>
              </a:rPr>
              <a:t>如图甲所示，使用刻度尺测量牙膏长度时，牙膏的长度为</a:t>
            </a:r>
            <a:r>
              <a:rPr lang="zh-CN" altLang="zh-CN" sz="100" b="0" i="0" spc="-100">
                <a:solidFill>
                  <a:srgbClr val="FF0000"/>
                </a:solidFill>
                <a:effectLst/>
                <a:latin typeface="Times New Roman" pitchFamily="28"/>
                <a:ea typeface="宋体" pitchFamily="28"/>
                <a:cs typeface="宋体" pitchFamily="28"/>
              </a:rPr>
              <a:t> </a:t>
            </a:r>
            <a:r>
              <a:rPr lang="zh-CN" altLang="zh-CN" sz="2800" b="0" i="0" u="sng">
                <a:solidFill>
                  <a:srgbClr val="000000"/>
                </a:solidFill>
                <a:effectLst/>
                <a:uFill>
                  <a:solidFill>
                    <a:srgbClr val="000000"/>
                  </a:solidFill>
                </a:uFill>
                <a:latin typeface="Times New Roman" pitchFamily="28"/>
                <a:ea typeface="宋体" pitchFamily="28"/>
                <a:cs typeface="宋体" pitchFamily="28"/>
              </a:rPr>
              <a:t>　</a:t>
            </a:r>
            <a:r>
              <a:rPr lang="en-US" altLang="zh-CN" sz="2800" b="1" i="0" u="sng">
                <a:solidFill>
                  <a:srgbClr val="FF0000">
                    <a:alpha val="0"/>
                  </a:srgbClr>
                </a:solidFill>
                <a:effectLst/>
                <a:uFill>
                  <a:solidFill>
                    <a:srgbClr val="000000"/>
                  </a:solidFill>
                </a:uFill>
                <a:latin typeface="Times New Roman" pitchFamily="28"/>
                <a:ea typeface="Times New Roman" pitchFamily="28"/>
                <a:cs typeface="宋体" pitchFamily="28"/>
              </a:rPr>
              <a:t>8.50</a:t>
            </a:r>
            <a:r>
              <a:rPr lang="zh-CN" altLang="zh-CN" sz="2800" b="0" i="0" u="sng">
                <a:solidFill>
                  <a:srgbClr val="000000"/>
                </a:solidFill>
                <a:effectLst/>
                <a:uFill>
                  <a:solidFill>
                    <a:srgbClr val="000000"/>
                  </a:solidFill>
                </a:uFill>
                <a:latin typeface="Times New Roman" pitchFamily="28"/>
                <a:ea typeface="宋体" pitchFamily="28"/>
                <a:cs typeface="宋体" pitchFamily="28"/>
              </a:rPr>
              <a:t>　</a:t>
            </a:r>
            <a:r>
              <a:rPr lang="zh-CN" altLang="zh-CN" sz="100" b="0" i="0" spc="-100">
                <a:noFill/>
                <a:effectLst/>
                <a:latin typeface="Times New Roman" pitchFamily="28"/>
                <a:ea typeface="宋体" pitchFamily="28"/>
                <a:cs typeface="宋体" pitchFamily="28"/>
              </a:rPr>
              <a:t>⁠</a:t>
            </a:r>
            <a:r>
              <a:rPr lang="en-US" altLang="zh-CN" sz="2800" b="0" i="0" u="none">
                <a:solidFill>
                  <a:srgbClr val="000000"/>
                </a:solidFill>
                <a:effectLst/>
                <a:latin typeface="Times New Roman" pitchFamily="28"/>
                <a:ea typeface="Times New Roman" pitchFamily="28"/>
                <a:cs typeface="宋体" pitchFamily="28"/>
              </a:rPr>
              <a:t>cm</a:t>
            </a:r>
            <a:r>
              <a:rPr lang="zh-CN" altLang="zh-CN" sz="2800" b="0" i="0" u="none">
                <a:solidFill>
                  <a:srgbClr val="000000"/>
                </a:solidFill>
                <a:effectLst/>
                <a:latin typeface="Times New Roman" pitchFamily="28"/>
                <a:ea typeface="宋体" pitchFamily="28"/>
                <a:cs typeface="宋体" pitchFamily="28"/>
              </a:rPr>
              <a:t>；在</a:t>
            </a:r>
            <a:r>
              <a:rPr lang="en-US" altLang="zh-CN" sz="2800" b="0" i="0" u="none">
                <a:solidFill>
                  <a:srgbClr val="000000"/>
                </a:solidFill>
                <a:effectLst/>
                <a:latin typeface="Times New Roman" pitchFamily="28"/>
                <a:ea typeface="Times New Roman" pitchFamily="28"/>
                <a:cs typeface="宋体" pitchFamily="28"/>
              </a:rPr>
              <a:t>400 m</a:t>
            </a:r>
            <a:r>
              <a:rPr lang="zh-CN" altLang="zh-CN" sz="2800" b="0" i="0" u="none">
                <a:solidFill>
                  <a:srgbClr val="000000"/>
                </a:solidFill>
                <a:effectLst/>
                <a:latin typeface="Times New Roman" pitchFamily="28"/>
                <a:ea typeface="宋体" pitchFamily="28"/>
                <a:cs typeface="宋体" pitchFamily="28"/>
              </a:rPr>
              <a:t>项目中，终点计时员利用停表计时，记录时间如图乙所示为</a:t>
            </a:r>
            <a:r>
              <a:rPr lang="zh-CN" altLang="zh-CN" sz="100" b="0" i="0" spc="-100">
                <a:solidFill>
                  <a:srgbClr val="FF0000"/>
                </a:solidFill>
                <a:effectLst/>
                <a:latin typeface="Times New Roman" pitchFamily="28"/>
                <a:ea typeface="宋体" pitchFamily="28"/>
                <a:cs typeface="宋体" pitchFamily="28"/>
              </a:rPr>
              <a:t> </a:t>
            </a:r>
            <a:r>
              <a:rPr lang="zh-CN" altLang="zh-CN" sz="2800" b="0" i="0" u="sng">
                <a:solidFill>
                  <a:srgbClr val="000000"/>
                </a:solidFill>
                <a:effectLst/>
                <a:uFill>
                  <a:solidFill>
                    <a:srgbClr val="000000"/>
                  </a:solidFill>
                </a:uFill>
                <a:latin typeface="Times New Roman" pitchFamily="28"/>
                <a:ea typeface="宋体" pitchFamily="28"/>
                <a:cs typeface="宋体" pitchFamily="28"/>
              </a:rPr>
              <a:t>　</a:t>
            </a:r>
            <a:r>
              <a:rPr lang="en-US" altLang="zh-CN" sz="2800" b="1" i="0" u="sng">
                <a:solidFill>
                  <a:srgbClr val="FF0000">
                    <a:alpha val="0"/>
                  </a:srgbClr>
                </a:solidFill>
                <a:effectLst/>
                <a:uFill>
                  <a:solidFill>
                    <a:srgbClr val="000000"/>
                  </a:solidFill>
                </a:uFill>
                <a:latin typeface="Times New Roman" pitchFamily="28"/>
                <a:ea typeface="Times New Roman" pitchFamily="28"/>
                <a:cs typeface="宋体" pitchFamily="28"/>
              </a:rPr>
              <a:t>69.8</a:t>
            </a:r>
            <a:r>
              <a:rPr lang="zh-CN" altLang="zh-CN" sz="2800" b="0" i="0" u="sng">
                <a:solidFill>
                  <a:srgbClr val="000000"/>
                </a:solidFill>
                <a:effectLst/>
                <a:uFill>
                  <a:solidFill>
                    <a:srgbClr val="000000"/>
                  </a:solidFill>
                </a:uFill>
                <a:latin typeface="Times New Roman" pitchFamily="28"/>
                <a:ea typeface="宋体" pitchFamily="28"/>
                <a:cs typeface="宋体" pitchFamily="28"/>
              </a:rPr>
              <a:t>　</a:t>
            </a:r>
            <a:r>
              <a:rPr lang="zh-CN" altLang="zh-CN" sz="100" b="0" i="0" spc="-100">
                <a:noFill/>
                <a:effectLst/>
                <a:latin typeface="Times New Roman" pitchFamily="28"/>
                <a:ea typeface="宋体" pitchFamily="28"/>
                <a:cs typeface="宋体" pitchFamily="28"/>
              </a:rPr>
              <a:t>⁠</a:t>
            </a:r>
            <a:r>
              <a:rPr lang="en-US" altLang="zh-CN" sz="2800" b="0" i="0" u="none">
                <a:solidFill>
                  <a:srgbClr val="000000"/>
                </a:solidFill>
                <a:effectLst/>
                <a:latin typeface="Times New Roman" pitchFamily="28"/>
                <a:ea typeface="Times New Roman" pitchFamily="28"/>
                <a:cs typeface="宋体" pitchFamily="28"/>
              </a:rPr>
              <a:t>s</a:t>
            </a:r>
            <a:r>
              <a:rPr lang="zh-CN" altLang="zh-CN" sz="2800" b="0" i="0" u="none">
                <a:solidFill>
                  <a:srgbClr val="000000"/>
                </a:solidFill>
                <a:effectLst/>
                <a:latin typeface="Times New Roman" pitchFamily="28"/>
                <a:ea typeface="宋体" pitchFamily="28"/>
                <a:cs typeface="宋体" pitchFamily="28"/>
              </a:rPr>
              <a:t>。</a:t>
            </a:r>
          </a:p>
        </p:txBody>
      </p:sp>
      <p:pic>
        <p:nvPicPr>
          <p:cNvPr id="11838" name="yt_image_11838">
            <a:extLst>
              <a:ext uri="">
                <a16:creationId xmlns="" xmlns:a16="http://schemas.microsoft.com/office/drawing/2014/main" xmlns:a14="http://schemas.microsoft.com/office/drawing/2010/main" id="{5351258F-BC95-41E6-9372-C2FE361B0291}"/>
              </a:ext>
            </a:extLst>
          </p:cNvPr>
          <p:cNvPicPr>
            <a:picLocks noChangeAspect="1" noChangeArrowheads="1"/>
          </p:cNvPicPr>
          <p:nvPr/>
        </p:nvPicPr>
        <p:blipFill>
          <a:blip r:embed="rId2" cstate="print"/>
          <a:srcRect/>
          <a:stretch>
            <a:fillRect/>
          </a:stretch>
        </p:blipFill>
        <p:spPr bwMode="auto">
          <a:xfrm>
            <a:off x="2695701" y="3389437"/>
            <a:ext cx="6800596" cy="2453132"/>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a:extLst>
              <a:ext uri="{FF2B5EF4-FFF2-40B4-BE49-F238E27FC236}">
                <a16:creationId xmlns:a16="http://schemas.microsoft.com/office/drawing/2014/main" id="{F6C7352F-736C-4C36-CEDD-8DDCE78EA8A6}"/>
              </a:ext>
            </a:extLst>
          </p:cNvPr>
          <p:cNvSpPr txBox="1"/>
          <p:nvPr/>
        </p:nvSpPr>
        <p:spPr>
          <a:xfrm>
            <a:off x="1269332" y="2074028"/>
            <a:ext cx="802386" cy="648348"/>
          </a:xfrm>
          <a:prstGeom prst="rect">
            <a:avLst/>
          </a:prstGeom>
          <a:noFill/>
        </p:spPr>
        <p:txBody>
          <a:bodyPr vert="horz" wrap="none" rtlCol="0">
            <a:noAutofit/>
          </a:bodyPr>
          <a:lstStyle/>
          <a:p>
            <a:pPr>
              <a:lnSpc>
                <a:spcPct val="129999"/>
              </a:lnSpc>
            </a:pPr>
            <a:r>
              <a:rPr kumimoji="0" lang="en-US" altLang="zh-CN" sz="2800" b="1" i="0" strike="noStrike" kern="1200" cap="none" spc="0" normalizeH="0" baseline="0" noProof="0">
                <a:ln>
                  <a:noFill/>
                </a:ln>
                <a:solidFill>
                  <a:srgbClr val="FF0000"/>
                </a:solidFill>
                <a:effectLst/>
                <a:uLnTx/>
                <a:uFill>
                  <a:solidFill>
                    <a:srgbClr val="000000"/>
                  </a:solidFill>
                </a:uFill>
                <a:latin typeface="Times New Roman" pitchFamily="28"/>
                <a:ea typeface="Times New Roman" pitchFamily="28"/>
                <a:cs typeface="宋体" pitchFamily="28"/>
              </a:rPr>
              <a:t>8.50</a:t>
            </a:r>
            <a:endParaRPr lang="zh-CN" altLang="en-US">
              <a:solidFill>
                <a:srgbClr val="FF0000"/>
              </a:solidFill>
            </a:endParaRPr>
          </a:p>
        </p:txBody>
      </p:sp>
      <p:sp>
        <p:nvSpPr>
          <p:cNvPr id="3" name="文本框 2">
            <a:extLst>
              <a:ext uri="{FF2B5EF4-FFF2-40B4-BE49-F238E27FC236}">
                <a16:creationId xmlns:a16="http://schemas.microsoft.com/office/drawing/2014/main" id="{045A7947-94AF-A4FA-33DD-B3797F74176F}"/>
              </a:ext>
            </a:extLst>
          </p:cNvPr>
          <p:cNvSpPr txBox="1"/>
          <p:nvPr/>
        </p:nvSpPr>
        <p:spPr>
          <a:xfrm>
            <a:off x="3047332" y="2628764"/>
            <a:ext cx="802386" cy="588658"/>
          </a:xfrm>
          <a:prstGeom prst="rect">
            <a:avLst/>
          </a:prstGeom>
          <a:noFill/>
        </p:spPr>
        <p:txBody>
          <a:bodyPr vert="horz" wrap="none" rtlCol="0">
            <a:noAutofit/>
          </a:bodyPr>
          <a:lstStyle/>
          <a:p>
            <a:pPr>
              <a:lnSpc>
                <a:spcPct val="129999"/>
              </a:lnSpc>
            </a:pPr>
            <a:r>
              <a:rPr kumimoji="0" lang="en-US" altLang="zh-CN" sz="2800" b="1" i="0" strike="noStrike" kern="1200" cap="none" spc="0" normalizeH="0" baseline="0" noProof="0">
                <a:ln>
                  <a:noFill/>
                </a:ln>
                <a:solidFill>
                  <a:srgbClr val="FF0000"/>
                </a:solidFill>
                <a:effectLst/>
                <a:uLnTx/>
                <a:uFill>
                  <a:solidFill>
                    <a:srgbClr val="000000"/>
                  </a:solidFill>
                </a:uFill>
                <a:latin typeface="Times New Roman" pitchFamily="28"/>
                <a:ea typeface="Times New Roman" pitchFamily="28"/>
                <a:cs typeface="宋体" pitchFamily="28"/>
              </a:rPr>
              <a:t>69.8</a:t>
            </a:r>
            <a:endParaRPr lang="zh-CN" altLang="en-US">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P spid="3" grpId="0" build="allAtOnce"/>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YT"/>
        <p:cNvGrpSpPr/>
        <p:nvPr/>
      </p:nvGrpSpPr>
      <p:grpSpPr>
        <a:xfrm>
          <a:off x="0" y="0"/>
          <a:ext cx="0" cy="0"/>
          <a:chOff x="0" y="0"/>
          <a:chExt cx="0" cy="0"/>
        </a:xfrm>
      </p:grpSpPr>
      <p:sp>
        <p:nvSpPr>
          <p:cNvPr id="11951" name="yt_shape_11951"/>
          <p:cNvSpPr txBox="1"/>
          <p:nvPr/>
        </p:nvSpPr>
        <p:spPr>
          <a:xfrm>
            <a:off x="648143" y="1032362"/>
            <a:ext cx="10896000" cy="2740494"/>
          </a:xfrm>
          <a:prstGeom prst="rect">
            <a:avLst/>
          </a:prstGeom>
        </p:spPr>
        <p:txBody>
          <a:bodyPr vert="horz" wrap="square" lIns="0" tIns="0" rIns="0" bIns="0" rtlCol="0">
            <a:spAutoFit/>
          </a:bodyPr>
          <a:lstStyle/>
          <a:p>
            <a:pPr algn="l" eaLnBrk="1" latinLnBrk="0" hangingPunct="0">
              <a:lnSpc>
                <a:spcPct val="129999"/>
              </a:lnSpc>
            </a:pPr>
            <a:r>
              <a:rPr lang="zh-CN" altLang="zh-CN" sz="2800" b="0" i="0" u="none">
                <a:solidFill>
                  <a:srgbClr val="000000"/>
                </a:solidFill>
                <a:effectLst/>
                <a:latin typeface="宋体" pitchFamily="28"/>
                <a:ea typeface="宋体" pitchFamily="28"/>
                <a:cs typeface="宋体" pitchFamily="28"/>
              </a:rPr>
              <a:t>（</a:t>
            </a:r>
            <a:r>
              <a:rPr lang="en-US" altLang="zh-CN" sz="2800" b="0" i="0" u="none">
                <a:solidFill>
                  <a:srgbClr val="000000"/>
                </a:solidFill>
                <a:effectLst/>
                <a:latin typeface="Times New Roman" pitchFamily="28"/>
                <a:ea typeface="Times New Roman" pitchFamily="28"/>
                <a:cs typeface="宋体" pitchFamily="28"/>
              </a:rPr>
              <a:t>1</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Times New Roman" pitchFamily="28"/>
                <a:ea typeface="宋体" pitchFamily="28"/>
                <a:cs typeface="宋体" pitchFamily="28"/>
              </a:rPr>
              <a:t>无人驾驶纯电动公交车可以通过车上的摄像机和激光雷达识别道路状况。公交车上的摄像机识别道路上的行人时，其镜头相当于一个</a:t>
            </a:r>
            <a:r>
              <a:rPr lang="zh-CN" altLang="zh-CN" sz="100" b="0" i="0" spc="-100">
                <a:solidFill>
                  <a:srgbClr val="FF0000"/>
                </a:solidFill>
                <a:effectLst/>
                <a:latin typeface="Times New Roman" pitchFamily="28"/>
                <a:ea typeface="宋体" pitchFamily="28"/>
                <a:cs typeface="宋体" pitchFamily="28"/>
              </a:rPr>
              <a:t> </a:t>
            </a:r>
            <a:r>
              <a:rPr lang="zh-CN" altLang="zh-CN" sz="2800" b="0" i="0" u="sng">
                <a:solidFill>
                  <a:srgbClr val="000000"/>
                </a:solidFill>
                <a:effectLst/>
                <a:uFill>
                  <a:solidFill>
                    <a:srgbClr val="000000"/>
                  </a:solidFill>
                </a:uFill>
                <a:latin typeface="Times New Roman" pitchFamily="28"/>
                <a:ea typeface="宋体" pitchFamily="28"/>
                <a:cs typeface="宋体" pitchFamily="28"/>
              </a:rPr>
              <a:t>　</a:t>
            </a:r>
            <a:r>
              <a:rPr lang="zh-CN" altLang="zh-CN" sz="2800" b="1" i="0" u="sng">
                <a:solidFill>
                  <a:srgbClr val="FF0000">
                    <a:alpha val="0"/>
                  </a:srgbClr>
                </a:solidFill>
                <a:effectLst/>
                <a:uFill>
                  <a:solidFill>
                    <a:srgbClr val="000000"/>
                  </a:solidFill>
                </a:uFill>
                <a:latin typeface="Times New Roman" pitchFamily="28"/>
                <a:ea typeface="宋体" pitchFamily="28"/>
                <a:cs typeface="宋体" pitchFamily="28"/>
              </a:rPr>
              <a:t>凸透</a:t>
            </a:r>
            <a:r>
              <a:rPr lang="zh-CN" altLang="zh-CN" sz="2800" b="0" i="0" u="sng">
                <a:solidFill>
                  <a:srgbClr val="000000"/>
                </a:solidFill>
                <a:effectLst/>
                <a:uFill>
                  <a:solidFill>
                    <a:srgbClr val="000000"/>
                  </a:solidFill>
                </a:uFill>
                <a:latin typeface="Times New Roman" pitchFamily="28"/>
                <a:ea typeface="宋体" pitchFamily="28"/>
                <a:cs typeface="宋体" pitchFamily="28"/>
              </a:rPr>
              <a:t>　</a:t>
            </a:r>
            <a:r>
              <a:rPr lang="zh-CN" altLang="zh-CN" sz="100" b="0" i="0" spc="-100">
                <a:noFill/>
                <a:effectLst/>
                <a:latin typeface="Times New Roman" pitchFamily="28"/>
                <a:ea typeface="宋体" pitchFamily="28"/>
                <a:cs typeface="宋体" pitchFamily="28"/>
              </a:rPr>
              <a:t>⁠</a:t>
            </a:r>
            <a:r>
              <a:rPr lang="zh-CN" altLang="zh-CN" sz="2800" b="0" i="0" u="none">
                <a:solidFill>
                  <a:srgbClr val="000000"/>
                </a:solidFill>
                <a:effectLst/>
                <a:latin typeface="Times New Roman" pitchFamily="28"/>
                <a:ea typeface="宋体" pitchFamily="28"/>
                <a:cs typeface="宋体" pitchFamily="28"/>
              </a:rPr>
              <a:t>镜，行人在摄像机感光元件上成倒立、缩小的</a:t>
            </a:r>
            <a:r>
              <a:rPr lang="zh-CN" altLang="zh-CN" sz="100" b="1" i="0" spc="-100">
                <a:solidFill>
                  <a:srgbClr val="000000"/>
                </a:solidFill>
                <a:effectLst/>
                <a:latin typeface="Times New Roman" pitchFamily="28"/>
                <a:ea typeface="宋体" pitchFamily="28"/>
                <a:cs typeface="宋体" pitchFamily="28"/>
              </a:rPr>
              <a:t> </a:t>
            </a:r>
            <a:r>
              <a:rPr lang="zh-CN" altLang="zh-CN" sz="2800" b="1" i="0" u="sng">
                <a:solidFill>
                  <a:srgbClr val="FF0000"/>
                </a:solidFill>
                <a:effectLst/>
                <a:uFill>
                  <a:solidFill>
                    <a:srgbClr val="000000"/>
                  </a:solidFill>
                </a:uFill>
                <a:latin typeface="Times New Roman" pitchFamily="28"/>
                <a:ea typeface="宋体" pitchFamily="28"/>
                <a:cs typeface="宋体" pitchFamily="28"/>
              </a:rPr>
              <a:t>　</a:t>
            </a:r>
            <a:r>
              <a:rPr lang="zh-CN" altLang="zh-CN" sz="2800" b="1" i="0" u="sng">
                <a:solidFill>
                  <a:srgbClr val="FF0000">
                    <a:alpha val="0"/>
                  </a:srgbClr>
                </a:solidFill>
                <a:effectLst/>
                <a:uFill>
                  <a:solidFill>
                    <a:srgbClr val="000000"/>
                  </a:solidFill>
                </a:uFill>
                <a:latin typeface="Times New Roman" pitchFamily="28"/>
                <a:ea typeface="宋体" pitchFamily="28"/>
                <a:cs typeface="宋体" pitchFamily="28"/>
              </a:rPr>
              <a:t>实</a:t>
            </a:r>
            <a:r>
              <a:rPr lang="zh-CN" altLang="zh-CN" sz="2800" b="0" i="0" u="sng">
                <a:solidFill>
                  <a:srgbClr val="000000"/>
                </a:solidFill>
                <a:effectLst/>
                <a:uFill>
                  <a:solidFill>
                    <a:srgbClr val="000000"/>
                  </a:solidFill>
                </a:uFill>
                <a:latin typeface="Times New Roman" pitchFamily="28"/>
                <a:ea typeface="宋体" pitchFamily="28"/>
                <a:cs typeface="宋体" pitchFamily="28"/>
              </a:rPr>
              <a:t>　</a:t>
            </a:r>
            <a:r>
              <a:rPr lang="zh-CN" altLang="zh-CN" sz="100" b="0" i="0" spc="-100">
                <a:noFill/>
                <a:effectLst/>
                <a:latin typeface="Times New Roman" pitchFamily="28"/>
                <a:ea typeface="宋体" pitchFamily="28"/>
                <a:cs typeface="宋体" pitchFamily="28"/>
              </a:rPr>
              <a:t>⁠</a:t>
            </a:r>
            <a:r>
              <a:rPr lang="zh-CN" altLang="zh-CN" sz="2800" b="0" i="0" u="none">
                <a:solidFill>
                  <a:srgbClr val="000000"/>
                </a:solidFill>
                <a:effectLst/>
                <a:latin typeface="Times New Roman" pitchFamily="28"/>
                <a:ea typeface="宋体" pitchFamily="28"/>
                <a:cs typeface="宋体" pitchFamily="28"/>
              </a:rPr>
              <a:t>像。当公交车靠近公交站牌时，站牌在摄像机感光元件上所成的像</a:t>
            </a:r>
            <a:r>
              <a:rPr lang="zh-CN" altLang="zh-CN" sz="100" b="0" i="0" spc="-100">
                <a:solidFill>
                  <a:srgbClr val="FF0000"/>
                </a:solidFill>
                <a:effectLst/>
                <a:latin typeface="Times New Roman" pitchFamily="28"/>
                <a:ea typeface="宋体" pitchFamily="28"/>
                <a:cs typeface="宋体" pitchFamily="28"/>
              </a:rPr>
              <a:t> </a:t>
            </a:r>
            <a:r>
              <a:rPr lang="zh-CN" altLang="zh-CN" sz="2800" b="0" i="0" u="sng">
                <a:solidFill>
                  <a:srgbClr val="000000"/>
                </a:solidFill>
                <a:effectLst/>
                <a:uFill>
                  <a:solidFill>
                    <a:srgbClr val="000000"/>
                  </a:solidFill>
                </a:uFill>
                <a:latin typeface="Times New Roman" pitchFamily="28"/>
                <a:ea typeface="宋体" pitchFamily="28"/>
                <a:cs typeface="宋体" pitchFamily="28"/>
              </a:rPr>
              <a:t>　</a:t>
            </a:r>
            <a:r>
              <a:rPr lang="zh-CN" altLang="zh-CN" sz="2800" b="1" i="0" u="sng">
                <a:solidFill>
                  <a:srgbClr val="FF0000">
                    <a:alpha val="0"/>
                  </a:srgbClr>
                </a:solidFill>
                <a:effectLst/>
                <a:uFill>
                  <a:solidFill>
                    <a:srgbClr val="000000"/>
                  </a:solidFill>
                </a:uFill>
                <a:latin typeface="Times New Roman" pitchFamily="28"/>
                <a:ea typeface="宋体" pitchFamily="28"/>
                <a:cs typeface="宋体" pitchFamily="28"/>
              </a:rPr>
              <a:t>变大</a:t>
            </a:r>
            <a:r>
              <a:rPr lang="zh-CN" altLang="zh-CN" sz="2800" b="0" i="0" u="sng">
                <a:solidFill>
                  <a:srgbClr val="000000"/>
                </a:solidFill>
                <a:effectLst/>
                <a:uFill>
                  <a:solidFill>
                    <a:srgbClr val="000000"/>
                  </a:solidFill>
                </a:uFill>
                <a:latin typeface="Times New Roman" pitchFamily="28"/>
                <a:ea typeface="宋体" pitchFamily="28"/>
                <a:cs typeface="宋体" pitchFamily="28"/>
              </a:rPr>
              <a:t>　</a:t>
            </a:r>
            <a:r>
              <a:rPr lang="zh-CN" altLang="zh-CN" sz="100" b="0" i="0" spc="-100">
                <a:noFill/>
                <a:effectLst/>
                <a:latin typeface="Times New Roman" pitchFamily="28"/>
                <a:ea typeface="宋体" pitchFamily="28"/>
                <a:cs typeface="宋体" pitchFamily="28"/>
              </a:rPr>
              <a:t>⁠</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Times New Roman" pitchFamily="28"/>
                <a:ea typeface="宋体" pitchFamily="28"/>
                <a:cs typeface="宋体" pitchFamily="28"/>
              </a:rPr>
              <a:t>选填</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Times New Roman" pitchFamily="28"/>
                <a:ea typeface="宋体" pitchFamily="28"/>
                <a:cs typeface="宋体" pitchFamily="28"/>
              </a:rPr>
              <a:t>变大</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Times New Roman" pitchFamily="28"/>
                <a:ea typeface="宋体" pitchFamily="28"/>
                <a:cs typeface="宋体" pitchFamily="28"/>
              </a:rPr>
              <a:t>变小</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Times New Roman" pitchFamily="28"/>
                <a:ea typeface="宋体" pitchFamily="28"/>
                <a:cs typeface="宋体" pitchFamily="28"/>
              </a:rPr>
              <a:t>或</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Times New Roman" pitchFamily="28"/>
                <a:ea typeface="宋体" pitchFamily="28"/>
                <a:cs typeface="宋体" pitchFamily="28"/>
              </a:rPr>
              <a:t>不变</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Times New Roman" pitchFamily="28"/>
                <a:ea typeface="宋体" pitchFamily="28"/>
                <a:cs typeface="宋体" pitchFamily="28"/>
              </a:rPr>
              <a:t>。</a:t>
            </a:r>
          </a:p>
        </p:txBody>
      </p:sp>
      <p:pic>
        <p:nvPicPr>
          <p:cNvPr id="11953" name="yt_image_11953">
            <a:extLst>
              <a:ext uri="">
                <a16:creationId xmlns="" xmlns:a16="http://schemas.microsoft.com/office/drawing/2014/main" xmlns:mc="http://schemas.openxmlformats.org/markup-compatibility/2006" xmlns:a14="http://schemas.microsoft.com/office/drawing/2010/main" id="{5351258F-BC95-41E6-9372-C2FE361B0291}"/>
              </a:ext>
            </a:extLst>
          </p:cNvPr>
          <p:cNvPicPr>
            <a:picLocks noChangeAspect="1" noChangeArrowheads="1"/>
          </p:cNvPicPr>
          <p:nvPr/>
        </p:nvPicPr>
        <p:blipFill>
          <a:blip r:embed="rId2" cstate="print"/>
          <a:srcRect/>
          <a:stretch>
            <a:fillRect/>
          </a:stretch>
        </p:blipFill>
        <p:spPr bwMode="auto">
          <a:xfrm>
            <a:off x="9694372" y="3976008"/>
            <a:ext cx="1849628" cy="1849628"/>
          </a:xfrm>
          <a:prstGeom prst="rect">
            <a:avLst/>
          </a:prstGeom>
          <a:noFill/>
          <a:extLst>
            <a:ext uri="{909E8E84-426E-40DD-AFC4-6F175D3DCCD1}">
              <a14:hiddenFill xmlns:a14="http://schemas.microsoft.com/office/drawing/2010/main">
                <a:solidFill>
                  <a:srgbClr val="FFFFFF"/>
                </a:solidFill>
              </a14:hiddenFill>
            </a:ext>
          </a:extLst>
        </p:spPr>
      </p:pic>
      <p:sp>
        <p:nvSpPr>
          <p:cNvPr id="3" name="文本框 2">
            <a:extLst>
              <a:ext uri="{FF2B5EF4-FFF2-40B4-BE49-F238E27FC236}">
                <a16:creationId xmlns:a16="http://schemas.microsoft.com/office/drawing/2014/main" id="{0993E739-61FA-D879-1D45-3590D14AE39A}"/>
              </a:ext>
            </a:extLst>
          </p:cNvPr>
          <p:cNvSpPr txBox="1"/>
          <p:nvPr/>
        </p:nvSpPr>
        <p:spPr>
          <a:xfrm>
            <a:off x="1269332" y="2095028"/>
            <a:ext cx="894461" cy="648348"/>
          </a:xfrm>
          <a:prstGeom prst="rect">
            <a:avLst/>
          </a:prstGeom>
          <a:noFill/>
        </p:spPr>
        <p:txBody>
          <a:bodyPr vert="horz" wrap="none" rtlCol="0">
            <a:noAutofit/>
          </a:bodyPr>
          <a:lstStyle/>
          <a:p>
            <a:pPr>
              <a:lnSpc>
                <a:spcPct val="129999"/>
              </a:lnSpc>
            </a:pPr>
            <a:r>
              <a:rPr kumimoji="0" lang="zh-CN" altLang="zh-CN" sz="2800" b="1" i="0" strike="noStrike" kern="1200" cap="none" spc="0" normalizeH="0" baseline="0" noProof="0">
                <a:ln>
                  <a:noFill/>
                </a:ln>
                <a:solidFill>
                  <a:srgbClr val="FF0000"/>
                </a:solidFill>
                <a:effectLst/>
                <a:uLnTx/>
                <a:uFill>
                  <a:solidFill>
                    <a:srgbClr val="000000"/>
                  </a:solidFill>
                </a:uFill>
                <a:latin typeface="Times New Roman" pitchFamily="28"/>
                <a:ea typeface="宋体" pitchFamily="28"/>
                <a:cs typeface="宋体" pitchFamily="28"/>
              </a:rPr>
              <a:t>凸透</a:t>
            </a:r>
            <a:endParaRPr lang="zh-CN" altLang="en-US">
              <a:solidFill>
                <a:srgbClr val="FF0000"/>
              </a:solidFill>
            </a:endParaRPr>
          </a:p>
        </p:txBody>
      </p:sp>
      <p:sp>
        <p:nvSpPr>
          <p:cNvPr id="4" name="文本框 3">
            <a:extLst>
              <a:ext uri="{FF2B5EF4-FFF2-40B4-BE49-F238E27FC236}">
                <a16:creationId xmlns:a16="http://schemas.microsoft.com/office/drawing/2014/main" id="{CBC9ED36-AD77-A92E-50A8-4901CCC572CC}"/>
              </a:ext>
            </a:extLst>
          </p:cNvPr>
          <p:cNvSpPr txBox="1"/>
          <p:nvPr/>
        </p:nvSpPr>
        <p:spPr>
          <a:xfrm>
            <a:off x="9808494" y="2095028"/>
            <a:ext cx="537274" cy="648348"/>
          </a:xfrm>
          <a:prstGeom prst="rect">
            <a:avLst/>
          </a:prstGeom>
          <a:noFill/>
        </p:spPr>
        <p:txBody>
          <a:bodyPr vert="horz" wrap="none" rtlCol="0">
            <a:noAutofit/>
          </a:bodyPr>
          <a:lstStyle/>
          <a:p>
            <a:pPr>
              <a:lnSpc>
                <a:spcPct val="129999"/>
              </a:lnSpc>
            </a:pPr>
            <a:r>
              <a:rPr kumimoji="0" lang="zh-CN" altLang="zh-CN" sz="2800" b="1" i="0" strike="noStrike" kern="1200" cap="none" spc="0" normalizeH="0" baseline="0" noProof="0">
                <a:ln>
                  <a:noFill/>
                </a:ln>
                <a:solidFill>
                  <a:srgbClr val="FF0000"/>
                </a:solidFill>
                <a:effectLst/>
                <a:uLnTx/>
                <a:uFill>
                  <a:solidFill>
                    <a:srgbClr val="000000"/>
                  </a:solidFill>
                </a:uFill>
                <a:latin typeface="Times New Roman" pitchFamily="28"/>
                <a:ea typeface="宋体" pitchFamily="28"/>
                <a:cs typeface="宋体" pitchFamily="28"/>
              </a:rPr>
              <a:t>实</a:t>
            </a:r>
            <a:endParaRPr lang="zh-CN" altLang="en-US">
              <a:solidFill>
                <a:srgbClr val="FF0000"/>
              </a:solidFill>
            </a:endParaRPr>
          </a:p>
        </p:txBody>
      </p:sp>
      <p:sp>
        <p:nvSpPr>
          <p:cNvPr id="5" name="文本框 4">
            <a:extLst>
              <a:ext uri="{FF2B5EF4-FFF2-40B4-BE49-F238E27FC236}">
                <a16:creationId xmlns:a16="http://schemas.microsoft.com/office/drawing/2014/main" id="{385AACE6-B4EC-1B1D-4AE3-645E5F23BD20}"/>
              </a:ext>
            </a:extLst>
          </p:cNvPr>
          <p:cNvSpPr txBox="1"/>
          <p:nvPr/>
        </p:nvSpPr>
        <p:spPr>
          <a:xfrm>
            <a:off x="10514932" y="2649764"/>
            <a:ext cx="537274" cy="648348"/>
          </a:xfrm>
          <a:prstGeom prst="rect">
            <a:avLst/>
          </a:prstGeom>
          <a:noFill/>
        </p:spPr>
        <p:txBody>
          <a:bodyPr vert="horz" wrap="none" rtlCol="0">
            <a:noAutofit/>
          </a:bodyPr>
          <a:lstStyle/>
          <a:p>
            <a:pPr>
              <a:lnSpc>
                <a:spcPct val="129999"/>
              </a:lnSpc>
            </a:pPr>
            <a:r>
              <a:rPr kumimoji="0" lang="zh-CN" altLang="zh-CN" sz="2800" b="1" i="0" strike="noStrike" kern="1200" cap="none" spc="0" normalizeH="0" baseline="0" noProof="0">
                <a:ln>
                  <a:noFill/>
                </a:ln>
                <a:solidFill>
                  <a:srgbClr val="FF0000"/>
                </a:solidFill>
                <a:effectLst/>
                <a:uLnTx/>
                <a:uFill>
                  <a:solidFill>
                    <a:srgbClr val="000000"/>
                  </a:solidFill>
                </a:uFill>
                <a:latin typeface="Times New Roman" pitchFamily="28"/>
                <a:ea typeface="宋体" pitchFamily="28"/>
                <a:cs typeface="宋体" pitchFamily="28"/>
              </a:rPr>
              <a:t>变</a:t>
            </a:r>
            <a:endParaRPr lang="zh-CN" altLang="en-US">
              <a:solidFill>
                <a:srgbClr val="FF0000"/>
              </a:solidFill>
            </a:endParaRPr>
          </a:p>
        </p:txBody>
      </p:sp>
      <p:sp>
        <p:nvSpPr>
          <p:cNvPr id="6" name="文本框 5">
            <a:extLst>
              <a:ext uri="{FF2B5EF4-FFF2-40B4-BE49-F238E27FC236}">
                <a16:creationId xmlns:a16="http://schemas.microsoft.com/office/drawing/2014/main" id="{7DA4C491-3F8F-91CB-2D8E-D30B90A1E2C4}"/>
              </a:ext>
            </a:extLst>
          </p:cNvPr>
          <p:cNvSpPr txBox="1"/>
          <p:nvPr/>
        </p:nvSpPr>
        <p:spPr>
          <a:xfrm>
            <a:off x="558132" y="3204500"/>
            <a:ext cx="537274" cy="588658"/>
          </a:xfrm>
          <a:prstGeom prst="rect">
            <a:avLst/>
          </a:prstGeom>
          <a:noFill/>
        </p:spPr>
        <p:txBody>
          <a:bodyPr vert="horz" wrap="none" rtlCol="0">
            <a:noAutofit/>
          </a:bodyPr>
          <a:lstStyle/>
          <a:p>
            <a:pPr>
              <a:lnSpc>
                <a:spcPct val="129999"/>
              </a:lnSpc>
            </a:pPr>
            <a:r>
              <a:rPr kumimoji="0" lang="zh-CN" altLang="zh-CN" sz="2800" b="1" i="0" strike="noStrike" kern="1200" cap="none" spc="0" normalizeH="0" baseline="0" noProof="0">
                <a:ln>
                  <a:noFill/>
                </a:ln>
                <a:solidFill>
                  <a:srgbClr val="FF0000"/>
                </a:solidFill>
                <a:effectLst/>
                <a:uLnTx/>
                <a:uFill>
                  <a:solidFill>
                    <a:srgbClr val="000000"/>
                  </a:solidFill>
                </a:uFill>
                <a:latin typeface="Times New Roman" pitchFamily="28"/>
                <a:ea typeface="宋体" pitchFamily="28"/>
                <a:cs typeface="宋体" pitchFamily="28"/>
              </a:rPr>
              <a:t>大</a:t>
            </a:r>
            <a:endParaRPr lang="zh-CN" altLang="en-US">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4" grpId="0" build="allAtOnce"/>
      <p:bldP spid="5" grpId="0" build="allAtOnce"/>
      <p:bldP spid="6" grpId="0" build="allAtOnce"/>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YT"/>
        <p:cNvGrpSpPr/>
        <p:nvPr/>
      </p:nvGrpSpPr>
      <p:grpSpPr>
        <a:xfrm>
          <a:off x="0" y="0"/>
          <a:ext cx="0" cy="0"/>
          <a:chOff x="0" y="0"/>
          <a:chExt cx="0" cy="0"/>
        </a:xfrm>
      </p:grpSpPr>
      <p:sp>
        <p:nvSpPr>
          <p:cNvPr id="11955" name="yt_shape_11955"/>
          <p:cNvSpPr txBox="1"/>
          <p:nvPr/>
        </p:nvSpPr>
        <p:spPr>
          <a:xfrm>
            <a:off x="648000" y="2152670"/>
            <a:ext cx="7899598" cy="499880"/>
          </a:xfrm>
          <a:prstGeom prst="rect">
            <a:avLst/>
          </a:prstGeom>
        </p:spPr>
        <p:txBody>
          <a:bodyPr vert="horz" wrap="none" lIns="0" tIns="0" rIns="0" bIns="0" rtlCol="0">
            <a:spAutoFit/>
          </a:bodyPr>
          <a:lstStyle/>
          <a:p>
            <a:pPr algn="l" eaLnBrk="1" latinLnBrk="0" hangingPunct="0">
              <a:lnSpc>
                <a:spcPct val="129999"/>
              </a:lnSpc>
            </a:pPr>
            <a:r>
              <a:rPr lang="zh-CN" altLang="zh-CN" sz="2800" b="0" i="0" u="none">
                <a:solidFill>
                  <a:srgbClr val="000000"/>
                </a:solidFill>
                <a:effectLst/>
                <a:latin typeface="宋体" pitchFamily="28"/>
                <a:ea typeface="宋体" pitchFamily="28"/>
                <a:cs typeface="宋体" pitchFamily="28"/>
              </a:rPr>
              <a:t>（</a:t>
            </a:r>
            <a:r>
              <a:rPr lang="en-US" altLang="zh-CN" sz="2800" b="0" i="0" u="none">
                <a:solidFill>
                  <a:srgbClr val="000000"/>
                </a:solidFill>
                <a:effectLst/>
                <a:latin typeface="Times New Roman" pitchFamily="28"/>
                <a:ea typeface="Times New Roman" pitchFamily="28"/>
                <a:cs typeface="宋体" pitchFamily="28"/>
              </a:rPr>
              <a:t>2</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Times New Roman" pitchFamily="28"/>
                <a:ea typeface="宋体" pitchFamily="28"/>
                <a:cs typeface="宋体" pitchFamily="28"/>
              </a:rPr>
              <a:t>该公交车行驶</a:t>
            </a:r>
            <a:r>
              <a:rPr lang="en-US" altLang="zh-CN" sz="2800" b="0" i="0" u="none">
                <a:solidFill>
                  <a:srgbClr val="000000"/>
                </a:solidFill>
                <a:effectLst/>
                <a:latin typeface="Times New Roman" pitchFamily="28"/>
                <a:ea typeface="Times New Roman" pitchFamily="28"/>
                <a:cs typeface="宋体" pitchFamily="28"/>
              </a:rPr>
              <a:t>1</a:t>
            </a:r>
            <a:r>
              <a:rPr lang="zh-CN" altLang="zh-CN" sz="2800" b="0" i="0" u="none">
                <a:solidFill>
                  <a:srgbClr val="000000"/>
                </a:solidFill>
                <a:effectLst/>
                <a:latin typeface="Times New Roman" pitchFamily="28"/>
                <a:ea typeface="宋体" pitchFamily="28"/>
                <a:cs typeface="宋体" pitchFamily="28"/>
              </a:rPr>
              <a:t>号线全程的平均速度是多少？</a:t>
            </a:r>
          </a:p>
        </p:txBody>
      </p:sp>
      <mc:AlternateContent xmlns:mc="http://schemas.openxmlformats.org/markup-compatibility/2006" xmlns:a14="http://schemas.microsoft.com/office/drawing/2010/main">
        <mc:Choice Requires="a14">
          <p:sp>
            <p:nvSpPr>
              <p:cNvPr id="3" name="yt_shape_11956"/>
              <p:cNvSpPr txBox="1"/>
              <p:nvPr/>
            </p:nvSpPr>
            <p:spPr>
              <a:xfrm>
                <a:off x="648000" y="2855702"/>
                <a:ext cx="7657546" cy="2457917"/>
              </a:xfrm>
              <a:prstGeom prst="rect">
                <a:avLst/>
              </a:prstGeom>
            </p:spPr>
            <p:txBody>
              <a:bodyPr vert="horz" wrap="none" lIns="0" tIns="0" rIns="0" bIns="0" rtlCol="0">
                <a:spAutoFit/>
              </a:bodyPr>
              <a:lstStyle/>
              <a:p>
                <a:pPr algn="l" eaLnBrk="1" latinLnBrk="0" hangingPunct="0">
                  <a:lnSpc>
                    <a:spcPct val="129999"/>
                  </a:lnSpc>
                </a:pPr>
                <a:r>
                  <a:rPr lang="zh-CN" altLang="zh-CN" sz="2800" b="1" i="0" u="none">
                    <a:solidFill>
                      <a:srgbClr val="FF0000"/>
                    </a:solidFill>
                    <a:effectLst/>
                    <a:latin typeface="Times New Roman" pitchFamily="28"/>
                    <a:ea typeface="宋体" pitchFamily="28"/>
                    <a:cs typeface="宋体" pitchFamily="28"/>
                  </a:rPr>
                  <a:t>解：</a:t>
                </a:r>
                <a:r>
                  <a:rPr lang="zh-CN" altLang="zh-CN" sz="2800" b="1" i="0" u="none">
                    <a:solidFill>
                      <a:srgbClr val="FF0000"/>
                    </a:solidFill>
                    <a:effectLst/>
                    <a:latin typeface="宋体" pitchFamily="28"/>
                    <a:ea typeface="宋体" pitchFamily="28"/>
                    <a:cs typeface="宋体" pitchFamily="28"/>
                  </a:rPr>
                  <a:t>（</a:t>
                </a:r>
                <a:r>
                  <a:rPr lang="en-US" altLang="zh-CN" sz="2800" b="1" i="0" u="none">
                    <a:solidFill>
                      <a:srgbClr val="FF0000"/>
                    </a:solidFill>
                    <a:effectLst/>
                    <a:latin typeface="Times New Roman" pitchFamily="28"/>
                    <a:ea typeface="Times New Roman" pitchFamily="28"/>
                    <a:cs typeface="宋体" pitchFamily="28"/>
                  </a:rPr>
                  <a:t>2</a:t>
                </a:r>
                <a:r>
                  <a:rPr lang="zh-CN" altLang="zh-CN" sz="2800" b="1" i="0" u="none">
                    <a:solidFill>
                      <a:srgbClr val="FF0000"/>
                    </a:solidFill>
                    <a:effectLst/>
                    <a:latin typeface="宋体" pitchFamily="28"/>
                    <a:ea typeface="宋体" pitchFamily="28"/>
                    <a:cs typeface="宋体" pitchFamily="28"/>
                  </a:rPr>
                  <a:t>）</a:t>
                </a:r>
                <a:r>
                  <a:rPr lang="en-US" altLang="zh-CN" sz="2800" b="1" i="0" u="none">
                    <a:solidFill>
                      <a:srgbClr val="FF0000"/>
                    </a:solidFill>
                    <a:effectLst/>
                    <a:latin typeface="Times New Roman" pitchFamily="28"/>
                    <a:ea typeface="Times New Roman" pitchFamily="28"/>
                    <a:cs typeface="宋体" pitchFamily="28"/>
                  </a:rPr>
                  <a:t>1</a:t>
                </a:r>
                <a:r>
                  <a:rPr lang="zh-CN" altLang="zh-CN" sz="2800" b="1" i="0" u="none">
                    <a:solidFill>
                      <a:srgbClr val="FF0000"/>
                    </a:solidFill>
                    <a:effectLst/>
                    <a:latin typeface="Times New Roman" pitchFamily="28"/>
                    <a:ea typeface="宋体" pitchFamily="28"/>
                    <a:cs typeface="宋体" pitchFamily="28"/>
                  </a:rPr>
                  <a:t>号线项目线路全长</a:t>
                </a:r>
                <a:r>
                  <a:rPr lang="en-US" altLang="zh-CN" sz="2800" b="1" i="1" u="none">
                    <a:solidFill>
                      <a:srgbClr val="FF0000"/>
                    </a:solidFill>
                    <a:effectLst/>
                    <a:latin typeface="Times New Roman" pitchFamily="28"/>
                    <a:ea typeface="Times New Roman" pitchFamily="28"/>
                    <a:cs typeface="宋体" pitchFamily="28"/>
                  </a:rPr>
                  <a:t>s</a:t>
                </a:r>
                <a:r>
                  <a:rPr lang="zh-CN" altLang="zh-CN" sz="2800" b="1" i="0" u="none">
                    <a:solidFill>
                      <a:srgbClr val="FF0000"/>
                    </a:solidFill>
                    <a:effectLst/>
                    <a:latin typeface="Times New Roman" pitchFamily="28"/>
                    <a:ea typeface="宋体" pitchFamily="28"/>
                    <a:cs typeface="宋体" pitchFamily="28"/>
                  </a:rPr>
                  <a:t>＝</a:t>
                </a:r>
                <a:r>
                  <a:rPr lang="en-US" altLang="zh-CN" sz="2800" b="1" i="0" u="none">
                    <a:solidFill>
                      <a:srgbClr val="FF0000"/>
                    </a:solidFill>
                    <a:effectLst/>
                    <a:latin typeface="Times New Roman" pitchFamily="28"/>
                    <a:ea typeface="Times New Roman" pitchFamily="28"/>
                    <a:cs typeface="宋体" pitchFamily="28"/>
                  </a:rPr>
                  <a:t>17.5 km</a:t>
                </a:r>
              </a:p>
              <a:p>
                <a:pPr algn="l" eaLnBrk="1" latinLnBrk="0" hangingPunct="0">
                  <a:lnSpc>
                    <a:spcPct val="129999"/>
                  </a:lnSpc>
                </a:pPr>
                <a:r>
                  <a:rPr lang="zh-CN" altLang="zh-CN" sz="2800" b="1" i="0" u="none">
                    <a:solidFill>
                      <a:srgbClr val="FF0000"/>
                    </a:solidFill>
                    <a:effectLst/>
                    <a:latin typeface="Times New Roman" pitchFamily="28"/>
                    <a:ea typeface="宋体" pitchFamily="28"/>
                    <a:cs typeface="宋体" pitchFamily="28"/>
                  </a:rPr>
                  <a:t>从起点到终点全程大约所用时间</a:t>
                </a:r>
                <a:r>
                  <a:rPr lang="en-US" altLang="zh-CN" sz="2800" b="1" i="1" u="none">
                    <a:solidFill>
                      <a:srgbClr val="FF0000"/>
                    </a:solidFill>
                    <a:effectLst/>
                    <a:latin typeface="Times New Roman" pitchFamily="28"/>
                    <a:ea typeface="Times New Roman" pitchFamily="28"/>
                    <a:cs typeface="宋体" pitchFamily="28"/>
                  </a:rPr>
                  <a:t>t</a:t>
                </a:r>
                <a:r>
                  <a:rPr lang="zh-CN" altLang="zh-CN" sz="2800" b="1" i="0" u="none">
                    <a:solidFill>
                      <a:srgbClr val="FF0000"/>
                    </a:solidFill>
                    <a:effectLst/>
                    <a:latin typeface="Times New Roman" pitchFamily="28"/>
                    <a:ea typeface="宋体" pitchFamily="28"/>
                    <a:cs typeface="宋体" pitchFamily="28"/>
                  </a:rPr>
                  <a:t>＝</a:t>
                </a:r>
                <a:r>
                  <a:rPr lang="en-US" altLang="zh-CN" sz="2800" b="1" i="0" u="none">
                    <a:solidFill>
                      <a:srgbClr val="FF0000"/>
                    </a:solidFill>
                    <a:effectLst/>
                    <a:latin typeface="Times New Roman" pitchFamily="28"/>
                    <a:ea typeface="Times New Roman" pitchFamily="28"/>
                    <a:cs typeface="宋体" pitchFamily="28"/>
                  </a:rPr>
                  <a:t>42 min</a:t>
                </a:r>
                <a:r>
                  <a:rPr lang="zh-CN" altLang="zh-CN" sz="2800" b="1" i="0" u="none">
                    <a:solidFill>
                      <a:srgbClr val="FF0000"/>
                    </a:solidFill>
                    <a:effectLst/>
                    <a:latin typeface="Times New Roman" pitchFamily="28"/>
                    <a:ea typeface="宋体" pitchFamily="28"/>
                    <a:cs typeface="宋体" pitchFamily="28"/>
                  </a:rPr>
                  <a:t>＝</a:t>
                </a:r>
                <a:r>
                  <a:rPr lang="en-US" altLang="zh-CN" sz="2800" b="1" i="0" u="none">
                    <a:solidFill>
                      <a:srgbClr val="FF0000"/>
                    </a:solidFill>
                    <a:effectLst/>
                    <a:latin typeface="Times New Roman" pitchFamily="28"/>
                    <a:ea typeface="Times New Roman" pitchFamily="28"/>
                    <a:cs typeface="宋体" pitchFamily="28"/>
                  </a:rPr>
                  <a:t>0.7 h</a:t>
                </a:r>
              </a:p>
              <a:p>
                <a:pPr algn="l" eaLnBrk="1" latinLnBrk="0" hangingPunct="0">
                  <a:lnSpc>
                    <a:spcPct val="129999"/>
                  </a:lnSpc>
                </a:pPr>
                <a:r>
                  <a:rPr lang="zh-CN" altLang="zh-CN" sz="2800" b="1" i="0" u="none">
                    <a:solidFill>
                      <a:srgbClr val="FF0000"/>
                    </a:solidFill>
                    <a:effectLst/>
                    <a:latin typeface="Times New Roman" pitchFamily="28"/>
                    <a:ea typeface="宋体" pitchFamily="28"/>
                    <a:cs typeface="宋体" pitchFamily="28"/>
                  </a:rPr>
                  <a:t>该公交车行驶</a:t>
                </a:r>
                <a:r>
                  <a:rPr lang="en-US" altLang="zh-CN" sz="2800" b="1" i="0" u="none">
                    <a:solidFill>
                      <a:srgbClr val="FF0000"/>
                    </a:solidFill>
                    <a:effectLst/>
                    <a:latin typeface="Times New Roman" pitchFamily="28"/>
                    <a:ea typeface="Times New Roman" pitchFamily="28"/>
                    <a:cs typeface="宋体" pitchFamily="28"/>
                  </a:rPr>
                  <a:t>1</a:t>
                </a:r>
                <a:r>
                  <a:rPr lang="zh-CN" altLang="zh-CN" sz="2800" b="1" i="0" u="none">
                    <a:solidFill>
                      <a:srgbClr val="FF0000"/>
                    </a:solidFill>
                    <a:effectLst/>
                    <a:latin typeface="Times New Roman" pitchFamily="28"/>
                    <a:ea typeface="宋体" pitchFamily="28"/>
                    <a:cs typeface="宋体" pitchFamily="28"/>
                  </a:rPr>
                  <a:t>号线全程的平均速度</a:t>
                </a:r>
              </a:p>
              <a:p>
                <a:pPr algn="l" eaLnBrk="1" latinLnBrk="0" hangingPunct="0">
                  <a:lnSpc>
                    <a:spcPct val="129999"/>
                  </a:lnSpc>
                </a:pPr>
                <a:r>
                  <a:rPr lang="en-US" altLang="zh-CN" sz="2800" b="1" i="1" u="none">
                    <a:solidFill>
                      <a:srgbClr val="FF0000"/>
                    </a:solidFill>
                    <a:effectLst/>
                    <a:latin typeface="Book Antiqua" pitchFamily="28"/>
                    <a:ea typeface="Book Antiqua" pitchFamily="28"/>
                    <a:cs typeface="宋体" pitchFamily="28"/>
                  </a:rPr>
                  <a:t>v</a:t>
                </a:r>
                <a:r>
                  <a:rPr lang="zh-CN" altLang="zh-CN" sz="2800" b="1" i="0" u="none">
                    <a:solidFill>
                      <a:srgbClr val="FF0000"/>
                    </a:solidFill>
                    <a:effectLst/>
                    <a:latin typeface="Times New Roman" pitchFamily="28"/>
                    <a:ea typeface="宋体" pitchFamily="28"/>
                    <a:cs typeface="宋体" pitchFamily="28"/>
                  </a:rPr>
                  <a:t>＝</a:t>
                </a:r>
                <a14:m>
                  <m:oMath xmlns:m="http://schemas.openxmlformats.org/officeDocument/2006/math">
                    <m:f>
                      <m:fPr>
                        <m:ctrlPr>
                          <a:rPr lang="en-US" altLang="zh-CN" sz="2800" b="1" i="1">
                            <a:solidFill>
                              <a:srgbClr val="FF0000"/>
                            </a:solidFill>
                            <a:effectLst/>
                            <a:latin typeface="Cambria Math" panose="02040503050406030204" pitchFamily="18" charset="0"/>
                            <a:ea typeface="Cambria Math" panose="02040503050406030204" pitchFamily="56" charset="0"/>
                          </a:rPr>
                        </m:ctrlPr>
                      </m:fPr>
                      <m:num>
                        <m:r>
                          <a:rPr lang="en-US" altLang="zh-CN" sz="2800" b="1" i="1">
                            <a:solidFill>
                              <a:srgbClr val="FF0000"/>
                            </a:solidFill>
                            <a:effectLst/>
                            <a:latin typeface="Cambria Math" panose="02040503050406030204" pitchFamily="56" charset="0"/>
                            <a:ea typeface="Cambria Math" panose="02040503050406030204" pitchFamily="56" charset="0"/>
                          </a:rPr>
                          <m:t>𝒔</m:t>
                        </m:r>
                      </m:num>
                      <m:den>
                        <m:r>
                          <a:rPr lang="en-US" altLang="zh-CN" sz="2800" b="1" i="1">
                            <a:solidFill>
                              <a:srgbClr val="FF0000"/>
                            </a:solidFill>
                            <a:effectLst/>
                            <a:latin typeface="Cambria Math" panose="02040503050406030204" pitchFamily="56" charset="0"/>
                            <a:ea typeface="Cambria Math" panose="02040503050406030204" pitchFamily="56" charset="0"/>
                          </a:rPr>
                          <m:t>𝒕</m:t>
                        </m:r>
                      </m:den>
                    </m:f>
                  </m:oMath>
                </a14:m>
                <a:r>
                  <a:rPr lang="zh-CN" altLang="zh-CN" sz="2800" b="1" i="0" u="none">
                    <a:solidFill>
                      <a:srgbClr val="FF0000"/>
                    </a:solidFill>
                    <a:effectLst/>
                    <a:latin typeface="Times New Roman" pitchFamily="28"/>
                    <a:ea typeface="宋体" pitchFamily="28"/>
                    <a:cs typeface="宋体" pitchFamily="28"/>
                  </a:rPr>
                  <a:t>＝</a:t>
                </a:r>
                <a14:m>
                  <m:oMath xmlns:m="http://schemas.openxmlformats.org/officeDocument/2006/math">
                    <m:f>
                      <m:fPr>
                        <m:ctrlPr>
                          <a:rPr lang="en-US" altLang="zh-CN" sz="2800" b="1" i="1">
                            <a:solidFill>
                              <a:srgbClr val="FF0000"/>
                            </a:solidFill>
                            <a:effectLst/>
                            <a:latin typeface="Cambria Math" panose="02040503050406030204" pitchFamily="18" charset="0"/>
                            <a:ea typeface="Cambria Math" panose="02040503050406030204" pitchFamily="56" charset="0"/>
                          </a:rPr>
                        </m:ctrlPr>
                      </m:fPr>
                      <m:num>
                        <m:r>
                          <a:rPr lang="en-US" altLang="zh-CN" sz="2800" b="1" i="0">
                            <a:solidFill>
                              <a:srgbClr val="FF0000"/>
                            </a:solidFill>
                            <a:effectLst/>
                            <a:latin typeface="Cambria Math" panose="02040503050406030204" pitchFamily="56" charset="0"/>
                            <a:ea typeface="Cambria Math" panose="02040503050406030204" pitchFamily="56" charset="0"/>
                          </a:rPr>
                          <m:t>𝟏𝟕</m:t>
                        </m:r>
                        <m:r>
                          <m:rPr>
                            <m:nor/>
                          </m:rPr>
                          <a:rPr lang="en-US" altLang="zh-CN" sz="2800" b="1" i="0">
                            <a:solidFill>
                              <a:srgbClr val="FF0000"/>
                            </a:solidFill>
                            <a:effectLst/>
                            <a:latin typeface="Times New Roman" panose="02040503050406030204" pitchFamily="56" charset="0"/>
                            <a:ea typeface="宋体" panose="02040503050406030204" pitchFamily="56" charset="0"/>
                          </a:rPr>
                          <m:t>.</m:t>
                        </m:r>
                        <m:r>
                          <a:rPr lang="en-US" altLang="zh-CN" sz="2800" b="1" i="0">
                            <a:solidFill>
                              <a:srgbClr val="FF0000"/>
                            </a:solidFill>
                            <a:effectLst/>
                            <a:latin typeface="Cambria Math" panose="02040503050406030204" pitchFamily="56" charset="0"/>
                            <a:ea typeface="Cambria Math" panose="02040503050406030204" pitchFamily="56" charset="0"/>
                          </a:rPr>
                          <m:t>𝟓</m:t>
                        </m:r>
                        <m:r>
                          <m:rPr>
                            <m:nor/>
                          </m:rPr>
                          <a:rPr lang="en-US" altLang="zh-CN" sz="2800" b="1" i="0">
                            <a:solidFill>
                              <a:srgbClr val="FF0000"/>
                            </a:solidFill>
                            <a:effectLst/>
                            <a:latin typeface="Times New Roman" panose="02040503050406030204" pitchFamily="56" charset="0"/>
                            <a:ea typeface="宋体" panose="02040503050406030204" pitchFamily="56" charset="0"/>
                          </a:rPr>
                          <m:t> </m:t>
                        </m:r>
                        <m:r>
                          <a:rPr lang="en-US" altLang="zh-CN" sz="2800" b="1" i="0">
                            <a:solidFill>
                              <a:srgbClr val="FF0000"/>
                            </a:solidFill>
                            <a:effectLst/>
                            <a:latin typeface="Cambria Math" panose="02040503050406030204" pitchFamily="56" charset="0"/>
                            <a:ea typeface="Cambria Math" panose="02040503050406030204" pitchFamily="56" charset="0"/>
                          </a:rPr>
                          <m:t>𝐤𝐦</m:t>
                        </m:r>
                      </m:num>
                      <m:den>
                        <m:r>
                          <a:rPr lang="en-US" altLang="zh-CN" sz="2800" b="1" i="0">
                            <a:solidFill>
                              <a:srgbClr val="FF0000"/>
                            </a:solidFill>
                            <a:effectLst/>
                            <a:latin typeface="Cambria Math" panose="02040503050406030204" pitchFamily="56" charset="0"/>
                            <a:ea typeface="Cambria Math" panose="02040503050406030204" pitchFamily="56" charset="0"/>
                          </a:rPr>
                          <m:t>𝟎</m:t>
                        </m:r>
                        <m:r>
                          <m:rPr>
                            <m:nor/>
                          </m:rPr>
                          <a:rPr lang="en-US" altLang="zh-CN" sz="2800" b="1" i="0">
                            <a:solidFill>
                              <a:srgbClr val="FF0000"/>
                            </a:solidFill>
                            <a:effectLst/>
                            <a:latin typeface="Times New Roman" panose="02040503050406030204" pitchFamily="56" charset="0"/>
                            <a:ea typeface="宋体" panose="02040503050406030204" pitchFamily="56" charset="0"/>
                          </a:rPr>
                          <m:t>.</m:t>
                        </m:r>
                        <m:r>
                          <a:rPr lang="en-US" altLang="zh-CN" sz="2800" b="1" i="0">
                            <a:solidFill>
                              <a:srgbClr val="FF0000"/>
                            </a:solidFill>
                            <a:effectLst/>
                            <a:latin typeface="Cambria Math" panose="02040503050406030204" pitchFamily="56" charset="0"/>
                            <a:ea typeface="Cambria Math" panose="02040503050406030204" pitchFamily="56" charset="0"/>
                          </a:rPr>
                          <m:t>𝟕</m:t>
                        </m:r>
                        <m:r>
                          <m:rPr>
                            <m:nor/>
                          </m:rPr>
                          <a:rPr lang="en-US" altLang="zh-CN" sz="2800" b="1" i="0">
                            <a:solidFill>
                              <a:srgbClr val="FF0000"/>
                            </a:solidFill>
                            <a:effectLst/>
                            <a:latin typeface="Times New Roman" panose="02040503050406030204" pitchFamily="56" charset="0"/>
                            <a:ea typeface="宋体" panose="02040503050406030204" pitchFamily="56" charset="0"/>
                          </a:rPr>
                          <m:t> </m:t>
                        </m:r>
                        <m:r>
                          <a:rPr lang="en-US" altLang="zh-CN" sz="2800" b="1" i="0">
                            <a:solidFill>
                              <a:srgbClr val="FF0000"/>
                            </a:solidFill>
                            <a:effectLst/>
                            <a:latin typeface="Cambria Math" panose="02040503050406030204" pitchFamily="56" charset="0"/>
                            <a:ea typeface="Cambria Math" panose="02040503050406030204" pitchFamily="56" charset="0"/>
                          </a:rPr>
                          <m:t>𝐡</m:t>
                        </m:r>
                      </m:den>
                    </m:f>
                  </m:oMath>
                </a14:m>
                <a:r>
                  <a:rPr lang="zh-CN" altLang="zh-CN" sz="2800" b="1" i="0" u="none">
                    <a:solidFill>
                      <a:srgbClr val="FF0000"/>
                    </a:solidFill>
                    <a:effectLst/>
                    <a:latin typeface="Times New Roman" pitchFamily="28"/>
                    <a:ea typeface="宋体" pitchFamily="28"/>
                    <a:cs typeface="宋体" pitchFamily="28"/>
                  </a:rPr>
                  <a:t>＝</a:t>
                </a:r>
                <a:r>
                  <a:rPr lang="en-US" altLang="zh-CN" sz="2800" b="1" i="0" u="none">
                    <a:solidFill>
                      <a:srgbClr val="FF0000"/>
                    </a:solidFill>
                    <a:effectLst/>
                    <a:latin typeface="Times New Roman" pitchFamily="28"/>
                    <a:ea typeface="Times New Roman" pitchFamily="28"/>
                    <a:cs typeface="宋体" pitchFamily="28"/>
                  </a:rPr>
                  <a:t>25 km/h</a:t>
                </a:r>
              </a:p>
            </p:txBody>
          </p:sp>
        </mc:Choice>
        <mc:Fallback xmlns="" xmlns:a16="http://schemas.microsoft.com/office/drawing/2014/main">
          <p:sp>
            <p:nvSpPr>
              <p:cNvPr id="3" name="yt_shape_11956" descr="{&quot;rangeId&quot;:23,&quot;color&quot;:&quot;R&quot;}"/>
              <p:cNvSpPr txBox="1">
                <a:spLocks noRot="1" noChangeAspect="1" noMove="1" noResize="1" noEditPoints="1" noAdjustHandles="1" noChangeArrowheads="1" noChangeShapeType="1" noTextEdit="1"/>
              </p:cNvSpPr>
              <p:nvPr/>
            </p:nvSpPr>
            <p:spPr>
              <a:xfrm>
                <a:off x="648000" y="2855702"/>
                <a:ext cx="7657546" cy="2457917"/>
              </a:xfrm>
              <a:prstGeom prst="rect">
                <a:avLst/>
              </a:prstGeom>
              <a:blipFill>
                <a:blip r:embed="rId2"/>
                <a:stretch>
                  <a:fillRect l="-2787" t="-2475" r="-1752" b="-4208"/>
                </a:stretch>
              </a:blipFill>
            </p:spPr>
            <p:txBody>
              <a:bodyPr/>
              <a:lstStyle/>
              <a:p>
                <a:r>
                  <a:rPr lang="zh-CN" altLang="en-US">
                    <a:noFill/>
                  </a:rPr>
                  <a:t> </a:t>
                </a:r>
              </a:p>
            </p:txBody>
          </p:sp>
        </mc:Fallback>
      </mc:AlternateContent>
      <p:pic>
        <p:nvPicPr>
          <p:cNvPr id="11958" name="yt_image_11958">
            <a:extLst>
              <a:ext uri="">
                <a16:creationId xmlns="" xmlns:a16="http://schemas.microsoft.com/office/drawing/2014/main" xmlns:mc="http://schemas.openxmlformats.org/markup-compatibility/2006" xmlns:a14="http://schemas.microsoft.com/office/drawing/2010/main" id="{5351258F-BC95-41E6-9372-C2FE361B0291}"/>
              </a:ext>
            </a:extLst>
          </p:cNvPr>
          <p:cNvPicPr>
            <a:picLocks noChangeAspect="1" noChangeArrowheads="1"/>
          </p:cNvPicPr>
          <p:nvPr/>
        </p:nvPicPr>
        <p:blipFill>
          <a:blip r:embed="rId3" cstate="print"/>
          <a:srcRect/>
          <a:stretch>
            <a:fillRect/>
          </a:stretch>
        </p:blipFill>
        <p:spPr bwMode="auto">
          <a:xfrm>
            <a:off x="9694372" y="2855702"/>
            <a:ext cx="1849628" cy="184962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YT"/>
        <p:cNvGrpSpPr/>
        <p:nvPr/>
      </p:nvGrpSpPr>
      <p:grpSpPr>
        <a:xfrm>
          <a:off x="0" y="0"/>
          <a:ext cx="0" cy="0"/>
          <a:chOff x="0" y="0"/>
          <a:chExt cx="0" cy="0"/>
        </a:xfrm>
      </p:grpSpPr>
      <p:sp>
        <p:nvSpPr>
          <p:cNvPr id="11960" name="yt_shape_11960"/>
          <p:cNvSpPr txBox="1"/>
          <p:nvPr/>
        </p:nvSpPr>
        <p:spPr>
          <a:xfrm>
            <a:off x="648143" y="1872592"/>
            <a:ext cx="10896000" cy="1060034"/>
          </a:xfrm>
          <a:prstGeom prst="rect">
            <a:avLst/>
          </a:prstGeom>
        </p:spPr>
        <p:txBody>
          <a:bodyPr vert="horz" wrap="square" lIns="0" tIns="0" rIns="0" bIns="0" rtlCol="0">
            <a:spAutoFit/>
          </a:bodyPr>
          <a:lstStyle/>
          <a:p>
            <a:pPr algn="l" eaLnBrk="1" latinLnBrk="0" hangingPunct="0">
              <a:lnSpc>
                <a:spcPct val="129999"/>
              </a:lnSpc>
            </a:pPr>
            <a:r>
              <a:rPr lang="zh-CN" altLang="zh-CN" sz="2800" b="0" i="0" u="none">
                <a:solidFill>
                  <a:srgbClr val="000000"/>
                </a:solidFill>
                <a:effectLst/>
                <a:latin typeface="宋体" pitchFamily="28"/>
                <a:ea typeface="宋体" pitchFamily="28"/>
                <a:cs typeface="宋体" pitchFamily="28"/>
              </a:rPr>
              <a:t>（</a:t>
            </a:r>
            <a:r>
              <a:rPr lang="en-US" altLang="zh-CN" sz="2800" b="0" i="0" u="none">
                <a:solidFill>
                  <a:srgbClr val="000000"/>
                </a:solidFill>
                <a:effectLst/>
                <a:latin typeface="Times New Roman" pitchFamily="28"/>
                <a:ea typeface="Times New Roman" pitchFamily="28"/>
                <a:cs typeface="宋体" pitchFamily="28"/>
              </a:rPr>
              <a:t>3</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Times New Roman" pitchFamily="28"/>
                <a:ea typeface="宋体" pitchFamily="28"/>
                <a:cs typeface="宋体" pitchFamily="28"/>
              </a:rPr>
              <a:t>若自动驾驶公交车长</a:t>
            </a:r>
            <a:r>
              <a:rPr lang="en-US" altLang="zh-CN" sz="2800" b="0" i="0" u="none">
                <a:solidFill>
                  <a:srgbClr val="000000"/>
                </a:solidFill>
                <a:effectLst/>
                <a:latin typeface="Times New Roman" pitchFamily="28"/>
                <a:ea typeface="Times New Roman" pitchFamily="28"/>
                <a:cs typeface="宋体" pitchFamily="28"/>
              </a:rPr>
              <a:t>10 m</a:t>
            </a:r>
            <a:r>
              <a:rPr lang="zh-CN" altLang="zh-CN" sz="2800" b="0" i="0" u="none">
                <a:solidFill>
                  <a:srgbClr val="000000"/>
                </a:solidFill>
                <a:effectLst/>
                <a:latin typeface="Times New Roman" pitchFamily="28"/>
                <a:ea typeface="宋体" pitchFamily="28"/>
                <a:cs typeface="宋体" pitchFamily="28"/>
              </a:rPr>
              <a:t>，以</a:t>
            </a:r>
            <a:r>
              <a:rPr lang="en-US" altLang="zh-CN" sz="2800" b="0" i="0" u="none">
                <a:solidFill>
                  <a:srgbClr val="000000"/>
                </a:solidFill>
                <a:effectLst/>
                <a:latin typeface="Times New Roman" pitchFamily="28"/>
                <a:ea typeface="Times New Roman" pitchFamily="28"/>
                <a:cs typeface="宋体" pitchFamily="28"/>
              </a:rPr>
              <a:t>54 km/h</a:t>
            </a:r>
            <a:r>
              <a:rPr lang="zh-CN" altLang="zh-CN" sz="2800" b="0" i="0" u="none">
                <a:solidFill>
                  <a:srgbClr val="000000"/>
                </a:solidFill>
                <a:effectLst/>
                <a:latin typeface="Times New Roman" pitchFamily="28"/>
                <a:ea typeface="宋体" pitchFamily="28"/>
                <a:cs typeface="宋体" pitchFamily="28"/>
              </a:rPr>
              <a:t>的速度完全通过长</a:t>
            </a:r>
            <a:r>
              <a:rPr lang="en-US" altLang="zh-CN" sz="2800" b="0" i="0" u="none">
                <a:solidFill>
                  <a:srgbClr val="000000"/>
                </a:solidFill>
                <a:effectLst/>
                <a:latin typeface="Times New Roman" pitchFamily="28"/>
                <a:ea typeface="Times New Roman" pitchFamily="28"/>
                <a:cs typeface="宋体" pitchFamily="28"/>
              </a:rPr>
              <a:t>155 m</a:t>
            </a:r>
            <a:r>
              <a:rPr lang="zh-CN" altLang="zh-CN" sz="2800" b="0" i="0" u="none">
                <a:solidFill>
                  <a:srgbClr val="000000"/>
                </a:solidFill>
                <a:effectLst/>
                <a:latin typeface="Times New Roman" pitchFamily="28"/>
                <a:ea typeface="宋体" pitchFamily="28"/>
                <a:cs typeface="宋体" pitchFamily="28"/>
              </a:rPr>
              <a:t>的跨河大桥需要多长时间？</a:t>
            </a:r>
            <a:r>
              <a:rPr lang="en-US" altLang="zh-CN" sz="2800" b="0" i="0" u="none">
                <a:solidFill>
                  <a:srgbClr val="000000"/>
                </a:solidFill>
                <a:effectLst/>
                <a:latin typeface="Times New Roman" pitchFamily="28"/>
                <a:ea typeface="Times New Roman" pitchFamily="28"/>
                <a:cs typeface="宋体" pitchFamily="28"/>
              </a:rPr>
              <a:t> </a:t>
            </a:r>
          </a:p>
        </p:txBody>
      </p:sp>
      <mc:AlternateContent xmlns:mc="http://schemas.openxmlformats.org/markup-compatibility/2006" xmlns:a14="http://schemas.microsoft.com/office/drawing/2010/main">
        <mc:Choice Requires="a14">
          <p:sp>
            <p:nvSpPr>
              <p:cNvPr id="4" name="yt_shape_11961"/>
              <p:cNvSpPr txBox="1"/>
              <p:nvPr/>
            </p:nvSpPr>
            <p:spPr>
              <a:xfrm>
                <a:off x="648000" y="3135778"/>
                <a:ext cx="7988790" cy="2524409"/>
              </a:xfrm>
              <a:prstGeom prst="rect">
                <a:avLst/>
              </a:prstGeom>
            </p:spPr>
            <p:txBody>
              <a:bodyPr vert="horz" wrap="none" lIns="0" tIns="0" rIns="0" bIns="0" rtlCol="0">
                <a:spAutoFit/>
              </a:bodyPr>
              <a:lstStyle/>
              <a:p>
                <a:pPr algn="l" eaLnBrk="1" latinLnBrk="0" hangingPunct="0">
                  <a:lnSpc>
                    <a:spcPct val="129999"/>
                  </a:lnSpc>
                </a:pPr>
                <a:r>
                  <a:rPr lang="zh-CN" altLang="zh-CN" sz="2800" b="1" i="0" u="none">
                    <a:solidFill>
                      <a:srgbClr val="FF0000"/>
                    </a:solidFill>
                    <a:effectLst/>
                    <a:latin typeface="Times New Roman" pitchFamily="28"/>
                    <a:ea typeface="宋体" pitchFamily="28"/>
                    <a:cs typeface="宋体" pitchFamily="28"/>
                  </a:rPr>
                  <a:t>解：</a:t>
                </a:r>
                <a:r>
                  <a:rPr lang="zh-CN" altLang="zh-CN" sz="2800" b="1" i="0" u="none">
                    <a:solidFill>
                      <a:srgbClr val="FF0000"/>
                    </a:solidFill>
                    <a:effectLst/>
                    <a:latin typeface="宋体" pitchFamily="28"/>
                    <a:ea typeface="宋体" pitchFamily="28"/>
                    <a:cs typeface="宋体" pitchFamily="28"/>
                  </a:rPr>
                  <a:t>（</a:t>
                </a:r>
                <a:r>
                  <a:rPr lang="en-US" altLang="zh-CN" sz="2800" b="1" i="0" u="none">
                    <a:solidFill>
                      <a:srgbClr val="FF0000"/>
                    </a:solidFill>
                    <a:effectLst/>
                    <a:latin typeface="Times New Roman" pitchFamily="28"/>
                    <a:ea typeface="Times New Roman" pitchFamily="28"/>
                    <a:cs typeface="宋体" pitchFamily="28"/>
                  </a:rPr>
                  <a:t>3</a:t>
                </a:r>
                <a:r>
                  <a:rPr lang="zh-CN" altLang="zh-CN" sz="2800" b="1" i="0" u="none">
                    <a:solidFill>
                      <a:srgbClr val="FF0000"/>
                    </a:solidFill>
                    <a:effectLst/>
                    <a:latin typeface="宋体" pitchFamily="28"/>
                    <a:ea typeface="宋体" pitchFamily="28"/>
                    <a:cs typeface="宋体" pitchFamily="28"/>
                  </a:rPr>
                  <a:t>）</a:t>
                </a:r>
                <a:r>
                  <a:rPr lang="zh-CN" altLang="zh-CN" sz="2800" b="1" i="0" u="none">
                    <a:solidFill>
                      <a:srgbClr val="FF0000"/>
                    </a:solidFill>
                    <a:effectLst/>
                    <a:latin typeface="Times New Roman" pitchFamily="28"/>
                    <a:ea typeface="宋体" pitchFamily="28"/>
                    <a:cs typeface="宋体" pitchFamily="28"/>
                  </a:rPr>
                  <a:t>公交车完全通过跨河大桥通过的路程</a:t>
                </a:r>
              </a:p>
              <a:p>
                <a:pPr algn="l" eaLnBrk="1" latinLnBrk="0" hangingPunct="0">
                  <a:lnSpc>
                    <a:spcPct val="129999"/>
                  </a:lnSpc>
                </a:pPr>
                <a:r>
                  <a:rPr lang="en-US" altLang="zh-CN" sz="2800" b="1" i="1" u="none">
                    <a:solidFill>
                      <a:srgbClr val="FF0000"/>
                    </a:solidFill>
                    <a:effectLst/>
                    <a:latin typeface="Times New Roman" pitchFamily="28"/>
                    <a:ea typeface="Times New Roman" pitchFamily="28"/>
                    <a:cs typeface="宋体" pitchFamily="28"/>
                  </a:rPr>
                  <a:t>s'</a:t>
                </a:r>
                <a:r>
                  <a:rPr lang="zh-CN" altLang="zh-CN" sz="2800" b="1" i="0" u="none">
                    <a:solidFill>
                      <a:srgbClr val="FF0000"/>
                    </a:solidFill>
                    <a:effectLst/>
                    <a:latin typeface="Times New Roman" pitchFamily="28"/>
                    <a:ea typeface="宋体" pitchFamily="28"/>
                    <a:cs typeface="宋体" pitchFamily="28"/>
                  </a:rPr>
                  <a:t>＝</a:t>
                </a:r>
                <a:r>
                  <a:rPr lang="en-US" altLang="zh-CN" sz="2800" b="1" i="1" u="none">
                    <a:solidFill>
                      <a:srgbClr val="FF0000"/>
                    </a:solidFill>
                    <a:effectLst/>
                    <a:latin typeface="Times New Roman" pitchFamily="28"/>
                    <a:ea typeface="Times New Roman" pitchFamily="28"/>
                    <a:cs typeface="宋体" pitchFamily="28"/>
                  </a:rPr>
                  <a:t>s</a:t>
                </a:r>
                <a:r>
                  <a:rPr lang="zh-CN" altLang="zh-CN" sz="2800" b="1" i="0" u="none" baseline="-25000">
                    <a:solidFill>
                      <a:srgbClr val="FF0000"/>
                    </a:solidFill>
                    <a:effectLst/>
                    <a:latin typeface="Times New Roman" pitchFamily="28"/>
                    <a:ea typeface="宋体" pitchFamily="28"/>
                    <a:cs typeface="宋体" pitchFamily="28"/>
                  </a:rPr>
                  <a:t>桥</a:t>
                </a:r>
                <a:r>
                  <a:rPr lang="zh-CN" altLang="zh-CN" sz="2800" b="1" i="0" u="none">
                    <a:solidFill>
                      <a:srgbClr val="FF0000"/>
                    </a:solidFill>
                    <a:effectLst/>
                    <a:latin typeface="宋体" pitchFamily="28"/>
                    <a:ea typeface="宋体" pitchFamily="28"/>
                    <a:cs typeface="宋体" pitchFamily="28"/>
                  </a:rPr>
                  <a:t>＋</a:t>
                </a:r>
                <a:r>
                  <a:rPr lang="en-US" altLang="zh-CN" sz="2800" b="1" i="1" u="none">
                    <a:solidFill>
                      <a:srgbClr val="FF0000"/>
                    </a:solidFill>
                    <a:effectLst/>
                    <a:latin typeface="Times New Roman" pitchFamily="28"/>
                    <a:ea typeface="Times New Roman" pitchFamily="28"/>
                    <a:cs typeface="宋体" pitchFamily="28"/>
                  </a:rPr>
                  <a:t>s</a:t>
                </a:r>
                <a:r>
                  <a:rPr lang="zh-CN" altLang="zh-CN" sz="2800" b="1" i="0" u="none" baseline="-25000">
                    <a:solidFill>
                      <a:srgbClr val="FF0000"/>
                    </a:solidFill>
                    <a:effectLst/>
                    <a:latin typeface="Times New Roman" pitchFamily="28"/>
                    <a:ea typeface="宋体" pitchFamily="28"/>
                    <a:cs typeface="宋体" pitchFamily="28"/>
                  </a:rPr>
                  <a:t>车</a:t>
                </a:r>
                <a:r>
                  <a:rPr lang="zh-CN" altLang="zh-CN" sz="2800" b="1" i="0" u="none">
                    <a:solidFill>
                      <a:srgbClr val="FF0000"/>
                    </a:solidFill>
                    <a:effectLst/>
                    <a:latin typeface="Times New Roman" pitchFamily="28"/>
                    <a:ea typeface="宋体" pitchFamily="28"/>
                    <a:cs typeface="宋体" pitchFamily="28"/>
                  </a:rPr>
                  <a:t>＝</a:t>
                </a:r>
                <a:r>
                  <a:rPr lang="en-US" altLang="zh-CN" sz="2800" b="1" i="0" u="none">
                    <a:solidFill>
                      <a:srgbClr val="FF0000"/>
                    </a:solidFill>
                    <a:effectLst/>
                    <a:latin typeface="Times New Roman" pitchFamily="28"/>
                    <a:ea typeface="Times New Roman" pitchFamily="28"/>
                    <a:cs typeface="宋体" pitchFamily="28"/>
                  </a:rPr>
                  <a:t>155 m</a:t>
                </a:r>
                <a:r>
                  <a:rPr lang="zh-CN" altLang="zh-CN" sz="2800" b="1" i="0" u="none">
                    <a:solidFill>
                      <a:srgbClr val="FF0000"/>
                    </a:solidFill>
                    <a:effectLst/>
                    <a:latin typeface="宋体" pitchFamily="28"/>
                    <a:ea typeface="宋体" pitchFamily="28"/>
                    <a:cs typeface="宋体" pitchFamily="28"/>
                  </a:rPr>
                  <a:t>＋</a:t>
                </a:r>
                <a:r>
                  <a:rPr lang="en-US" altLang="zh-CN" sz="2800" b="1" i="0" u="none">
                    <a:solidFill>
                      <a:srgbClr val="FF0000"/>
                    </a:solidFill>
                    <a:effectLst/>
                    <a:latin typeface="Times New Roman" pitchFamily="28"/>
                    <a:ea typeface="Times New Roman" pitchFamily="28"/>
                    <a:cs typeface="宋体" pitchFamily="28"/>
                  </a:rPr>
                  <a:t>10 m</a:t>
                </a:r>
                <a:r>
                  <a:rPr lang="zh-CN" altLang="zh-CN" sz="2800" b="1" i="0" u="none">
                    <a:solidFill>
                      <a:srgbClr val="FF0000"/>
                    </a:solidFill>
                    <a:effectLst/>
                    <a:latin typeface="Times New Roman" pitchFamily="28"/>
                    <a:ea typeface="宋体" pitchFamily="28"/>
                    <a:cs typeface="宋体" pitchFamily="28"/>
                  </a:rPr>
                  <a:t>＝</a:t>
                </a:r>
                <a:r>
                  <a:rPr lang="en-US" altLang="zh-CN" sz="2800" b="1" i="0" u="none">
                    <a:solidFill>
                      <a:srgbClr val="FF0000"/>
                    </a:solidFill>
                    <a:effectLst/>
                    <a:latin typeface="Times New Roman" pitchFamily="28"/>
                    <a:ea typeface="Times New Roman" pitchFamily="28"/>
                    <a:cs typeface="宋体" pitchFamily="28"/>
                  </a:rPr>
                  <a:t>165 m</a:t>
                </a:r>
              </a:p>
              <a:p>
                <a:pPr algn="l" eaLnBrk="1" latinLnBrk="0" hangingPunct="0">
                  <a:lnSpc>
                    <a:spcPct val="129999"/>
                  </a:lnSpc>
                </a:pPr>
                <a:r>
                  <a:rPr lang="zh-CN" altLang="zh-CN" sz="2800" b="1" i="0" u="none">
                    <a:solidFill>
                      <a:srgbClr val="FF0000"/>
                    </a:solidFill>
                    <a:effectLst/>
                    <a:latin typeface="Times New Roman" pitchFamily="28"/>
                    <a:ea typeface="宋体" pitchFamily="28"/>
                    <a:cs typeface="宋体" pitchFamily="28"/>
                  </a:rPr>
                  <a:t>公交车的速度</a:t>
                </a:r>
                <a:r>
                  <a:rPr lang="en-US" altLang="zh-CN" sz="2800" b="1" i="1" u="none">
                    <a:solidFill>
                      <a:srgbClr val="FF0000"/>
                    </a:solidFill>
                    <a:effectLst/>
                    <a:latin typeface="Book Antiqua" pitchFamily="28"/>
                    <a:ea typeface="Book Antiqua" pitchFamily="28"/>
                    <a:cs typeface="宋体" pitchFamily="28"/>
                  </a:rPr>
                  <a:t>v</a:t>
                </a:r>
                <a:r>
                  <a:rPr lang="en-US" altLang="zh-CN" sz="2800" b="1" i="1" u="none">
                    <a:solidFill>
                      <a:srgbClr val="FF0000"/>
                    </a:solidFill>
                    <a:effectLst/>
                    <a:latin typeface="Times New Roman" pitchFamily="28"/>
                    <a:ea typeface="Times New Roman" pitchFamily="28"/>
                    <a:cs typeface="宋体" pitchFamily="28"/>
                  </a:rPr>
                  <a:t>'</a:t>
                </a:r>
                <a:r>
                  <a:rPr lang="zh-CN" altLang="zh-CN" sz="2800" b="1" i="0" u="none">
                    <a:solidFill>
                      <a:srgbClr val="FF0000"/>
                    </a:solidFill>
                    <a:effectLst/>
                    <a:latin typeface="Times New Roman" pitchFamily="28"/>
                    <a:ea typeface="宋体" pitchFamily="28"/>
                    <a:cs typeface="宋体" pitchFamily="28"/>
                  </a:rPr>
                  <a:t>＝</a:t>
                </a:r>
                <a:r>
                  <a:rPr lang="en-US" altLang="zh-CN" sz="2800" b="1" i="0" u="none">
                    <a:solidFill>
                      <a:srgbClr val="FF0000"/>
                    </a:solidFill>
                    <a:effectLst/>
                    <a:latin typeface="Times New Roman" pitchFamily="28"/>
                    <a:ea typeface="Times New Roman" pitchFamily="28"/>
                    <a:cs typeface="宋体" pitchFamily="28"/>
                  </a:rPr>
                  <a:t>54 km/h</a:t>
                </a:r>
                <a:r>
                  <a:rPr lang="zh-CN" altLang="zh-CN" sz="2800" b="1" i="0" u="none">
                    <a:solidFill>
                      <a:srgbClr val="FF0000"/>
                    </a:solidFill>
                    <a:effectLst/>
                    <a:latin typeface="Times New Roman" pitchFamily="28"/>
                    <a:ea typeface="宋体" pitchFamily="28"/>
                    <a:cs typeface="宋体" pitchFamily="28"/>
                  </a:rPr>
                  <a:t>＝</a:t>
                </a:r>
                <a:r>
                  <a:rPr lang="en-US" altLang="zh-CN" sz="2800" b="1" i="0" u="none">
                    <a:solidFill>
                      <a:srgbClr val="FF0000"/>
                    </a:solidFill>
                    <a:effectLst/>
                    <a:latin typeface="Times New Roman" pitchFamily="28"/>
                    <a:ea typeface="Times New Roman" pitchFamily="28"/>
                    <a:cs typeface="宋体" pitchFamily="28"/>
                  </a:rPr>
                  <a:t>15 m/s</a:t>
                </a:r>
              </a:p>
              <a:p>
                <a:pPr algn="l" eaLnBrk="1" latinLnBrk="0" hangingPunct="0">
                  <a:lnSpc>
                    <a:spcPct val="129999"/>
                  </a:lnSpc>
                </a:pPr>
                <a:r>
                  <a:rPr lang="zh-CN" altLang="zh-CN" sz="2800" b="1" i="0" u="none">
                    <a:solidFill>
                      <a:srgbClr val="FF0000"/>
                    </a:solidFill>
                    <a:effectLst/>
                    <a:latin typeface="Times New Roman" pitchFamily="28"/>
                    <a:ea typeface="宋体" pitchFamily="28"/>
                    <a:cs typeface="宋体" pitchFamily="28"/>
                  </a:rPr>
                  <a:t>公交车完全通过跨河大桥的时间</a:t>
                </a:r>
                <a:r>
                  <a:rPr lang="en-US" altLang="zh-CN" sz="2800" b="1" i="1" u="none">
                    <a:solidFill>
                      <a:srgbClr val="FF0000"/>
                    </a:solidFill>
                    <a:effectLst/>
                    <a:latin typeface="Times New Roman" pitchFamily="28"/>
                    <a:ea typeface="Times New Roman" pitchFamily="28"/>
                    <a:cs typeface="宋体" pitchFamily="28"/>
                  </a:rPr>
                  <a:t>t'</a:t>
                </a:r>
                <a:r>
                  <a:rPr lang="zh-CN" altLang="zh-CN" sz="2800" b="1" i="0" u="none">
                    <a:solidFill>
                      <a:srgbClr val="FF0000"/>
                    </a:solidFill>
                    <a:effectLst/>
                    <a:latin typeface="Times New Roman" pitchFamily="28"/>
                    <a:ea typeface="宋体" pitchFamily="28"/>
                    <a:cs typeface="宋体" pitchFamily="28"/>
                  </a:rPr>
                  <a:t>＝</a:t>
                </a:r>
                <a14:m>
                  <m:oMath xmlns:m="http://schemas.openxmlformats.org/officeDocument/2006/math">
                    <m:f>
                      <m:fPr>
                        <m:ctrlPr>
                          <a:rPr lang="en-US" altLang="zh-CN" sz="2800" b="1" i="1">
                            <a:solidFill>
                              <a:srgbClr val="FF0000"/>
                            </a:solidFill>
                            <a:effectLst/>
                            <a:latin typeface="Cambria Math" panose="02040503050406030204" pitchFamily="18" charset="0"/>
                            <a:ea typeface="Cambria Math" panose="02040503050406030204" pitchFamily="56" charset="0"/>
                          </a:rPr>
                        </m:ctrlPr>
                      </m:fPr>
                      <m:num>
                        <m:r>
                          <a:rPr lang="en-US" altLang="zh-CN" sz="2800" b="1" i="1">
                            <a:solidFill>
                              <a:srgbClr val="FF0000"/>
                            </a:solidFill>
                            <a:effectLst/>
                            <a:latin typeface="Cambria Math" panose="02040503050406030204" pitchFamily="56" charset="0"/>
                            <a:ea typeface="Cambria Math" panose="02040503050406030204" pitchFamily="56" charset="0"/>
                          </a:rPr>
                          <m:t>𝒔</m:t>
                        </m:r>
                        <m:r>
                          <m:rPr>
                            <m:nor/>
                          </m:rPr>
                          <a:rPr lang="en-US" altLang="zh-CN" sz="2800" b="1" i="0">
                            <a:solidFill>
                              <a:srgbClr val="FF0000"/>
                            </a:solidFill>
                            <a:effectLst/>
                            <a:latin typeface="Times New Roman" panose="02040503050406030204" pitchFamily="56" charset="0"/>
                            <a:ea typeface="宋体" panose="02040503050406030204" pitchFamily="56" charset="0"/>
                          </a:rPr>
                          <m:t>′</m:t>
                        </m:r>
                      </m:num>
                      <m:den>
                        <m:r>
                          <a:rPr lang="en-US" altLang="zh-CN" sz="2800" b="1" i="1">
                            <a:solidFill>
                              <a:srgbClr val="FF0000"/>
                            </a:solidFill>
                            <a:effectLst/>
                            <a:latin typeface="Cambria Math" panose="02040503050406030204" pitchFamily="56" charset="0"/>
                            <a:ea typeface="Cambria Math" panose="02040503050406030204" pitchFamily="56" charset="0"/>
                          </a:rPr>
                          <m:t>𝒗</m:t>
                        </m:r>
                        <m:r>
                          <m:rPr>
                            <m:nor/>
                          </m:rPr>
                          <a:rPr lang="en-US" altLang="zh-CN" sz="2800" b="1" i="0">
                            <a:solidFill>
                              <a:srgbClr val="FF0000"/>
                            </a:solidFill>
                            <a:effectLst/>
                            <a:latin typeface="Times New Roman" panose="02040503050406030204" pitchFamily="56" charset="0"/>
                            <a:ea typeface="宋体" panose="02040503050406030204" pitchFamily="56" charset="0"/>
                          </a:rPr>
                          <m:t>′</m:t>
                        </m:r>
                      </m:den>
                    </m:f>
                  </m:oMath>
                </a14:m>
                <a:r>
                  <a:rPr lang="zh-CN" altLang="zh-CN" sz="2800" b="1" i="0" u="none">
                    <a:solidFill>
                      <a:srgbClr val="FF0000"/>
                    </a:solidFill>
                    <a:effectLst/>
                    <a:latin typeface="Times New Roman" pitchFamily="28"/>
                    <a:ea typeface="宋体" pitchFamily="28"/>
                    <a:cs typeface="宋体" pitchFamily="28"/>
                  </a:rPr>
                  <a:t>＝</a:t>
                </a:r>
                <a14:m>
                  <m:oMath xmlns:m="http://schemas.openxmlformats.org/officeDocument/2006/math">
                    <m:f>
                      <m:fPr>
                        <m:ctrlPr>
                          <a:rPr lang="en-US" altLang="zh-CN" sz="2800" b="1" i="1">
                            <a:solidFill>
                              <a:srgbClr val="FF0000"/>
                            </a:solidFill>
                            <a:effectLst/>
                            <a:latin typeface="Cambria Math" panose="02040503050406030204" pitchFamily="18" charset="0"/>
                            <a:ea typeface="Cambria Math" panose="02040503050406030204" pitchFamily="56" charset="0"/>
                          </a:rPr>
                        </m:ctrlPr>
                      </m:fPr>
                      <m:num>
                        <m:r>
                          <a:rPr lang="en-US" altLang="zh-CN" sz="2800" b="1" i="0">
                            <a:solidFill>
                              <a:srgbClr val="FF0000"/>
                            </a:solidFill>
                            <a:effectLst/>
                            <a:latin typeface="Cambria Math" panose="02040503050406030204" pitchFamily="56" charset="0"/>
                            <a:ea typeface="Cambria Math" panose="02040503050406030204" pitchFamily="56" charset="0"/>
                          </a:rPr>
                          <m:t>𝟏𝟔𝟓</m:t>
                        </m:r>
                        <m:r>
                          <m:rPr>
                            <m:nor/>
                          </m:rPr>
                          <a:rPr lang="en-US" altLang="zh-CN" sz="2800" b="1" i="0">
                            <a:solidFill>
                              <a:srgbClr val="FF0000"/>
                            </a:solidFill>
                            <a:effectLst/>
                            <a:latin typeface="Times New Roman" panose="02040503050406030204" pitchFamily="56" charset="0"/>
                            <a:ea typeface="宋体" panose="02040503050406030204" pitchFamily="56" charset="0"/>
                          </a:rPr>
                          <m:t> </m:t>
                        </m:r>
                        <m:r>
                          <a:rPr lang="en-US" altLang="zh-CN" sz="2800" b="1" i="0">
                            <a:solidFill>
                              <a:srgbClr val="FF0000"/>
                            </a:solidFill>
                            <a:effectLst/>
                            <a:latin typeface="Cambria Math" panose="02040503050406030204" pitchFamily="56" charset="0"/>
                            <a:ea typeface="Cambria Math" panose="02040503050406030204" pitchFamily="56" charset="0"/>
                          </a:rPr>
                          <m:t>𝐦</m:t>
                        </m:r>
                      </m:num>
                      <m:den>
                        <m:r>
                          <a:rPr lang="en-US" altLang="zh-CN" sz="2800" b="1" i="0">
                            <a:solidFill>
                              <a:srgbClr val="FF0000"/>
                            </a:solidFill>
                            <a:effectLst/>
                            <a:latin typeface="Cambria Math" panose="02040503050406030204" pitchFamily="56" charset="0"/>
                            <a:ea typeface="Cambria Math" panose="02040503050406030204" pitchFamily="56" charset="0"/>
                          </a:rPr>
                          <m:t>𝟏𝟓</m:t>
                        </m:r>
                        <m:r>
                          <m:rPr>
                            <m:nor/>
                          </m:rPr>
                          <a:rPr lang="en-US" altLang="zh-CN" sz="2800" b="1" i="0">
                            <a:solidFill>
                              <a:srgbClr val="FF0000"/>
                            </a:solidFill>
                            <a:effectLst/>
                            <a:latin typeface="Times New Roman" panose="02040503050406030204" pitchFamily="56" charset="0"/>
                            <a:ea typeface="宋体" panose="02040503050406030204" pitchFamily="56" charset="0"/>
                          </a:rPr>
                          <m:t> </m:t>
                        </m:r>
                        <m:r>
                          <a:rPr lang="en-US" altLang="zh-CN" sz="2800" b="1" i="0">
                            <a:solidFill>
                              <a:srgbClr val="FF0000"/>
                            </a:solidFill>
                            <a:effectLst/>
                            <a:latin typeface="Cambria Math" panose="02040503050406030204" pitchFamily="56" charset="0"/>
                            <a:ea typeface="Cambria Math" panose="02040503050406030204" pitchFamily="56" charset="0"/>
                          </a:rPr>
                          <m:t>𝐦</m:t>
                        </m:r>
                        <m:r>
                          <m:rPr>
                            <m:nor/>
                          </m:rPr>
                          <a:rPr lang="en-US" altLang="zh-CN" sz="2800" b="1" i="0">
                            <a:solidFill>
                              <a:srgbClr val="FF0000"/>
                            </a:solidFill>
                            <a:effectLst/>
                            <a:latin typeface="Times New Roman" panose="02040503050406030204" pitchFamily="56" charset="0"/>
                            <a:ea typeface="宋体" panose="02040503050406030204" pitchFamily="56" charset="0"/>
                          </a:rPr>
                          <m:t>/</m:t>
                        </m:r>
                        <m:r>
                          <a:rPr lang="en-US" altLang="zh-CN" sz="2800" b="1" i="0">
                            <a:solidFill>
                              <a:srgbClr val="FF0000"/>
                            </a:solidFill>
                            <a:effectLst/>
                            <a:latin typeface="Cambria Math" panose="02040503050406030204" pitchFamily="56" charset="0"/>
                            <a:ea typeface="Cambria Math" panose="02040503050406030204" pitchFamily="56" charset="0"/>
                          </a:rPr>
                          <m:t>𝐬</m:t>
                        </m:r>
                      </m:den>
                    </m:f>
                  </m:oMath>
                </a14:m>
                <a:r>
                  <a:rPr lang="zh-CN" altLang="zh-CN" sz="2800" b="1" i="0" u="none">
                    <a:solidFill>
                      <a:srgbClr val="FF0000"/>
                    </a:solidFill>
                    <a:effectLst/>
                    <a:latin typeface="Times New Roman" pitchFamily="28"/>
                    <a:ea typeface="宋体" pitchFamily="28"/>
                    <a:cs typeface="宋体" pitchFamily="28"/>
                  </a:rPr>
                  <a:t>＝</a:t>
                </a:r>
                <a:r>
                  <a:rPr lang="en-US" altLang="zh-CN" sz="2800" b="1" i="0" u="none">
                    <a:solidFill>
                      <a:srgbClr val="FF0000"/>
                    </a:solidFill>
                    <a:effectLst/>
                    <a:latin typeface="Times New Roman" pitchFamily="28"/>
                    <a:ea typeface="Times New Roman" pitchFamily="28"/>
                    <a:cs typeface="宋体" pitchFamily="28"/>
                  </a:rPr>
                  <a:t>11 s</a:t>
                </a:r>
              </a:p>
            </p:txBody>
          </p:sp>
        </mc:Choice>
        <mc:Fallback xmlns="" xmlns:a16="http://schemas.microsoft.com/office/drawing/2014/main">
          <p:sp>
            <p:nvSpPr>
              <p:cNvPr id="4" name="yt_shape_11961" descr="{&quot;rangeId&quot;:23,&quot;color&quot;:&quot;R&quot;}"/>
              <p:cNvSpPr txBox="1">
                <a:spLocks noRot="1" noChangeAspect="1" noMove="1" noResize="1" noEditPoints="1" noAdjustHandles="1" noChangeArrowheads="1" noChangeShapeType="1" noTextEdit="1"/>
              </p:cNvSpPr>
              <p:nvPr/>
            </p:nvSpPr>
            <p:spPr>
              <a:xfrm>
                <a:off x="648000" y="3135778"/>
                <a:ext cx="7988790" cy="2524409"/>
              </a:xfrm>
              <a:prstGeom prst="rect">
                <a:avLst/>
              </a:prstGeom>
              <a:blipFill>
                <a:blip r:embed="rId2"/>
                <a:stretch>
                  <a:fillRect l="-2670" t="-2410" r="-2136" b="-3614"/>
                </a:stretch>
              </a:blipFill>
            </p:spPr>
            <p:txBody>
              <a:bodyPr/>
              <a:lstStyle/>
              <a:p>
                <a:r>
                  <a:rPr lang="zh-CN" altLang="en-US">
                    <a:noFill/>
                  </a:rPr>
                  <a:t> </a:t>
                </a:r>
              </a:p>
            </p:txBody>
          </p:sp>
        </mc:Fallback>
      </mc:AlternateContent>
      <p:pic>
        <p:nvPicPr>
          <p:cNvPr id="11963" name="yt_image_11963">
            <a:extLst>
              <a:ext uri="">
                <a16:creationId xmlns="" xmlns:a16="http://schemas.microsoft.com/office/drawing/2014/main" xmlns:mc="http://schemas.openxmlformats.org/markup-compatibility/2006" xmlns:a14="http://schemas.microsoft.com/office/drawing/2010/main" id="{5351258F-BC95-41E6-9372-C2FE361B0291}"/>
              </a:ext>
            </a:extLst>
          </p:cNvPr>
          <p:cNvPicPr>
            <a:picLocks noChangeAspect="1" noChangeArrowheads="1"/>
          </p:cNvPicPr>
          <p:nvPr/>
        </p:nvPicPr>
        <p:blipFill>
          <a:blip r:embed="rId3" cstate="print"/>
          <a:srcRect/>
          <a:stretch>
            <a:fillRect/>
          </a:stretch>
        </p:blipFill>
        <p:spPr bwMode="auto">
          <a:xfrm>
            <a:off x="9694372" y="3135778"/>
            <a:ext cx="1849628" cy="184962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YT"/>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1965" name="yt_shape_11965"/>
              <p:cNvSpPr txBox="1"/>
              <p:nvPr/>
            </p:nvSpPr>
            <p:spPr>
              <a:xfrm>
                <a:off x="648143" y="1308124"/>
                <a:ext cx="10896000" cy="2180340"/>
              </a:xfrm>
              <a:prstGeom prst="rect">
                <a:avLst/>
              </a:prstGeom>
            </p:spPr>
            <p:txBody>
              <a:bodyPr vert="horz" wrap="square" lIns="0" tIns="0" rIns="0" bIns="0" rtlCol="0">
                <a:spAutoFit/>
              </a:bodyPr>
              <a:lstStyle/>
              <a:p>
                <a:pPr algn="l" eaLnBrk="1"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21.</a:t>
                </a:r>
                <a:r>
                  <a:rPr lang="zh-CN" altLang="zh-CN" sz="2800" b="0" i="0" u="none">
                    <a:solidFill>
                      <a:srgbClr val="000000"/>
                    </a:solidFill>
                    <a:effectLst/>
                    <a:latin typeface="Times New Roman" pitchFamily="28"/>
                    <a:ea typeface="宋体" pitchFamily="28"/>
                    <a:cs typeface="宋体" pitchFamily="28"/>
                  </a:rPr>
                  <a:t>小明把一个装满水的玻璃瓶拧紧瓶盖后放入冰箱的冷冻室内，几天后打开冰箱时发现玻璃瓶被</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Times New Roman" pitchFamily="28"/>
                    <a:ea typeface="宋体" pitchFamily="28"/>
                    <a:cs typeface="宋体" pitchFamily="28"/>
                  </a:rPr>
                  <a:t>冻裂</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Times New Roman" pitchFamily="28"/>
                    <a:ea typeface="宋体" pitchFamily="28"/>
                    <a:cs typeface="宋体" pitchFamily="28"/>
                  </a:rPr>
                  <a:t>了，如图所示。已知这个玻璃瓶的容积是</a:t>
                </a:r>
                <a:r>
                  <a:rPr lang="en-US" altLang="zh-CN" sz="2800" b="0" i="0" u="none">
                    <a:solidFill>
                      <a:srgbClr val="000000"/>
                    </a:solidFill>
                    <a:effectLst/>
                    <a:latin typeface="Times New Roman" pitchFamily="28"/>
                    <a:ea typeface="Times New Roman" pitchFamily="28"/>
                    <a:cs typeface="宋体" pitchFamily="28"/>
                  </a:rPr>
                  <a:t>450 cm</a:t>
                </a:r>
                <a:r>
                  <a:rPr lang="en-US" altLang="zh-CN" sz="2800" b="0" i="0" u="none" baseline="30000">
                    <a:solidFill>
                      <a:srgbClr val="000000"/>
                    </a:solidFill>
                    <a:effectLst/>
                    <a:latin typeface="Times New Roman" pitchFamily="28"/>
                    <a:ea typeface="Times New Roman" pitchFamily="28"/>
                    <a:cs typeface="宋体" pitchFamily="28"/>
                  </a:rPr>
                  <a:t>3</a:t>
                </a:r>
                <a:r>
                  <a:rPr lang="zh-CN" altLang="zh-CN" sz="2800" b="0" i="0" u="none">
                    <a:solidFill>
                      <a:srgbClr val="000000"/>
                    </a:solidFill>
                    <a:effectLst/>
                    <a:latin typeface="Times New Roman" pitchFamily="28"/>
                    <a:ea typeface="宋体" pitchFamily="28"/>
                    <a:cs typeface="宋体" pitchFamily="28"/>
                  </a:rPr>
                  <a:t>，水的密度</a:t>
                </a:r>
                <a:r>
                  <a:rPr lang="en-US" altLang="zh-CN" sz="2800" b="0" i="1" u="none">
                    <a:solidFill>
                      <a:srgbClr val="000000"/>
                    </a:solidFill>
                    <a:effectLst/>
                    <a:latin typeface="Times New Roman" pitchFamily="28"/>
                    <a:ea typeface="Times New Roman" pitchFamily="28"/>
                    <a:cs typeface="宋体" pitchFamily="28"/>
                  </a:rPr>
                  <a:t>ρ</a:t>
                </a:r>
                <a:r>
                  <a:rPr lang="zh-CN" altLang="zh-CN" sz="2800" b="0" i="0" u="none" baseline="-25000">
                    <a:solidFill>
                      <a:srgbClr val="000000"/>
                    </a:solidFill>
                    <a:effectLst/>
                    <a:latin typeface="Times New Roman" pitchFamily="28"/>
                    <a:ea typeface="宋体" pitchFamily="28"/>
                    <a:cs typeface="宋体" pitchFamily="28"/>
                  </a:rPr>
                  <a:t>水</a:t>
                </a:r>
                <a:r>
                  <a:rPr lang="zh-CN" altLang="zh-CN" sz="2800" b="0" i="0" u="none">
                    <a:solidFill>
                      <a:srgbClr val="000000"/>
                    </a:solidFill>
                    <a:effectLst/>
                    <a:latin typeface="Times New Roman" pitchFamily="28"/>
                    <a:ea typeface="宋体" pitchFamily="28"/>
                    <a:cs typeface="宋体" pitchFamily="28"/>
                  </a:rPr>
                  <a:t>＝</a:t>
                </a:r>
                <a:r>
                  <a:rPr lang="en-US" altLang="zh-CN" sz="2800" b="0" i="0" u="none">
                    <a:solidFill>
                      <a:srgbClr val="000000"/>
                    </a:solidFill>
                    <a:effectLst/>
                    <a:latin typeface="Times New Roman" pitchFamily="28"/>
                    <a:ea typeface="Times New Roman" pitchFamily="28"/>
                    <a:cs typeface="宋体" pitchFamily="28"/>
                  </a:rPr>
                  <a:t>1.0</a:t>
                </a:r>
                <a:r>
                  <a:rPr lang="en-US" altLang="zh-CN" sz="2800" b="0" i="0" u="none">
                    <a:solidFill>
                      <a:srgbClr val="000000"/>
                    </a:solidFill>
                    <a:effectLst/>
                    <a:latin typeface="宋体" pitchFamily="28"/>
                    <a:ea typeface="宋体" pitchFamily="28"/>
                    <a:cs typeface="宋体" pitchFamily="28"/>
                  </a:rPr>
                  <a:t>×</a:t>
                </a:r>
                <a14:m>
                  <m:oMath xmlns:m="http://schemas.openxmlformats.org/officeDocument/2006/math">
                    <m:sSup>
                      <m:sSupPr>
                        <m:ctrlPr>
                          <a:rPr lang="en-US" altLang="zh-CN" sz="2800" b="0" i="1">
                            <a:solidFill>
                              <a:srgbClr val="000000"/>
                            </a:solidFill>
                            <a:effectLst/>
                            <a:latin typeface="Cambria Math" panose="02040503050406030204" pitchFamily="18" charset="0"/>
                            <a:ea typeface="Cambria Math" panose="02040503050406030204" pitchFamily="56" charset="0"/>
                          </a:rPr>
                        </m:ctrlPr>
                      </m:sSupPr>
                      <m:e>
                        <m:r>
                          <a:rPr lang="en-US" altLang="zh-CN" sz="2800" b="0" i="0">
                            <a:solidFill>
                              <a:srgbClr val="000000"/>
                            </a:solidFill>
                            <a:effectLst/>
                            <a:latin typeface="Cambria Math" panose="02040503050406030204" pitchFamily="56" charset="0"/>
                            <a:ea typeface="Cambria Math" panose="02040503050406030204" pitchFamily="56" charset="0"/>
                          </a:rPr>
                          <m:t>1</m:t>
                        </m:r>
                        <m:sSup>
                          <m:sSupPr>
                            <m:ctrlPr>
                              <a:rPr lang="en-US" altLang="zh-CN" sz="2800" b="0" i="1">
                                <a:solidFill>
                                  <a:srgbClr val="000000"/>
                                </a:solidFill>
                                <a:effectLst/>
                                <a:latin typeface="Cambria Math" panose="02040503050406030204" pitchFamily="18" charset="0"/>
                                <a:ea typeface="Cambria Math" panose="02040503050406030204" pitchFamily="56" charset="0"/>
                              </a:rPr>
                            </m:ctrlPr>
                          </m:sSupPr>
                          <m:e>
                            <m:r>
                              <a:rPr lang="en-US" altLang="zh-CN" sz="2800" b="0" i="0">
                                <a:solidFill>
                                  <a:srgbClr val="000000"/>
                                </a:solidFill>
                                <a:effectLst/>
                                <a:latin typeface="Cambria Math" panose="02040503050406030204" pitchFamily="56" charset="0"/>
                                <a:ea typeface="Cambria Math" panose="02040503050406030204" pitchFamily="56" charset="0"/>
                              </a:rPr>
                              <m:t>0</m:t>
                            </m:r>
                          </m:e>
                          <m:sup>
                            <m:r>
                              <a:rPr lang="en-US" altLang="zh-CN" sz="2800" b="0" i="0">
                                <a:solidFill>
                                  <a:srgbClr val="000000"/>
                                </a:solidFill>
                                <a:effectLst/>
                                <a:latin typeface="Cambria Math" panose="02040503050406030204" pitchFamily="56" charset="0"/>
                                <a:ea typeface="Cambria Math" panose="02040503050406030204" pitchFamily="56" charset="0"/>
                              </a:rPr>
                              <m:t>3</m:t>
                            </m:r>
                          </m:sup>
                        </m:sSup>
                        <m:r>
                          <m:rPr>
                            <m:sty m:val="p"/>
                          </m:rPr>
                          <a:rPr lang="en-US" altLang="zh-CN" sz="2800" b="0" i="0">
                            <a:solidFill>
                              <a:srgbClr val="000000"/>
                            </a:solidFill>
                            <a:effectLst/>
                            <a:latin typeface="Cambria Math" panose="02040503050406030204" pitchFamily="56" charset="0"/>
                            <a:ea typeface="Cambria Math" panose="02040503050406030204" pitchFamily="56" charset="0"/>
                          </a:rPr>
                          <m:t>kg</m:t>
                        </m:r>
                        <m:r>
                          <m:rPr>
                            <m:nor/>
                          </m:rPr>
                          <a:rPr lang="en-US" altLang="zh-CN" sz="2800" b="0" i="0">
                            <a:solidFill>
                              <a:srgbClr val="000000"/>
                            </a:solidFill>
                            <a:effectLst/>
                            <a:latin typeface="Times New Roman" panose="02040503050406030204" pitchFamily="56" charset="0"/>
                            <a:ea typeface="宋体" panose="02040503050406030204" pitchFamily="56" charset="0"/>
                          </a:rPr>
                          <m:t>/</m:t>
                        </m:r>
                        <m:r>
                          <m:rPr>
                            <m:sty m:val="p"/>
                          </m:rPr>
                          <a:rPr lang="en-US" altLang="zh-CN" sz="2800" b="0" i="0">
                            <a:solidFill>
                              <a:srgbClr val="000000"/>
                            </a:solidFill>
                            <a:effectLst/>
                            <a:latin typeface="Cambria Math" panose="02040503050406030204" pitchFamily="56" charset="0"/>
                            <a:ea typeface="Cambria Math" panose="02040503050406030204" pitchFamily="56" charset="0"/>
                          </a:rPr>
                          <m:t>m</m:t>
                        </m:r>
                      </m:e>
                      <m:sup>
                        <m:r>
                          <a:rPr lang="en-US" altLang="zh-CN" sz="2800" b="0" i="0">
                            <a:solidFill>
                              <a:srgbClr val="000000"/>
                            </a:solidFill>
                            <a:effectLst/>
                            <a:latin typeface="Cambria Math" panose="02040503050406030204" pitchFamily="56" charset="0"/>
                            <a:ea typeface="Cambria Math" panose="02040503050406030204" pitchFamily="56" charset="0"/>
                          </a:rPr>
                          <m:t>3</m:t>
                        </m:r>
                      </m:sup>
                    </m:sSup>
                  </m:oMath>
                </a14:m>
                <a:r>
                  <a:rPr lang="zh-CN" altLang="zh-CN" sz="2800" b="0" i="0" u="none">
                    <a:solidFill>
                      <a:srgbClr val="000000"/>
                    </a:solidFill>
                    <a:effectLst/>
                    <a:latin typeface="Times New Roman" pitchFamily="28"/>
                    <a:ea typeface="宋体" pitchFamily="28"/>
                    <a:cs typeface="宋体" pitchFamily="28"/>
                  </a:rPr>
                  <a:t>，冰的密度</a:t>
                </a:r>
                <a:r>
                  <a:rPr lang="en-US" altLang="zh-CN" sz="2800" b="0" i="1" u="none">
                    <a:solidFill>
                      <a:srgbClr val="000000"/>
                    </a:solidFill>
                    <a:effectLst/>
                    <a:latin typeface="Times New Roman" pitchFamily="28"/>
                    <a:ea typeface="Times New Roman" pitchFamily="28"/>
                    <a:cs typeface="宋体" pitchFamily="28"/>
                  </a:rPr>
                  <a:t>ρ</a:t>
                </a:r>
                <a:r>
                  <a:rPr lang="zh-CN" altLang="zh-CN" sz="2800" b="0" i="0" u="none" baseline="-25000">
                    <a:solidFill>
                      <a:srgbClr val="000000"/>
                    </a:solidFill>
                    <a:effectLst/>
                    <a:latin typeface="Times New Roman" pitchFamily="28"/>
                    <a:ea typeface="宋体" pitchFamily="28"/>
                    <a:cs typeface="宋体" pitchFamily="28"/>
                  </a:rPr>
                  <a:t>冰</a:t>
                </a:r>
                <a:r>
                  <a:rPr lang="zh-CN" altLang="zh-CN" sz="2800" b="0" i="0" u="none">
                    <a:solidFill>
                      <a:srgbClr val="000000"/>
                    </a:solidFill>
                    <a:effectLst/>
                    <a:latin typeface="Times New Roman" pitchFamily="28"/>
                    <a:ea typeface="宋体" pitchFamily="28"/>
                    <a:cs typeface="宋体" pitchFamily="28"/>
                  </a:rPr>
                  <a:t>＝</a:t>
                </a:r>
                <a:r>
                  <a:rPr lang="en-US" altLang="zh-CN" sz="2800" b="0" i="0" u="none">
                    <a:solidFill>
                      <a:srgbClr val="000000"/>
                    </a:solidFill>
                    <a:effectLst/>
                    <a:latin typeface="Times New Roman" pitchFamily="28"/>
                    <a:ea typeface="Times New Roman" pitchFamily="28"/>
                    <a:cs typeface="宋体" pitchFamily="28"/>
                  </a:rPr>
                  <a:t>0.9</a:t>
                </a:r>
                <a:r>
                  <a:rPr lang="en-US" altLang="zh-CN" sz="2800" b="0" i="0" u="none">
                    <a:solidFill>
                      <a:srgbClr val="000000"/>
                    </a:solidFill>
                    <a:effectLst/>
                    <a:latin typeface="宋体" pitchFamily="28"/>
                    <a:ea typeface="宋体" pitchFamily="28"/>
                    <a:cs typeface="宋体" pitchFamily="28"/>
                  </a:rPr>
                  <a:t>×</a:t>
                </a:r>
                <a:r>
                  <a:rPr lang="en-US" altLang="zh-CN" sz="2800" b="0" i="0" u="none">
                    <a:solidFill>
                      <a:srgbClr val="000000"/>
                    </a:solidFill>
                    <a:effectLst/>
                    <a:latin typeface="Times New Roman" pitchFamily="28"/>
                    <a:ea typeface="Times New Roman" pitchFamily="28"/>
                    <a:cs typeface="宋体" pitchFamily="28"/>
                  </a:rPr>
                  <a:t>10</a:t>
                </a:r>
                <a:r>
                  <a:rPr lang="en-US" altLang="zh-CN" sz="2800" b="0" i="0" u="none" baseline="30000">
                    <a:solidFill>
                      <a:srgbClr val="000000"/>
                    </a:solidFill>
                    <a:effectLst/>
                    <a:latin typeface="Times New Roman" pitchFamily="28"/>
                    <a:ea typeface="Times New Roman" pitchFamily="28"/>
                    <a:cs typeface="宋体" pitchFamily="28"/>
                  </a:rPr>
                  <a:t>3</a:t>
                </a:r>
                <a:r>
                  <a:rPr lang="en-US" altLang="zh-CN" sz="2800" b="0" i="0" u="none">
                    <a:solidFill>
                      <a:srgbClr val="000000"/>
                    </a:solidFill>
                    <a:effectLst/>
                    <a:latin typeface="Times New Roman" pitchFamily="28"/>
                    <a:ea typeface="Times New Roman" pitchFamily="28"/>
                    <a:cs typeface="宋体" pitchFamily="28"/>
                  </a:rPr>
                  <a:t> kg/m</a:t>
                </a:r>
                <a:r>
                  <a:rPr lang="en-US" altLang="zh-CN" sz="2800" b="0" i="0" u="none" baseline="30000">
                    <a:solidFill>
                      <a:srgbClr val="000000"/>
                    </a:solidFill>
                    <a:effectLst/>
                    <a:latin typeface="Times New Roman" pitchFamily="28"/>
                    <a:ea typeface="Times New Roman" pitchFamily="28"/>
                    <a:cs typeface="宋体" pitchFamily="28"/>
                  </a:rPr>
                  <a:t>3</a:t>
                </a:r>
                <a:r>
                  <a:rPr lang="zh-CN" altLang="zh-CN" sz="2800" b="0" i="0" u="none">
                    <a:solidFill>
                      <a:srgbClr val="000000"/>
                    </a:solidFill>
                    <a:effectLst/>
                    <a:latin typeface="Times New Roman" pitchFamily="28"/>
                    <a:ea typeface="宋体" pitchFamily="28"/>
                    <a:cs typeface="宋体" pitchFamily="28"/>
                  </a:rPr>
                  <a:t>。求：</a:t>
                </a:r>
              </a:p>
            </p:txBody>
          </p:sp>
        </mc:Choice>
        <mc:Fallback xmlns="" xmlns:a16="http://schemas.microsoft.com/office/drawing/2014/main">
          <p:sp>
            <p:nvSpPr>
              <p:cNvPr id="11965" name="yt_shape_11965" descr="{&quot;rangeId&quot;:49,&quot;color&quot;:&quot;B&quot;,&quot;hasSerialNum&quot;:1,&quot;pageBreak&quot;:true}"/>
              <p:cNvSpPr txBox="1">
                <a:spLocks noRot="1" noChangeAspect="1" noMove="1" noResize="1" noEditPoints="1" noAdjustHandles="1" noChangeArrowheads="1" noChangeShapeType="1" noTextEdit="1"/>
              </p:cNvSpPr>
              <p:nvPr/>
            </p:nvSpPr>
            <p:spPr>
              <a:xfrm>
                <a:off x="648143" y="720000"/>
                <a:ext cx="10896000" cy="2180340"/>
              </a:xfrm>
              <a:prstGeom prst="rect">
                <a:avLst/>
              </a:prstGeom>
              <a:blipFill>
                <a:blip r:embed="rId2"/>
                <a:stretch>
                  <a:fillRect l="-1957" t="-2793" r="-447" b="-9218"/>
                </a:stretch>
              </a:blipFill>
            </p:spPr>
            <p:txBody>
              <a:bodyPr/>
              <a:lstStyle/>
              <a:p>
                <a:r>
                  <a:rPr lang="zh-CN" altLang="en-US">
                    <a:noFill/>
                  </a:rPr>
                  <a:t> </a:t>
                </a:r>
              </a:p>
            </p:txBody>
          </p:sp>
        </mc:Fallback>
      </mc:AlternateContent>
      <p:sp>
        <p:nvSpPr>
          <p:cNvPr id="11967" name="yt_shape_11967"/>
          <p:cNvSpPr txBox="1"/>
          <p:nvPr/>
        </p:nvSpPr>
        <p:spPr>
          <a:xfrm>
            <a:off x="648000" y="3539252"/>
            <a:ext cx="3411190" cy="499880"/>
          </a:xfrm>
          <a:prstGeom prst="rect">
            <a:avLst/>
          </a:prstGeom>
        </p:spPr>
        <p:txBody>
          <a:bodyPr vert="horz" wrap="none" lIns="0" tIns="0" rIns="0" bIns="0" rtlCol="0">
            <a:spAutoFit/>
          </a:bodyPr>
          <a:lstStyle/>
          <a:p>
            <a:pPr algn="l" eaLnBrk="1" latinLnBrk="0" hangingPunct="0">
              <a:lnSpc>
                <a:spcPct val="129999"/>
              </a:lnSpc>
            </a:pPr>
            <a:r>
              <a:rPr lang="zh-CN" altLang="zh-CN" sz="2800" b="0" i="0" u="none">
                <a:solidFill>
                  <a:srgbClr val="000000"/>
                </a:solidFill>
                <a:effectLst/>
                <a:latin typeface="宋体" pitchFamily="28"/>
                <a:ea typeface="宋体" pitchFamily="28"/>
                <a:cs typeface="宋体" pitchFamily="28"/>
              </a:rPr>
              <a:t>（</a:t>
            </a:r>
            <a:r>
              <a:rPr lang="en-US" altLang="zh-CN" sz="2800" b="0" i="0" u="none">
                <a:solidFill>
                  <a:srgbClr val="000000"/>
                </a:solidFill>
                <a:effectLst/>
                <a:latin typeface="Times New Roman" pitchFamily="28"/>
                <a:ea typeface="Times New Roman" pitchFamily="28"/>
                <a:cs typeface="宋体" pitchFamily="28"/>
              </a:rPr>
              <a:t>1</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Times New Roman" pitchFamily="28"/>
                <a:ea typeface="宋体" pitchFamily="28"/>
                <a:cs typeface="宋体" pitchFamily="28"/>
              </a:rPr>
              <a:t>瓶内水的质量。</a:t>
            </a:r>
          </a:p>
        </p:txBody>
      </p:sp>
      <mc:AlternateContent xmlns:mc="http://schemas.openxmlformats.org/markup-compatibility/2006" xmlns:a14="http://schemas.microsoft.com/office/drawing/2010/main">
        <mc:Choice Requires="a14">
          <p:sp>
            <p:nvSpPr>
              <p:cNvPr id="2" name="yt_shape_11968"/>
              <p:cNvSpPr txBox="1"/>
              <p:nvPr/>
            </p:nvSpPr>
            <p:spPr>
              <a:xfrm>
                <a:off x="648000" y="4242284"/>
                <a:ext cx="6277359" cy="1249509"/>
              </a:xfrm>
              <a:prstGeom prst="rect">
                <a:avLst/>
              </a:prstGeom>
            </p:spPr>
            <p:txBody>
              <a:bodyPr vert="horz" wrap="none" lIns="0" tIns="0" rIns="0" bIns="0" rtlCol="0">
                <a:spAutoFit/>
              </a:bodyPr>
              <a:lstStyle/>
              <a:p>
                <a:pPr algn="l" eaLnBrk="1" latinLnBrk="0" hangingPunct="0">
                  <a:lnSpc>
                    <a:spcPct val="129999"/>
                  </a:lnSpc>
                </a:pPr>
                <a:r>
                  <a:rPr lang="zh-CN" altLang="zh-CN" sz="2800" b="1" i="0" u="none">
                    <a:solidFill>
                      <a:srgbClr val="FF0000"/>
                    </a:solidFill>
                    <a:effectLst/>
                    <a:latin typeface="Times New Roman" pitchFamily="28"/>
                    <a:ea typeface="宋体" pitchFamily="28"/>
                    <a:cs typeface="宋体" pitchFamily="28"/>
                  </a:rPr>
                  <a:t>解：</a:t>
                </a:r>
                <a:r>
                  <a:rPr lang="zh-CN" altLang="zh-CN" sz="2800" b="1" i="0" u="none">
                    <a:solidFill>
                      <a:srgbClr val="FF0000"/>
                    </a:solidFill>
                    <a:effectLst/>
                    <a:latin typeface="宋体" pitchFamily="28"/>
                    <a:ea typeface="宋体" pitchFamily="28"/>
                    <a:cs typeface="宋体" pitchFamily="28"/>
                  </a:rPr>
                  <a:t>（</a:t>
                </a:r>
                <a:r>
                  <a:rPr lang="en-US" altLang="zh-CN" sz="2800" b="1" i="0" u="none">
                    <a:solidFill>
                      <a:srgbClr val="FF0000"/>
                    </a:solidFill>
                    <a:effectLst/>
                    <a:latin typeface="Times New Roman" pitchFamily="28"/>
                    <a:ea typeface="Times New Roman" pitchFamily="28"/>
                    <a:cs typeface="宋体" pitchFamily="28"/>
                  </a:rPr>
                  <a:t>1</a:t>
                </a:r>
                <a:r>
                  <a:rPr lang="zh-CN" altLang="zh-CN" sz="2800" b="1" i="0" u="none">
                    <a:solidFill>
                      <a:srgbClr val="FF0000"/>
                    </a:solidFill>
                    <a:effectLst/>
                    <a:latin typeface="宋体" pitchFamily="28"/>
                    <a:ea typeface="宋体" pitchFamily="28"/>
                    <a:cs typeface="宋体" pitchFamily="28"/>
                  </a:rPr>
                  <a:t>）</a:t>
                </a:r>
                <a:r>
                  <a:rPr lang="zh-CN" altLang="zh-CN" sz="2800" b="1" i="0" u="none">
                    <a:solidFill>
                      <a:srgbClr val="FF0000"/>
                    </a:solidFill>
                    <a:effectLst/>
                    <a:latin typeface="Times New Roman" pitchFamily="28"/>
                    <a:ea typeface="宋体" pitchFamily="28"/>
                    <a:cs typeface="宋体" pitchFamily="28"/>
                  </a:rPr>
                  <a:t>由</a:t>
                </a:r>
                <a:r>
                  <a:rPr lang="en-US" altLang="zh-CN" sz="2800" b="1" i="1" u="none">
                    <a:solidFill>
                      <a:srgbClr val="FF0000"/>
                    </a:solidFill>
                    <a:effectLst/>
                    <a:latin typeface="Times New Roman" pitchFamily="28"/>
                    <a:ea typeface="Times New Roman" pitchFamily="28"/>
                    <a:cs typeface="宋体" pitchFamily="28"/>
                  </a:rPr>
                  <a:t>ρ</a:t>
                </a:r>
                <a:r>
                  <a:rPr lang="zh-CN" altLang="zh-CN" sz="2800" b="1" i="0" u="none">
                    <a:solidFill>
                      <a:srgbClr val="FF0000"/>
                    </a:solidFill>
                    <a:effectLst/>
                    <a:latin typeface="Times New Roman" pitchFamily="28"/>
                    <a:ea typeface="宋体" pitchFamily="28"/>
                    <a:cs typeface="宋体" pitchFamily="28"/>
                  </a:rPr>
                  <a:t>＝</a:t>
                </a:r>
                <a14:m>
                  <m:oMath xmlns:m="http://schemas.openxmlformats.org/officeDocument/2006/math">
                    <m:f>
                      <m:fPr>
                        <m:ctrlPr>
                          <a:rPr lang="en-US" altLang="zh-CN" sz="2800" b="1" i="1">
                            <a:solidFill>
                              <a:srgbClr val="FF0000"/>
                            </a:solidFill>
                            <a:effectLst/>
                            <a:latin typeface="Cambria Math" panose="02040503050406030204" pitchFamily="18" charset="0"/>
                            <a:ea typeface="Cambria Math" panose="02040503050406030204" pitchFamily="56" charset="0"/>
                          </a:rPr>
                        </m:ctrlPr>
                      </m:fPr>
                      <m:num>
                        <m:r>
                          <a:rPr lang="en-US" altLang="zh-CN" sz="2800" b="1" i="1">
                            <a:solidFill>
                              <a:srgbClr val="FF0000"/>
                            </a:solidFill>
                            <a:effectLst/>
                            <a:latin typeface="Cambria Math" panose="02040503050406030204" pitchFamily="56" charset="0"/>
                            <a:ea typeface="Cambria Math" panose="02040503050406030204" pitchFamily="56" charset="0"/>
                          </a:rPr>
                          <m:t>𝒎</m:t>
                        </m:r>
                      </m:num>
                      <m:den>
                        <m:r>
                          <a:rPr lang="en-US" altLang="zh-CN" sz="2800" b="1" i="1">
                            <a:solidFill>
                              <a:srgbClr val="FF0000"/>
                            </a:solidFill>
                            <a:effectLst/>
                            <a:latin typeface="Cambria Math" panose="02040503050406030204" pitchFamily="56" charset="0"/>
                            <a:ea typeface="Cambria Math" panose="02040503050406030204" pitchFamily="56" charset="0"/>
                          </a:rPr>
                          <m:t>𝑽</m:t>
                        </m:r>
                      </m:den>
                    </m:f>
                  </m:oMath>
                </a14:m>
                <a:r>
                  <a:rPr lang="zh-CN" altLang="zh-CN" sz="2800" b="1" i="0" u="none">
                    <a:solidFill>
                      <a:srgbClr val="FF0000"/>
                    </a:solidFill>
                    <a:effectLst/>
                    <a:latin typeface="Times New Roman" pitchFamily="28"/>
                    <a:ea typeface="宋体" pitchFamily="28"/>
                    <a:cs typeface="宋体" pitchFamily="28"/>
                  </a:rPr>
                  <a:t>可知，瓶内水的质量</a:t>
                </a:r>
              </a:p>
              <a:p>
                <a:pPr algn="l" eaLnBrk="1" latinLnBrk="0" hangingPunct="0">
                  <a:lnSpc>
                    <a:spcPct val="129999"/>
                  </a:lnSpc>
                </a:pPr>
                <a:r>
                  <a:rPr lang="en-US" altLang="zh-CN" sz="2800" b="1" i="1" u="none">
                    <a:solidFill>
                      <a:srgbClr val="FF0000"/>
                    </a:solidFill>
                    <a:effectLst/>
                    <a:latin typeface="Times New Roman" pitchFamily="28"/>
                    <a:ea typeface="Times New Roman" pitchFamily="28"/>
                    <a:cs typeface="宋体" pitchFamily="28"/>
                  </a:rPr>
                  <a:t>m</a:t>
                </a:r>
                <a:r>
                  <a:rPr lang="zh-CN" altLang="zh-CN" sz="2800" b="1" i="0" u="none" baseline="-25000">
                    <a:solidFill>
                      <a:srgbClr val="FF0000"/>
                    </a:solidFill>
                    <a:effectLst/>
                    <a:latin typeface="Times New Roman" pitchFamily="28"/>
                    <a:ea typeface="宋体" pitchFamily="28"/>
                    <a:cs typeface="宋体" pitchFamily="28"/>
                  </a:rPr>
                  <a:t>水</a:t>
                </a:r>
                <a:r>
                  <a:rPr lang="zh-CN" altLang="zh-CN" sz="2800" b="1" i="0" u="none">
                    <a:solidFill>
                      <a:srgbClr val="FF0000"/>
                    </a:solidFill>
                    <a:effectLst/>
                    <a:latin typeface="Times New Roman" pitchFamily="28"/>
                    <a:ea typeface="宋体" pitchFamily="28"/>
                    <a:cs typeface="宋体" pitchFamily="28"/>
                  </a:rPr>
                  <a:t>＝</a:t>
                </a:r>
                <a:r>
                  <a:rPr lang="en-US" altLang="zh-CN" sz="2800" b="1" i="1" u="none">
                    <a:solidFill>
                      <a:srgbClr val="FF0000"/>
                    </a:solidFill>
                    <a:effectLst/>
                    <a:latin typeface="Times New Roman" pitchFamily="28"/>
                    <a:ea typeface="Times New Roman" pitchFamily="28"/>
                    <a:cs typeface="宋体" pitchFamily="28"/>
                  </a:rPr>
                  <a:t>ρ</a:t>
                </a:r>
                <a:r>
                  <a:rPr lang="zh-CN" altLang="zh-CN" sz="2800" b="1" i="0" u="none" baseline="-25000">
                    <a:solidFill>
                      <a:srgbClr val="FF0000"/>
                    </a:solidFill>
                    <a:effectLst/>
                    <a:latin typeface="Times New Roman" pitchFamily="28"/>
                    <a:ea typeface="宋体" pitchFamily="28"/>
                    <a:cs typeface="宋体" pitchFamily="28"/>
                  </a:rPr>
                  <a:t>水</a:t>
                </a:r>
                <a:r>
                  <a:rPr lang="en-US" altLang="zh-CN" sz="2800" b="1" i="1" u="none">
                    <a:solidFill>
                      <a:srgbClr val="FF0000"/>
                    </a:solidFill>
                    <a:effectLst/>
                    <a:latin typeface="Times New Roman" pitchFamily="28"/>
                    <a:ea typeface="Times New Roman" pitchFamily="28"/>
                    <a:cs typeface="宋体" pitchFamily="28"/>
                  </a:rPr>
                  <a:t>V</a:t>
                </a:r>
                <a:r>
                  <a:rPr lang="zh-CN" altLang="zh-CN" sz="2800" b="1" i="0" u="none" baseline="-25000">
                    <a:solidFill>
                      <a:srgbClr val="FF0000"/>
                    </a:solidFill>
                    <a:effectLst/>
                    <a:latin typeface="Times New Roman" pitchFamily="28"/>
                    <a:ea typeface="宋体" pitchFamily="28"/>
                    <a:cs typeface="宋体" pitchFamily="28"/>
                  </a:rPr>
                  <a:t>水</a:t>
                </a:r>
                <a:r>
                  <a:rPr lang="zh-CN" altLang="zh-CN" sz="2800" b="1" i="0" u="none">
                    <a:solidFill>
                      <a:srgbClr val="FF0000"/>
                    </a:solidFill>
                    <a:effectLst/>
                    <a:latin typeface="Times New Roman" pitchFamily="28"/>
                    <a:ea typeface="宋体" pitchFamily="28"/>
                    <a:cs typeface="宋体" pitchFamily="28"/>
                  </a:rPr>
                  <a:t>＝</a:t>
                </a:r>
                <a:r>
                  <a:rPr lang="en-US" altLang="zh-CN" sz="2800" b="1" i="0" u="none">
                    <a:solidFill>
                      <a:srgbClr val="FF0000"/>
                    </a:solidFill>
                    <a:effectLst/>
                    <a:latin typeface="Times New Roman" pitchFamily="28"/>
                    <a:ea typeface="Times New Roman" pitchFamily="28"/>
                    <a:cs typeface="宋体" pitchFamily="28"/>
                  </a:rPr>
                  <a:t>1.0 g/cm</a:t>
                </a:r>
                <a:r>
                  <a:rPr lang="en-US" altLang="zh-CN" sz="2800" b="1" i="0" u="none" baseline="30000">
                    <a:solidFill>
                      <a:srgbClr val="FF0000"/>
                    </a:solidFill>
                    <a:effectLst/>
                    <a:latin typeface="Times New Roman" pitchFamily="28"/>
                    <a:ea typeface="Times New Roman" pitchFamily="28"/>
                    <a:cs typeface="宋体" pitchFamily="28"/>
                  </a:rPr>
                  <a:t>3</a:t>
                </a:r>
                <a:r>
                  <a:rPr lang="en-US" altLang="zh-CN" sz="2800" b="1" i="0" u="none">
                    <a:solidFill>
                      <a:srgbClr val="FF0000"/>
                    </a:solidFill>
                    <a:effectLst/>
                    <a:latin typeface="宋体" pitchFamily="28"/>
                    <a:ea typeface="宋体" pitchFamily="28"/>
                    <a:cs typeface="宋体" pitchFamily="28"/>
                  </a:rPr>
                  <a:t>×</a:t>
                </a:r>
                <a:r>
                  <a:rPr lang="en-US" altLang="zh-CN" sz="2800" b="1" i="0" u="none">
                    <a:solidFill>
                      <a:srgbClr val="FF0000"/>
                    </a:solidFill>
                    <a:effectLst/>
                    <a:latin typeface="Times New Roman" pitchFamily="28"/>
                    <a:ea typeface="Times New Roman" pitchFamily="28"/>
                    <a:cs typeface="宋体" pitchFamily="28"/>
                  </a:rPr>
                  <a:t>450 cm</a:t>
                </a:r>
                <a:r>
                  <a:rPr lang="en-US" altLang="zh-CN" sz="2800" b="1" i="0" u="none" baseline="30000">
                    <a:solidFill>
                      <a:srgbClr val="FF0000"/>
                    </a:solidFill>
                    <a:effectLst/>
                    <a:latin typeface="Times New Roman" pitchFamily="28"/>
                    <a:ea typeface="Times New Roman" pitchFamily="28"/>
                    <a:cs typeface="宋体" pitchFamily="28"/>
                  </a:rPr>
                  <a:t>3</a:t>
                </a:r>
                <a:r>
                  <a:rPr lang="zh-CN" altLang="zh-CN" sz="2800" b="1" i="0" u="none">
                    <a:solidFill>
                      <a:srgbClr val="FF0000"/>
                    </a:solidFill>
                    <a:effectLst/>
                    <a:latin typeface="Times New Roman" pitchFamily="28"/>
                    <a:ea typeface="宋体" pitchFamily="28"/>
                    <a:cs typeface="宋体" pitchFamily="28"/>
                  </a:rPr>
                  <a:t>＝</a:t>
                </a:r>
                <a:r>
                  <a:rPr lang="en-US" altLang="zh-CN" sz="2800" b="1" i="0" u="none">
                    <a:solidFill>
                      <a:srgbClr val="FF0000"/>
                    </a:solidFill>
                    <a:effectLst/>
                    <a:latin typeface="Times New Roman" pitchFamily="28"/>
                    <a:ea typeface="Times New Roman" pitchFamily="28"/>
                    <a:cs typeface="宋体" pitchFamily="28"/>
                  </a:rPr>
                  <a:t>450 g</a:t>
                </a:r>
              </a:p>
            </p:txBody>
          </p:sp>
        </mc:Choice>
        <mc:Fallback xmlns="" xmlns:a16="http://schemas.microsoft.com/office/drawing/2014/main">
          <p:sp>
            <p:nvSpPr>
              <p:cNvPr id="2" name="yt_shape_11968" descr="{&quot;rangeId&quot;:24,&quot;color&quot;:&quot;R&quot;}"/>
              <p:cNvSpPr txBox="1">
                <a:spLocks noRot="1" noChangeAspect="1" noMove="1" noResize="1" noEditPoints="1" noAdjustHandles="1" noChangeArrowheads="1" noChangeShapeType="1" noTextEdit="1"/>
              </p:cNvSpPr>
              <p:nvPr/>
            </p:nvSpPr>
            <p:spPr>
              <a:xfrm>
                <a:off x="648000" y="4242284"/>
                <a:ext cx="6277359" cy="1249509"/>
              </a:xfrm>
              <a:prstGeom prst="rect">
                <a:avLst/>
              </a:prstGeom>
              <a:blipFill>
                <a:blip r:embed="rId3"/>
                <a:stretch>
                  <a:fillRect l="-3398" r="-2524" b="-16098"/>
                </a:stretch>
              </a:blipFill>
            </p:spPr>
            <p:txBody>
              <a:bodyPr/>
              <a:lstStyle/>
              <a:p>
                <a:r>
                  <a:rPr lang="zh-CN" altLang="en-US">
                    <a:noFill/>
                  </a:rPr>
                  <a:t> </a:t>
                </a:r>
              </a:p>
            </p:txBody>
          </p:sp>
        </mc:Fallback>
      </mc:AlternateContent>
      <p:pic>
        <p:nvPicPr>
          <p:cNvPr id="11970" name="yt_image_11970">
            <a:extLst>
              <a:ext uri="">
                <a16:creationId xmlns="" xmlns:a16="http://schemas.microsoft.com/office/drawing/2014/main" xmlns:a14="http://schemas.microsoft.com/office/drawing/2010/main" xmlns:mc="http://schemas.openxmlformats.org/markup-compatibility/2006" id="{5351258F-BC95-41E6-9372-C2FE361B0291}"/>
              </a:ext>
            </a:extLst>
          </p:cNvPr>
          <p:cNvPicPr>
            <a:picLocks noChangeAspect="1" noChangeArrowheads="1"/>
          </p:cNvPicPr>
          <p:nvPr/>
        </p:nvPicPr>
        <p:blipFill>
          <a:blip r:embed="rId4" cstate="print"/>
          <a:srcRect/>
          <a:stretch>
            <a:fillRect/>
          </a:stretch>
        </p:blipFill>
        <p:spPr bwMode="auto">
          <a:xfrm>
            <a:off x="9363283" y="4242284"/>
            <a:ext cx="2180717" cy="130759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YT"/>
        <p:cNvGrpSpPr/>
        <p:nvPr/>
      </p:nvGrpSpPr>
      <p:grpSpPr>
        <a:xfrm>
          <a:off x="0" y="0"/>
          <a:ext cx="0" cy="0"/>
          <a:chOff x="0" y="0"/>
          <a:chExt cx="0" cy="0"/>
        </a:xfrm>
      </p:grpSpPr>
      <p:sp>
        <p:nvSpPr>
          <p:cNvPr id="11972" name="yt_shape_11972"/>
          <p:cNvSpPr txBox="1"/>
          <p:nvPr/>
        </p:nvSpPr>
        <p:spPr>
          <a:xfrm>
            <a:off x="648000" y="1036277"/>
            <a:ext cx="6283771" cy="499880"/>
          </a:xfrm>
          <a:prstGeom prst="rect">
            <a:avLst/>
          </a:prstGeom>
        </p:spPr>
        <p:txBody>
          <a:bodyPr vert="horz" wrap="none" lIns="0" tIns="0" rIns="0" bIns="0" rtlCol="0">
            <a:spAutoFit/>
          </a:bodyPr>
          <a:lstStyle/>
          <a:p>
            <a:pPr algn="l" eaLnBrk="1" latinLnBrk="0" hangingPunct="0">
              <a:lnSpc>
                <a:spcPct val="129999"/>
              </a:lnSpc>
            </a:pPr>
            <a:r>
              <a:rPr lang="zh-CN" altLang="zh-CN" sz="2800" b="0" i="0" u="none">
                <a:solidFill>
                  <a:srgbClr val="000000"/>
                </a:solidFill>
                <a:effectLst/>
                <a:latin typeface="宋体" pitchFamily="28"/>
                <a:ea typeface="宋体" pitchFamily="28"/>
                <a:cs typeface="宋体" pitchFamily="28"/>
              </a:rPr>
              <a:t>（</a:t>
            </a:r>
            <a:r>
              <a:rPr lang="en-US" altLang="zh-CN" sz="2800" b="0" i="0" u="none">
                <a:solidFill>
                  <a:srgbClr val="000000"/>
                </a:solidFill>
                <a:effectLst/>
                <a:latin typeface="Times New Roman" pitchFamily="28"/>
                <a:ea typeface="Times New Roman" pitchFamily="28"/>
                <a:cs typeface="宋体" pitchFamily="28"/>
              </a:rPr>
              <a:t>2</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Times New Roman" pitchFamily="28"/>
                <a:ea typeface="宋体" pitchFamily="28"/>
                <a:cs typeface="宋体" pitchFamily="28"/>
              </a:rPr>
              <a:t>瓶内的水凝固成冰后，冰的体积。</a:t>
            </a:r>
          </a:p>
        </p:txBody>
      </p:sp>
      <mc:AlternateContent xmlns:mc="http://schemas.openxmlformats.org/markup-compatibility/2006" xmlns:a14="http://schemas.microsoft.com/office/drawing/2010/main">
        <mc:Choice Requires="a14">
          <p:sp>
            <p:nvSpPr>
              <p:cNvPr id="3" name="yt_shape_11973"/>
              <p:cNvSpPr txBox="1"/>
              <p:nvPr/>
            </p:nvSpPr>
            <p:spPr>
              <a:xfrm>
                <a:off x="648143" y="1739309"/>
                <a:ext cx="8679283" cy="2083712"/>
              </a:xfrm>
              <a:prstGeom prst="rect">
                <a:avLst/>
              </a:prstGeom>
            </p:spPr>
            <p:txBody>
              <a:bodyPr vert="horz" wrap="square" lIns="0" tIns="0" rIns="0" bIns="0" rtlCol="0">
                <a:spAutoFit/>
              </a:bodyPr>
              <a:lstStyle/>
              <a:p>
                <a:pPr algn="l" eaLnBrk="1" latinLnBrk="0" hangingPunct="0">
                  <a:lnSpc>
                    <a:spcPct val="129999"/>
                  </a:lnSpc>
                </a:pPr>
                <a:r>
                  <a:rPr lang="zh-CN" altLang="zh-CN" sz="2800" b="1" i="0" u="none">
                    <a:solidFill>
                      <a:srgbClr val="FF0000"/>
                    </a:solidFill>
                    <a:effectLst/>
                    <a:latin typeface="Times New Roman" pitchFamily="28"/>
                    <a:ea typeface="宋体" pitchFamily="28"/>
                    <a:cs typeface="宋体" pitchFamily="28"/>
                  </a:rPr>
                  <a:t>解：</a:t>
                </a:r>
                <a:r>
                  <a:rPr lang="zh-CN" altLang="zh-CN" sz="2800" b="1" i="0" u="none">
                    <a:solidFill>
                      <a:srgbClr val="FF0000"/>
                    </a:solidFill>
                    <a:effectLst/>
                    <a:latin typeface="宋体" pitchFamily="28"/>
                    <a:ea typeface="宋体" pitchFamily="28"/>
                    <a:cs typeface="宋体" pitchFamily="28"/>
                  </a:rPr>
                  <a:t>（</a:t>
                </a:r>
                <a:r>
                  <a:rPr lang="en-US" altLang="zh-CN" sz="2800" b="1" i="0" u="none">
                    <a:solidFill>
                      <a:srgbClr val="FF0000"/>
                    </a:solidFill>
                    <a:effectLst/>
                    <a:latin typeface="Times New Roman" pitchFamily="28"/>
                    <a:ea typeface="Times New Roman" pitchFamily="28"/>
                    <a:cs typeface="宋体" pitchFamily="28"/>
                  </a:rPr>
                  <a:t>2</a:t>
                </a:r>
                <a:r>
                  <a:rPr lang="zh-CN" altLang="zh-CN" sz="2800" b="1" i="0" u="none">
                    <a:solidFill>
                      <a:srgbClr val="FF0000"/>
                    </a:solidFill>
                    <a:effectLst/>
                    <a:latin typeface="宋体" pitchFamily="28"/>
                    <a:ea typeface="宋体" pitchFamily="28"/>
                    <a:cs typeface="宋体" pitchFamily="28"/>
                  </a:rPr>
                  <a:t>）</a:t>
                </a:r>
                <a:r>
                  <a:rPr lang="zh-CN" altLang="zh-CN" sz="2800" b="1" i="0" u="none">
                    <a:solidFill>
                      <a:srgbClr val="FF0000"/>
                    </a:solidFill>
                    <a:effectLst/>
                    <a:latin typeface="Times New Roman" pitchFamily="28"/>
                    <a:ea typeface="宋体" pitchFamily="28"/>
                    <a:cs typeface="宋体" pitchFamily="28"/>
                  </a:rPr>
                  <a:t>瓶内的水凝固成冰后，质量不变，</a:t>
                </a:r>
                <a:r>
                  <a:rPr lang="en-US" altLang="zh-CN" sz="2800" b="1" i="1" u="none">
                    <a:solidFill>
                      <a:srgbClr val="FF0000"/>
                    </a:solidFill>
                    <a:effectLst/>
                    <a:latin typeface="Times New Roman" pitchFamily="28"/>
                    <a:ea typeface="Times New Roman" pitchFamily="28"/>
                    <a:cs typeface="宋体" pitchFamily="28"/>
                  </a:rPr>
                  <a:t>m</a:t>
                </a:r>
                <a:r>
                  <a:rPr lang="zh-CN" altLang="zh-CN" sz="2800" b="1" i="0" u="none" baseline="-25000">
                    <a:solidFill>
                      <a:srgbClr val="FF0000"/>
                    </a:solidFill>
                    <a:effectLst/>
                    <a:latin typeface="Times New Roman" pitchFamily="28"/>
                    <a:ea typeface="宋体" pitchFamily="28"/>
                    <a:cs typeface="宋体" pitchFamily="28"/>
                  </a:rPr>
                  <a:t>冰</a:t>
                </a:r>
                <a:r>
                  <a:rPr lang="zh-CN" altLang="zh-CN" sz="2800" b="1" i="0" u="none">
                    <a:solidFill>
                      <a:srgbClr val="FF0000"/>
                    </a:solidFill>
                    <a:effectLst/>
                    <a:latin typeface="Times New Roman" pitchFamily="28"/>
                    <a:ea typeface="宋体" pitchFamily="28"/>
                    <a:cs typeface="宋体" pitchFamily="28"/>
                  </a:rPr>
                  <a:t>＝</a:t>
                </a:r>
                <a:r>
                  <a:rPr lang="en-US" altLang="zh-CN" sz="2800" b="1" i="1" u="none">
                    <a:solidFill>
                      <a:srgbClr val="FF0000"/>
                    </a:solidFill>
                    <a:effectLst/>
                    <a:latin typeface="Times New Roman" pitchFamily="28"/>
                    <a:ea typeface="Times New Roman" pitchFamily="28"/>
                    <a:cs typeface="宋体" pitchFamily="28"/>
                  </a:rPr>
                  <a:t>m</a:t>
                </a:r>
                <a:r>
                  <a:rPr lang="zh-CN" altLang="zh-CN" sz="2800" b="1" i="0" u="none" baseline="-25000">
                    <a:solidFill>
                      <a:srgbClr val="FF0000"/>
                    </a:solidFill>
                    <a:effectLst/>
                    <a:latin typeface="Times New Roman" pitchFamily="28"/>
                    <a:ea typeface="宋体" pitchFamily="28"/>
                    <a:cs typeface="宋体" pitchFamily="28"/>
                  </a:rPr>
                  <a:t>水</a:t>
                </a:r>
                <a:r>
                  <a:rPr lang="zh-CN" altLang="zh-CN" sz="2800" b="1" i="0" u="none">
                    <a:solidFill>
                      <a:srgbClr val="FF0000"/>
                    </a:solidFill>
                    <a:effectLst/>
                    <a:latin typeface="Times New Roman" pitchFamily="28"/>
                    <a:ea typeface="宋体" pitchFamily="28"/>
                    <a:cs typeface="宋体" pitchFamily="28"/>
                  </a:rPr>
                  <a:t>＝</a:t>
                </a:r>
                <a:r>
                  <a:rPr lang="en-US" altLang="zh-CN" sz="2800" b="1" i="0" u="none">
                    <a:solidFill>
                      <a:srgbClr val="FF0000"/>
                    </a:solidFill>
                    <a:effectLst/>
                    <a:latin typeface="Times New Roman" pitchFamily="28"/>
                    <a:ea typeface="Times New Roman" pitchFamily="28"/>
                    <a:cs typeface="宋体" pitchFamily="28"/>
                  </a:rPr>
                  <a:t>450 g</a:t>
                </a:r>
              </a:p>
              <a:p>
                <a:pPr algn="l" eaLnBrk="1" latinLnBrk="0" hangingPunct="0">
                  <a:lnSpc>
                    <a:spcPct val="129999"/>
                  </a:lnSpc>
                </a:pPr>
                <a:r>
                  <a:rPr lang="zh-CN" altLang="zh-CN" sz="2800" b="1" i="0" u="none">
                    <a:solidFill>
                      <a:srgbClr val="FF0000"/>
                    </a:solidFill>
                    <a:effectLst/>
                    <a:latin typeface="Times New Roman" pitchFamily="28"/>
                    <a:ea typeface="宋体" pitchFamily="28"/>
                    <a:cs typeface="宋体" pitchFamily="28"/>
                  </a:rPr>
                  <a:t>冰的体积</a:t>
                </a:r>
                <a:r>
                  <a:rPr lang="en-US" altLang="zh-CN" sz="2800" b="1" i="1" u="none">
                    <a:solidFill>
                      <a:srgbClr val="FF0000"/>
                    </a:solidFill>
                    <a:effectLst/>
                    <a:latin typeface="Times New Roman" pitchFamily="28"/>
                    <a:ea typeface="Times New Roman" pitchFamily="28"/>
                    <a:cs typeface="宋体" pitchFamily="28"/>
                  </a:rPr>
                  <a:t>V</a:t>
                </a:r>
                <a:r>
                  <a:rPr lang="zh-CN" altLang="zh-CN" sz="2800" b="1" i="0" u="none">
                    <a:solidFill>
                      <a:srgbClr val="FF0000"/>
                    </a:solidFill>
                    <a:effectLst/>
                    <a:latin typeface="Times New Roman" pitchFamily="28"/>
                    <a:ea typeface="宋体" pitchFamily="28"/>
                    <a:cs typeface="宋体" pitchFamily="28"/>
                  </a:rPr>
                  <a:t>＝</a:t>
                </a:r>
                <a14:m>
                  <m:oMath xmlns:m="http://schemas.openxmlformats.org/officeDocument/2006/math">
                    <m:f>
                      <m:fPr>
                        <m:ctrlPr>
                          <a:rPr lang="en-US" altLang="zh-CN" sz="2800" b="1" i="1">
                            <a:solidFill>
                              <a:srgbClr val="FF0000"/>
                            </a:solidFill>
                            <a:effectLst/>
                            <a:latin typeface="Cambria Math" panose="02040503050406030204" pitchFamily="18" charset="0"/>
                            <a:ea typeface="Cambria Math" panose="02040503050406030204" pitchFamily="56" charset="0"/>
                          </a:rPr>
                        </m:ctrlPr>
                      </m:fPr>
                      <m:num>
                        <m:sSub>
                          <m:sSubPr>
                            <m:ctrlPr>
                              <a:rPr lang="en-US" altLang="zh-CN" sz="2800" b="1" i="1">
                                <a:solidFill>
                                  <a:srgbClr val="FF0000"/>
                                </a:solidFill>
                                <a:effectLst/>
                                <a:latin typeface="Cambria Math" panose="02040503050406030204" pitchFamily="18" charset="0"/>
                                <a:ea typeface="Cambria Math" panose="02040503050406030204" pitchFamily="56" charset="0"/>
                              </a:rPr>
                            </m:ctrlPr>
                          </m:sSubPr>
                          <m:e>
                            <m:r>
                              <a:rPr lang="en-US" altLang="zh-CN" sz="2800" b="1" i="1">
                                <a:solidFill>
                                  <a:srgbClr val="FF0000"/>
                                </a:solidFill>
                                <a:effectLst/>
                                <a:latin typeface="Cambria Math" panose="02040503050406030204" pitchFamily="56" charset="0"/>
                                <a:ea typeface="Cambria Math" panose="02040503050406030204" pitchFamily="56" charset="0"/>
                              </a:rPr>
                              <m:t>𝒎</m:t>
                            </m:r>
                          </m:e>
                          <m:sub>
                            <m:r>
                              <m:rPr>
                                <m:nor/>
                              </m:rPr>
                              <a:rPr lang="zh-CN" altLang="zh-CN" sz="2800" b="1" i="0" baseline="-2000">
                                <a:solidFill>
                                  <a:srgbClr val="FF0000"/>
                                </a:solidFill>
                                <a:effectLst/>
                                <a:latin typeface="Times New Roman" panose="02040503050406030204" pitchFamily="56" charset="0"/>
                                <a:ea typeface="宋体" panose="02040503050406030204" pitchFamily="56" charset="0"/>
                              </a:rPr>
                              <m:t>冰</m:t>
                            </m:r>
                          </m:sub>
                        </m:sSub>
                      </m:num>
                      <m:den>
                        <m:sSub>
                          <m:sSubPr>
                            <m:ctrlPr>
                              <a:rPr lang="en-US" altLang="zh-CN" sz="2800" b="1" i="1">
                                <a:solidFill>
                                  <a:srgbClr val="FF0000"/>
                                </a:solidFill>
                                <a:effectLst/>
                                <a:latin typeface="Cambria Math" panose="02040503050406030204" pitchFamily="18" charset="0"/>
                                <a:ea typeface="Cambria Math" panose="02040503050406030204" pitchFamily="56" charset="0"/>
                              </a:rPr>
                            </m:ctrlPr>
                          </m:sSubPr>
                          <m:e>
                            <m:r>
                              <a:rPr lang="en-US" altLang="zh-CN" sz="2800" b="1" i="1">
                                <a:solidFill>
                                  <a:srgbClr val="FF0000"/>
                                </a:solidFill>
                                <a:effectLst/>
                                <a:latin typeface="Cambria Math" panose="02040503050406030204" pitchFamily="56" charset="0"/>
                                <a:ea typeface="Cambria Math" panose="02040503050406030204" pitchFamily="56" charset="0"/>
                              </a:rPr>
                              <m:t>𝝆</m:t>
                            </m:r>
                          </m:e>
                          <m:sub>
                            <m:r>
                              <m:rPr>
                                <m:nor/>
                              </m:rPr>
                              <a:rPr lang="zh-CN" altLang="zh-CN" sz="2800" b="1" i="0" baseline="-2000">
                                <a:solidFill>
                                  <a:srgbClr val="FF0000"/>
                                </a:solidFill>
                                <a:effectLst/>
                                <a:latin typeface="Times New Roman" panose="02040503050406030204" pitchFamily="56" charset="0"/>
                                <a:ea typeface="宋体" panose="02040503050406030204" pitchFamily="56" charset="0"/>
                              </a:rPr>
                              <m:t>冰</m:t>
                            </m:r>
                          </m:sub>
                        </m:sSub>
                      </m:den>
                    </m:f>
                  </m:oMath>
                </a14:m>
                <a:r>
                  <a:rPr lang="zh-CN" altLang="zh-CN" sz="2800" b="1" i="0" u="none">
                    <a:solidFill>
                      <a:srgbClr val="FF0000"/>
                    </a:solidFill>
                    <a:effectLst/>
                    <a:latin typeface="Times New Roman" pitchFamily="28"/>
                    <a:ea typeface="宋体" pitchFamily="28"/>
                    <a:cs typeface="宋体" pitchFamily="28"/>
                  </a:rPr>
                  <a:t>＝</a:t>
                </a:r>
                <a14:m>
                  <m:oMath xmlns:m="http://schemas.openxmlformats.org/officeDocument/2006/math">
                    <m:f>
                      <m:fPr>
                        <m:ctrlPr>
                          <a:rPr lang="en-US" altLang="zh-CN" sz="2800" b="1" i="1">
                            <a:solidFill>
                              <a:srgbClr val="FF0000"/>
                            </a:solidFill>
                            <a:effectLst/>
                            <a:latin typeface="Cambria Math" panose="02040503050406030204" pitchFamily="18" charset="0"/>
                            <a:ea typeface="Cambria Math" panose="02040503050406030204" pitchFamily="56" charset="0"/>
                          </a:rPr>
                        </m:ctrlPr>
                      </m:fPr>
                      <m:num>
                        <m:r>
                          <a:rPr lang="en-US" altLang="zh-CN" sz="2800" b="1" i="0">
                            <a:solidFill>
                              <a:srgbClr val="FF0000"/>
                            </a:solidFill>
                            <a:effectLst/>
                            <a:latin typeface="Cambria Math" panose="02040503050406030204" pitchFamily="56" charset="0"/>
                            <a:ea typeface="Cambria Math" panose="02040503050406030204" pitchFamily="56" charset="0"/>
                          </a:rPr>
                          <m:t>𝟒𝟓𝟎</m:t>
                        </m:r>
                        <m:r>
                          <m:rPr>
                            <m:nor/>
                          </m:rPr>
                          <a:rPr lang="en-US" altLang="zh-CN" sz="2800" b="1" i="0">
                            <a:solidFill>
                              <a:srgbClr val="FF0000"/>
                            </a:solidFill>
                            <a:effectLst/>
                            <a:latin typeface="Times New Roman" panose="02040503050406030204" pitchFamily="56" charset="0"/>
                            <a:ea typeface="宋体" panose="02040503050406030204" pitchFamily="56" charset="0"/>
                          </a:rPr>
                          <m:t> </m:t>
                        </m:r>
                        <m:r>
                          <a:rPr lang="en-US" altLang="zh-CN" sz="2800" b="1" i="0">
                            <a:solidFill>
                              <a:srgbClr val="FF0000"/>
                            </a:solidFill>
                            <a:effectLst/>
                            <a:latin typeface="Cambria Math" panose="02040503050406030204" pitchFamily="56" charset="0"/>
                            <a:ea typeface="Cambria Math" panose="02040503050406030204" pitchFamily="56" charset="0"/>
                          </a:rPr>
                          <m:t>𝐠</m:t>
                        </m:r>
                      </m:num>
                      <m:den>
                        <m:r>
                          <a:rPr lang="en-US" altLang="zh-CN" sz="2800" b="1" i="0">
                            <a:solidFill>
                              <a:srgbClr val="FF0000"/>
                            </a:solidFill>
                            <a:effectLst/>
                            <a:latin typeface="Cambria Math" panose="02040503050406030204" pitchFamily="56" charset="0"/>
                            <a:ea typeface="Cambria Math" panose="02040503050406030204" pitchFamily="56" charset="0"/>
                          </a:rPr>
                          <m:t>𝟎</m:t>
                        </m:r>
                        <m:r>
                          <m:rPr>
                            <m:nor/>
                          </m:rPr>
                          <a:rPr lang="en-US" altLang="zh-CN" sz="2800" b="1" i="0">
                            <a:solidFill>
                              <a:srgbClr val="FF0000"/>
                            </a:solidFill>
                            <a:effectLst/>
                            <a:latin typeface="Times New Roman" panose="02040503050406030204" pitchFamily="56" charset="0"/>
                            <a:ea typeface="宋体" panose="02040503050406030204" pitchFamily="56" charset="0"/>
                          </a:rPr>
                          <m:t>.</m:t>
                        </m:r>
                        <m:r>
                          <a:rPr lang="en-US" altLang="zh-CN" sz="2800" b="1" i="0">
                            <a:solidFill>
                              <a:srgbClr val="FF0000"/>
                            </a:solidFill>
                            <a:effectLst/>
                            <a:latin typeface="Cambria Math" panose="02040503050406030204" pitchFamily="56" charset="0"/>
                            <a:ea typeface="Cambria Math" panose="02040503050406030204" pitchFamily="56" charset="0"/>
                          </a:rPr>
                          <m:t>𝟗</m:t>
                        </m:r>
                        <m:r>
                          <m:rPr>
                            <m:nor/>
                          </m:rPr>
                          <a:rPr lang="en-US" altLang="zh-CN" sz="2800" b="1" i="0">
                            <a:solidFill>
                              <a:srgbClr val="FF0000"/>
                            </a:solidFill>
                            <a:effectLst/>
                            <a:latin typeface="Times New Roman" panose="02040503050406030204" pitchFamily="56" charset="0"/>
                            <a:ea typeface="宋体" panose="02040503050406030204" pitchFamily="56" charset="0"/>
                          </a:rPr>
                          <m:t> </m:t>
                        </m:r>
                        <m:r>
                          <a:rPr lang="en-US" altLang="zh-CN" sz="2800" b="1" i="0">
                            <a:solidFill>
                              <a:srgbClr val="FF0000"/>
                            </a:solidFill>
                            <a:effectLst/>
                            <a:latin typeface="Cambria Math" panose="02040503050406030204" pitchFamily="56" charset="0"/>
                            <a:ea typeface="Cambria Math" panose="02040503050406030204" pitchFamily="56" charset="0"/>
                          </a:rPr>
                          <m:t>𝐠</m:t>
                        </m:r>
                        <m:r>
                          <m:rPr>
                            <m:nor/>
                          </m:rPr>
                          <a:rPr lang="en-US" altLang="zh-CN" sz="2800" b="1" i="0">
                            <a:solidFill>
                              <a:srgbClr val="FF0000"/>
                            </a:solidFill>
                            <a:effectLst/>
                            <a:latin typeface="Times New Roman" panose="02040503050406030204" pitchFamily="56" charset="0"/>
                            <a:ea typeface="宋体" panose="02040503050406030204" pitchFamily="56" charset="0"/>
                          </a:rPr>
                          <m:t>/</m:t>
                        </m:r>
                        <m:r>
                          <a:rPr lang="en-US" altLang="zh-CN" sz="2800" b="1" i="0">
                            <a:solidFill>
                              <a:srgbClr val="FF0000"/>
                            </a:solidFill>
                            <a:effectLst/>
                            <a:latin typeface="Cambria Math" panose="02040503050406030204" pitchFamily="56" charset="0"/>
                            <a:ea typeface="Cambria Math" panose="02040503050406030204" pitchFamily="56" charset="0"/>
                          </a:rPr>
                          <m:t>𝐜</m:t>
                        </m:r>
                        <m:sSup>
                          <m:sSupPr>
                            <m:ctrlPr>
                              <a:rPr lang="en-US" altLang="zh-CN" sz="2800" b="1" i="1">
                                <a:solidFill>
                                  <a:srgbClr val="FF0000"/>
                                </a:solidFill>
                                <a:effectLst/>
                                <a:latin typeface="Cambria Math" panose="02040503050406030204" pitchFamily="18" charset="0"/>
                                <a:ea typeface="Cambria Math" panose="02040503050406030204" pitchFamily="56" charset="0"/>
                              </a:rPr>
                            </m:ctrlPr>
                          </m:sSupPr>
                          <m:e>
                            <m:r>
                              <a:rPr lang="en-US" altLang="zh-CN" sz="2800" b="1" i="0">
                                <a:solidFill>
                                  <a:srgbClr val="FF0000"/>
                                </a:solidFill>
                                <a:effectLst/>
                                <a:latin typeface="Cambria Math" panose="02040503050406030204" pitchFamily="56" charset="0"/>
                                <a:ea typeface="Cambria Math" panose="02040503050406030204" pitchFamily="56" charset="0"/>
                              </a:rPr>
                              <m:t>𝐦</m:t>
                            </m:r>
                          </m:e>
                          <m:sup>
                            <m:r>
                              <a:rPr lang="en-US" altLang="zh-CN" sz="2800" b="1" i="0">
                                <a:solidFill>
                                  <a:srgbClr val="FF0000"/>
                                </a:solidFill>
                                <a:effectLst/>
                                <a:latin typeface="Cambria Math" panose="02040503050406030204" pitchFamily="56" charset="0"/>
                                <a:ea typeface="Cambria Math" panose="02040503050406030204" pitchFamily="56" charset="0"/>
                              </a:rPr>
                              <m:t>𝟑</m:t>
                            </m:r>
                          </m:sup>
                        </m:sSup>
                      </m:den>
                    </m:f>
                  </m:oMath>
                </a14:m>
                <a:r>
                  <a:rPr lang="zh-CN" altLang="zh-CN" sz="2800" b="1" i="0" u="none">
                    <a:solidFill>
                      <a:srgbClr val="FF0000"/>
                    </a:solidFill>
                    <a:effectLst/>
                    <a:latin typeface="Times New Roman" pitchFamily="28"/>
                    <a:ea typeface="宋体" pitchFamily="28"/>
                    <a:cs typeface="宋体" pitchFamily="28"/>
                  </a:rPr>
                  <a:t>＝</a:t>
                </a:r>
                <a:r>
                  <a:rPr lang="en-US" altLang="zh-CN" sz="2800" b="1" i="0" u="none">
                    <a:solidFill>
                      <a:srgbClr val="FF0000"/>
                    </a:solidFill>
                    <a:effectLst/>
                    <a:latin typeface="Times New Roman" pitchFamily="28"/>
                    <a:ea typeface="Times New Roman" pitchFamily="28"/>
                    <a:cs typeface="宋体" pitchFamily="28"/>
                  </a:rPr>
                  <a:t>500 cm</a:t>
                </a:r>
                <a:r>
                  <a:rPr lang="en-US" altLang="zh-CN" sz="2800" b="1" i="0" u="none" baseline="30000">
                    <a:solidFill>
                      <a:srgbClr val="FF0000"/>
                    </a:solidFill>
                    <a:effectLst/>
                    <a:latin typeface="Times New Roman" pitchFamily="28"/>
                    <a:ea typeface="Times New Roman" pitchFamily="28"/>
                    <a:cs typeface="宋体" pitchFamily="28"/>
                  </a:rPr>
                  <a:t>3</a:t>
                </a:r>
              </a:p>
            </p:txBody>
          </p:sp>
        </mc:Choice>
        <mc:Fallback xmlns="" xmlns:a16="http://schemas.microsoft.com/office/drawing/2014/main">
          <p:sp>
            <p:nvSpPr>
              <p:cNvPr id="3" name="yt_shape_11973" descr="{&quot;rangeId&quot;:24,&quot;color&quot;:&quot;R&quot;}"/>
              <p:cNvSpPr txBox="1">
                <a:spLocks noRot="1" noChangeAspect="1" noMove="1" noResize="1" noEditPoints="1" noAdjustHandles="1" noChangeArrowheads="1" noChangeShapeType="1" noTextEdit="1"/>
              </p:cNvSpPr>
              <p:nvPr/>
            </p:nvSpPr>
            <p:spPr>
              <a:xfrm>
                <a:off x="648143" y="1739309"/>
                <a:ext cx="8679283" cy="2083712"/>
              </a:xfrm>
              <a:prstGeom prst="rect">
                <a:avLst/>
              </a:prstGeom>
              <a:blipFill>
                <a:blip r:embed="rId2"/>
                <a:stretch>
                  <a:fillRect l="-2458" t="-2924"/>
                </a:stretch>
              </a:blipFill>
            </p:spPr>
            <p:txBody>
              <a:bodyPr/>
              <a:lstStyle/>
              <a:p>
                <a:r>
                  <a:rPr lang="zh-CN" altLang="en-US">
                    <a:noFill/>
                  </a:rPr>
                  <a:t> </a:t>
                </a:r>
              </a:p>
            </p:txBody>
          </p:sp>
        </mc:Fallback>
      </mc:AlternateContent>
      <p:pic>
        <p:nvPicPr>
          <p:cNvPr id="11975" name="yt_image_11975">
            <a:extLst>
              <a:ext uri="">
                <a16:creationId xmlns="" xmlns:a16="http://schemas.microsoft.com/office/drawing/2014/main" xmlns:a14="http://schemas.microsoft.com/office/drawing/2010/main" xmlns:mc="http://schemas.openxmlformats.org/markup-compatibility/2006" id="{5351258F-BC95-41E6-9372-C2FE361B0291}"/>
              </a:ext>
            </a:extLst>
          </p:cNvPr>
          <p:cNvPicPr>
            <a:picLocks noChangeAspect="1" noChangeArrowheads="1"/>
          </p:cNvPicPr>
          <p:nvPr/>
        </p:nvPicPr>
        <p:blipFill>
          <a:blip r:embed="rId3" cstate="print"/>
          <a:srcRect/>
          <a:stretch>
            <a:fillRect/>
          </a:stretch>
        </p:blipFill>
        <p:spPr bwMode="auto">
          <a:xfrm>
            <a:off x="9363283" y="1739309"/>
            <a:ext cx="2180717" cy="1307592"/>
          </a:xfrm>
          <a:prstGeom prst="rect">
            <a:avLst/>
          </a:prstGeom>
          <a:noFill/>
          <a:extLst>
            <a:ext uri="{909E8E84-426E-40DD-AFC4-6F175D3DCCD1}">
              <a14:hiddenFill xmlns:a14="http://schemas.microsoft.com/office/drawing/2010/main">
                <a:solidFill>
                  <a:srgbClr val="FFFFFF"/>
                </a:solidFill>
              </a14:hiddenFill>
            </a:ext>
          </a:extLst>
        </p:spPr>
      </p:pic>
      <p:sp>
        <p:nvSpPr>
          <p:cNvPr id="11977" name="yt_shape_11977"/>
          <p:cNvSpPr txBox="1"/>
          <p:nvPr/>
        </p:nvSpPr>
        <p:spPr>
          <a:xfrm>
            <a:off x="648000" y="3873349"/>
            <a:ext cx="9246121" cy="499880"/>
          </a:xfrm>
          <a:prstGeom prst="rect">
            <a:avLst/>
          </a:prstGeom>
        </p:spPr>
        <p:txBody>
          <a:bodyPr vert="horz" wrap="none" lIns="0" tIns="0" rIns="0" bIns="0" rtlCol="0">
            <a:spAutoFit/>
          </a:bodyPr>
          <a:lstStyle/>
          <a:p>
            <a:pPr algn="l" eaLnBrk="1" latinLnBrk="0" hangingPunct="0">
              <a:lnSpc>
                <a:spcPct val="129999"/>
              </a:lnSpc>
            </a:pPr>
            <a:r>
              <a:rPr lang="zh-CN" altLang="zh-CN" sz="2800" b="0" i="0" u="none">
                <a:solidFill>
                  <a:srgbClr val="000000"/>
                </a:solidFill>
                <a:effectLst/>
                <a:latin typeface="宋体" pitchFamily="28"/>
                <a:ea typeface="宋体" pitchFamily="28"/>
                <a:cs typeface="宋体" pitchFamily="28"/>
              </a:rPr>
              <a:t>（</a:t>
            </a:r>
            <a:r>
              <a:rPr lang="en-US" altLang="zh-CN" sz="2800" b="0" i="0" u="none">
                <a:solidFill>
                  <a:srgbClr val="000000"/>
                </a:solidFill>
                <a:effectLst/>
                <a:latin typeface="Times New Roman" pitchFamily="28"/>
                <a:ea typeface="Times New Roman" pitchFamily="28"/>
                <a:cs typeface="宋体" pitchFamily="28"/>
              </a:rPr>
              <a:t>3</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Times New Roman" pitchFamily="28"/>
                <a:ea typeface="宋体" pitchFamily="28"/>
                <a:cs typeface="宋体" pitchFamily="28"/>
              </a:rPr>
              <a:t>通过计算结果分析，玻璃瓶被</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Times New Roman" pitchFamily="28"/>
                <a:ea typeface="宋体" pitchFamily="28"/>
                <a:cs typeface="宋体" pitchFamily="28"/>
              </a:rPr>
              <a:t>冻裂</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Times New Roman" pitchFamily="28"/>
                <a:ea typeface="宋体" pitchFamily="28"/>
                <a:cs typeface="宋体" pitchFamily="28"/>
              </a:rPr>
              <a:t>的主要原因。</a:t>
            </a:r>
            <a:r>
              <a:rPr lang="en-US" altLang="zh-CN" sz="2800" b="0" i="0" u="none">
                <a:solidFill>
                  <a:srgbClr val="000000"/>
                </a:solidFill>
                <a:effectLst/>
                <a:latin typeface="Times New Roman" pitchFamily="28"/>
                <a:ea typeface="Times New Roman" pitchFamily="28"/>
                <a:cs typeface="宋体" pitchFamily="28"/>
              </a:rPr>
              <a:t> </a:t>
            </a:r>
          </a:p>
        </p:txBody>
      </p:sp>
      <mc:AlternateContent xmlns:mc="http://schemas.openxmlformats.org/markup-compatibility/2006" xmlns:a14="http://schemas.microsoft.com/office/drawing/2010/main">
        <mc:Choice Requires="a14">
          <p:sp>
            <p:nvSpPr>
              <p:cNvPr id="4" name="yt_shape_11978"/>
              <p:cNvSpPr txBox="1"/>
              <p:nvPr/>
            </p:nvSpPr>
            <p:spPr>
              <a:xfrm>
                <a:off x="648143" y="4576381"/>
                <a:ext cx="10896000" cy="1245341"/>
              </a:xfrm>
              <a:prstGeom prst="rect">
                <a:avLst/>
              </a:prstGeom>
            </p:spPr>
            <p:txBody>
              <a:bodyPr vert="horz" wrap="square" lIns="0" tIns="0" rIns="0" bIns="0" rtlCol="0">
                <a:spAutoFit/>
              </a:bodyPr>
              <a:lstStyle/>
              <a:p>
                <a:pPr algn="l" eaLnBrk="1" latinLnBrk="0" hangingPunct="0">
                  <a:lnSpc>
                    <a:spcPct val="129999"/>
                  </a:lnSpc>
                </a:pPr>
                <a:r>
                  <a:rPr lang="zh-CN" altLang="zh-CN" sz="2800" b="1" i="0" u="none">
                    <a:solidFill>
                      <a:srgbClr val="FF0000"/>
                    </a:solidFill>
                    <a:effectLst/>
                    <a:latin typeface="Times New Roman" pitchFamily="28"/>
                    <a:ea typeface="宋体" pitchFamily="28"/>
                    <a:cs typeface="宋体" pitchFamily="28"/>
                  </a:rPr>
                  <a:t>解：</a:t>
                </a:r>
                <a:r>
                  <a:rPr lang="zh-CN" altLang="zh-CN" sz="2800" b="1" i="0" u="none">
                    <a:solidFill>
                      <a:srgbClr val="FF0000"/>
                    </a:solidFill>
                    <a:effectLst/>
                    <a:latin typeface="宋体" pitchFamily="28"/>
                    <a:ea typeface="宋体" pitchFamily="28"/>
                    <a:cs typeface="宋体" pitchFamily="28"/>
                  </a:rPr>
                  <a:t>（</a:t>
                </a:r>
                <a:r>
                  <a:rPr lang="en-US" altLang="zh-CN" sz="2800" b="1" i="0" u="none">
                    <a:solidFill>
                      <a:srgbClr val="FF0000"/>
                    </a:solidFill>
                    <a:effectLst/>
                    <a:latin typeface="Times New Roman" pitchFamily="28"/>
                    <a:ea typeface="Times New Roman" pitchFamily="28"/>
                    <a:cs typeface="宋体" pitchFamily="28"/>
                  </a:rPr>
                  <a:t>3</a:t>
                </a:r>
                <a:r>
                  <a:rPr lang="zh-CN" altLang="zh-CN" sz="2800" b="1" i="0" u="none">
                    <a:solidFill>
                      <a:srgbClr val="FF0000"/>
                    </a:solidFill>
                    <a:effectLst/>
                    <a:latin typeface="宋体" pitchFamily="28"/>
                    <a:ea typeface="宋体" pitchFamily="28"/>
                    <a:cs typeface="宋体" pitchFamily="28"/>
                  </a:rPr>
                  <a:t>）</a:t>
                </a:r>
                <a:r>
                  <a:rPr lang="zh-CN" altLang="zh-CN" sz="2800" b="1" i="0" u="none">
                    <a:solidFill>
                      <a:srgbClr val="FF0000"/>
                    </a:solidFill>
                    <a:effectLst/>
                    <a:latin typeface="Times New Roman" pitchFamily="28"/>
                    <a:ea typeface="宋体" pitchFamily="28"/>
                    <a:cs typeface="宋体" pitchFamily="28"/>
                  </a:rPr>
                  <a:t>由于水结冰后，密度减小，质量不变，由</a:t>
                </a:r>
                <a:r>
                  <a:rPr lang="en-US" altLang="zh-CN" sz="2800" b="1" i="1" u="none">
                    <a:solidFill>
                      <a:srgbClr val="FF0000"/>
                    </a:solidFill>
                    <a:effectLst/>
                    <a:latin typeface="Times New Roman" pitchFamily="28"/>
                    <a:ea typeface="Times New Roman" pitchFamily="28"/>
                    <a:cs typeface="宋体" pitchFamily="28"/>
                  </a:rPr>
                  <a:t>ρ</a:t>
                </a:r>
                <a:r>
                  <a:rPr lang="zh-CN" altLang="zh-CN" sz="2800" b="1" i="0" u="none">
                    <a:solidFill>
                      <a:srgbClr val="FF0000"/>
                    </a:solidFill>
                    <a:effectLst/>
                    <a:latin typeface="Times New Roman" pitchFamily="28"/>
                    <a:ea typeface="宋体" pitchFamily="28"/>
                    <a:cs typeface="宋体" pitchFamily="28"/>
                  </a:rPr>
                  <a:t>＝</a:t>
                </a:r>
                <a14:m>
                  <m:oMath xmlns:m="http://schemas.openxmlformats.org/officeDocument/2006/math">
                    <m:f>
                      <m:fPr>
                        <m:ctrlPr>
                          <a:rPr lang="en-US" altLang="zh-CN" sz="2800" b="1" i="1">
                            <a:solidFill>
                              <a:srgbClr val="FF0000"/>
                            </a:solidFill>
                            <a:effectLst/>
                            <a:latin typeface="Cambria Math" panose="02040503050406030204" pitchFamily="18" charset="0"/>
                            <a:ea typeface="Cambria Math" panose="02040503050406030204" pitchFamily="56" charset="0"/>
                          </a:rPr>
                        </m:ctrlPr>
                      </m:fPr>
                      <m:num>
                        <m:r>
                          <a:rPr lang="en-US" altLang="zh-CN" sz="2800" b="1" i="1">
                            <a:solidFill>
                              <a:srgbClr val="FF0000"/>
                            </a:solidFill>
                            <a:effectLst/>
                            <a:latin typeface="Cambria Math" panose="02040503050406030204" pitchFamily="56" charset="0"/>
                            <a:ea typeface="Cambria Math" panose="02040503050406030204" pitchFamily="56" charset="0"/>
                          </a:rPr>
                          <m:t>𝒎</m:t>
                        </m:r>
                      </m:num>
                      <m:den>
                        <m:r>
                          <a:rPr lang="en-US" altLang="zh-CN" sz="2800" b="1" i="1">
                            <a:solidFill>
                              <a:srgbClr val="FF0000"/>
                            </a:solidFill>
                            <a:effectLst/>
                            <a:latin typeface="Cambria Math" panose="02040503050406030204" pitchFamily="56" charset="0"/>
                            <a:ea typeface="Cambria Math" panose="02040503050406030204" pitchFamily="56" charset="0"/>
                          </a:rPr>
                          <m:t>𝑽</m:t>
                        </m:r>
                      </m:den>
                    </m:f>
                  </m:oMath>
                </a14:m>
                <a:r>
                  <a:rPr lang="zh-CN" altLang="zh-CN" sz="2800" b="1" i="0" u="none">
                    <a:solidFill>
                      <a:srgbClr val="FF0000"/>
                    </a:solidFill>
                    <a:effectLst/>
                    <a:latin typeface="Times New Roman" pitchFamily="28"/>
                    <a:ea typeface="宋体" pitchFamily="28"/>
                    <a:cs typeface="宋体" pitchFamily="28"/>
                  </a:rPr>
                  <a:t>可知，水结冰后，体积增大，从而会把玻璃瓶胀裂。</a:t>
                </a:r>
              </a:p>
            </p:txBody>
          </p:sp>
        </mc:Choice>
        <mc:Fallback xmlns="" xmlns:a16="http://schemas.microsoft.com/office/drawing/2014/main">
          <p:sp>
            <p:nvSpPr>
              <p:cNvPr id="4" name="yt_shape_11978" descr="{&quot;rangeId&quot;:24,&quot;color&quot;:&quot;R&quot;}"/>
              <p:cNvSpPr txBox="1">
                <a:spLocks noRot="1" noChangeAspect="1" noMove="1" noResize="1" noEditPoints="1" noAdjustHandles="1" noChangeArrowheads="1" noChangeShapeType="1" noTextEdit="1"/>
              </p:cNvSpPr>
              <p:nvPr/>
            </p:nvSpPr>
            <p:spPr>
              <a:xfrm>
                <a:off x="648143" y="4576381"/>
                <a:ext cx="10896000" cy="1245341"/>
              </a:xfrm>
              <a:prstGeom prst="rect">
                <a:avLst/>
              </a:prstGeom>
              <a:blipFill>
                <a:blip r:embed="rId4"/>
                <a:stretch>
                  <a:fillRect l="-1957" b="-14706"/>
                </a:stretch>
              </a:blipFill>
            </p:spPr>
            <p:txBody>
              <a:bodyPr/>
              <a:lstStyle/>
              <a:p>
                <a:r>
                  <a:rPr lang="zh-CN" alt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4" grpId="0"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YT"/>
        <p:cNvGrpSpPr/>
        <p:nvPr/>
      </p:nvGrpSpPr>
      <p:grpSpPr>
        <a:xfrm>
          <a:off x="0" y="0"/>
          <a:ext cx="0" cy="0"/>
          <a:chOff x="0" y="0"/>
          <a:chExt cx="0" cy="0"/>
        </a:xfrm>
      </p:grpSpPr>
      <p:sp>
        <p:nvSpPr>
          <p:cNvPr id="11840" name="yt_shape_11840"/>
          <p:cNvSpPr txBox="1"/>
          <p:nvPr/>
        </p:nvSpPr>
        <p:spPr>
          <a:xfrm>
            <a:off x="648143" y="1560010"/>
            <a:ext cx="10896000" cy="1620187"/>
          </a:xfrm>
          <a:prstGeom prst="rect">
            <a:avLst/>
          </a:prstGeom>
        </p:spPr>
        <p:txBody>
          <a:bodyPr vert="horz" wrap="square" lIns="0" tIns="0" rIns="0" bIns="0" rtlCol="0">
            <a:spAutoFit/>
          </a:bodyPr>
          <a:lstStyle/>
          <a:p>
            <a:pPr algn="l" eaLnBrk="1"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2.</a:t>
            </a:r>
            <a:r>
              <a:rPr lang="zh-CN" altLang="zh-CN" sz="2800" b="0" i="0" u="none">
                <a:solidFill>
                  <a:srgbClr val="000000"/>
                </a:solidFill>
                <a:effectLst/>
                <a:latin typeface="Times New Roman" pitchFamily="28"/>
                <a:ea typeface="宋体" pitchFamily="28"/>
                <a:cs typeface="宋体" pitchFamily="28"/>
              </a:rPr>
              <a:t>如图所示为出土于</a:t>
            </a:r>
            <a:r>
              <a:rPr lang="zh-CN" altLang="en-US" sz="2800" b="0" i="0" u="none">
                <a:solidFill>
                  <a:srgbClr val="000000"/>
                </a:solidFill>
                <a:effectLst/>
                <a:latin typeface="Times New Roman" pitchFamily="28"/>
                <a:ea typeface="宋体" pitchFamily="28"/>
                <a:cs typeface="宋体" pitchFamily="28"/>
              </a:rPr>
              <a:t>九县七区</a:t>
            </a:r>
            <a:r>
              <a:rPr lang="zh-CN" altLang="zh-CN" sz="2800" b="0" i="0" u="none">
                <a:solidFill>
                  <a:srgbClr val="000000"/>
                </a:solidFill>
                <a:effectLst/>
                <a:latin typeface="Times New Roman" pitchFamily="28"/>
                <a:ea typeface="宋体" pitchFamily="28"/>
                <a:cs typeface="宋体" pitchFamily="28"/>
              </a:rPr>
              <a:t>省舞阳县贾湖遗址的贾湖骨笛，是中国最早的乐器实物之一。吹奏骨笛时，发出的声音是由空气柱的</a:t>
            </a:r>
            <a:r>
              <a:rPr lang="zh-CN" altLang="zh-CN" sz="100" b="0" i="0" spc="-100">
                <a:solidFill>
                  <a:srgbClr val="FF0000"/>
                </a:solidFill>
                <a:effectLst/>
                <a:latin typeface="Times New Roman" pitchFamily="28"/>
                <a:ea typeface="宋体" pitchFamily="28"/>
                <a:cs typeface="宋体" pitchFamily="28"/>
              </a:rPr>
              <a:t> </a:t>
            </a:r>
            <a:r>
              <a:rPr lang="zh-CN" altLang="zh-CN" sz="2800" b="0" i="0" u="sng">
                <a:solidFill>
                  <a:srgbClr val="000000"/>
                </a:solidFill>
                <a:effectLst/>
                <a:uFill>
                  <a:solidFill>
                    <a:srgbClr val="000000"/>
                  </a:solidFill>
                </a:uFill>
                <a:latin typeface="Times New Roman" pitchFamily="28"/>
                <a:ea typeface="宋体" pitchFamily="28"/>
                <a:cs typeface="宋体" pitchFamily="28"/>
              </a:rPr>
              <a:t>　</a:t>
            </a:r>
            <a:r>
              <a:rPr lang="zh-CN" altLang="zh-CN" sz="2800" b="1" i="0" u="sng">
                <a:solidFill>
                  <a:srgbClr val="FF0000">
                    <a:alpha val="0"/>
                  </a:srgbClr>
                </a:solidFill>
                <a:effectLst/>
                <a:uFill>
                  <a:solidFill>
                    <a:srgbClr val="000000"/>
                  </a:solidFill>
                </a:uFill>
                <a:latin typeface="Times New Roman" pitchFamily="28"/>
                <a:ea typeface="宋体" pitchFamily="28"/>
                <a:cs typeface="宋体" pitchFamily="28"/>
              </a:rPr>
              <a:t>振动</a:t>
            </a:r>
            <a:r>
              <a:rPr lang="zh-CN" altLang="zh-CN" sz="2800" b="0" i="0" u="sng">
                <a:solidFill>
                  <a:srgbClr val="000000"/>
                </a:solidFill>
                <a:effectLst/>
                <a:uFill>
                  <a:solidFill>
                    <a:srgbClr val="000000"/>
                  </a:solidFill>
                </a:uFill>
                <a:latin typeface="Times New Roman" pitchFamily="28"/>
                <a:ea typeface="宋体" pitchFamily="28"/>
                <a:cs typeface="宋体" pitchFamily="28"/>
              </a:rPr>
              <a:t>　</a:t>
            </a:r>
            <a:r>
              <a:rPr lang="zh-CN" altLang="zh-CN" sz="100" b="0" i="0" spc="-100">
                <a:noFill/>
                <a:effectLst/>
                <a:latin typeface="Times New Roman" pitchFamily="28"/>
                <a:ea typeface="宋体" pitchFamily="28"/>
                <a:cs typeface="宋体" pitchFamily="28"/>
              </a:rPr>
              <a:t>⁠</a:t>
            </a:r>
            <a:r>
              <a:rPr lang="zh-CN" altLang="zh-CN" sz="2800" b="0" i="0" u="none">
                <a:solidFill>
                  <a:srgbClr val="000000"/>
                </a:solidFill>
                <a:effectLst/>
                <a:latin typeface="Times New Roman" pitchFamily="28"/>
                <a:ea typeface="宋体" pitchFamily="28"/>
                <a:cs typeface="宋体" pitchFamily="28"/>
              </a:rPr>
              <a:t>产生的，用手按住不同的孔是为了改变声音的</a:t>
            </a:r>
            <a:r>
              <a:rPr lang="zh-CN" altLang="zh-CN" sz="100" b="0" i="0" spc="-100">
                <a:solidFill>
                  <a:srgbClr val="FF0000"/>
                </a:solidFill>
                <a:effectLst/>
                <a:latin typeface="Times New Roman" pitchFamily="28"/>
                <a:ea typeface="宋体" pitchFamily="28"/>
                <a:cs typeface="宋体" pitchFamily="28"/>
              </a:rPr>
              <a:t> </a:t>
            </a:r>
            <a:r>
              <a:rPr lang="zh-CN" altLang="zh-CN" sz="2800" b="0" i="0" u="sng">
                <a:solidFill>
                  <a:srgbClr val="000000"/>
                </a:solidFill>
                <a:effectLst/>
                <a:uFill>
                  <a:solidFill>
                    <a:srgbClr val="000000"/>
                  </a:solidFill>
                </a:uFill>
                <a:latin typeface="Times New Roman" pitchFamily="28"/>
                <a:ea typeface="宋体" pitchFamily="28"/>
                <a:cs typeface="宋体" pitchFamily="28"/>
              </a:rPr>
              <a:t>　</a:t>
            </a:r>
            <a:r>
              <a:rPr lang="zh-CN" altLang="zh-CN" sz="2800" b="1" i="0" u="sng">
                <a:solidFill>
                  <a:srgbClr val="FF0000">
                    <a:alpha val="0"/>
                  </a:srgbClr>
                </a:solidFill>
                <a:effectLst/>
                <a:uFill>
                  <a:solidFill>
                    <a:srgbClr val="000000"/>
                  </a:solidFill>
                </a:uFill>
                <a:latin typeface="Times New Roman" pitchFamily="28"/>
                <a:ea typeface="宋体" pitchFamily="28"/>
                <a:cs typeface="宋体" pitchFamily="28"/>
              </a:rPr>
              <a:t>音调</a:t>
            </a:r>
            <a:r>
              <a:rPr lang="zh-CN" altLang="zh-CN" sz="2800" b="0" i="0" u="sng">
                <a:solidFill>
                  <a:srgbClr val="000000"/>
                </a:solidFill>
                <a:effectLst/>
                <a:uFill>
                  <a:solidFill>
                    <a:srgbClr val="000000"/>
                  </a:solidFill>
                </a:uFill>
                <a:latin typeface="Times New Roman" pitchFamily="28"/>
                <a:ea typeface="宋体" pitchFamily="28"/>
                <a:cs typeface="宋体" pitchFamily="28"/>
              </a:rPr>
              <a:t>　</a:t>
            </a:r>
            <a:r>
              <a:rPr lang="zh-CN" altLang="zh-CN" sz="100" b="0" i="0" spc="-100">
                <a:noFill/>
                <a:effectLst/>
                <a:latin typeface="Times New Roman" pitchFamily="28"/>
                <a:ea typeface="宋体" pitchFamily="28"/>
                <a:cs typeface="宋体" pitchFamily="28"/>
              </a:rPr>
              <a:t>⁠</a:t>
            </a:r>
            <a:r>
              <a:rPr lang="zh-CN" altLang="zh-CN" sz="2800" b="0" i="0" u="none">
                <a:solidFill>
                  <a:srgbClr val="000000"/>
                </a:solidFill>
                <a:effectLst/>
                <a:latin typeface="Times New Roman" pitchFamily="28"/>
                <a:ea typeface="宋体" pitchFamily="28"/>
                <a:cs typeface="宋体" pitchFamily="28"/>
              </a:rPr>
              <a:t>。</a:t>
            </a:r>
          </a:p>
        </p:txBody>
      </p:sp>
      <p:sp>
        <p:nvSpPr>
          <p:cNvPr id="11844" name="yt_shape_11844"/>
          <p:cNvSpPr txBox="1"/>
          <p:nvPr/>
        </p:nvSpPr>
        <p:spPr>
          <a:xfrm>
            <a:off x="648000" y="4975337"/>
            <a:ext cx="65" cy="322652"/>
          </a:xfrm>
          <a:prstGeom prst="rect">
            <a:avLst/>
          </a:prstGeom>
        </p:spPr>
        <p:txBody>
          <a:bodyPr vert="horz" wrap="none" lIns="0" tIns="0" rIns="0" bIns="0" rtlCol="0">
            <a:spAutoFit/>
          </a:bodyPr>
          <a:lstStyle/>
          <a:p>
            <a:pPr algn="l" eaLnBrk="1" latinLnBrk="0" hangingPunct="0">
              <a:lnSpc>
                <a:spcPct val="129999"/>
              </a:lnSpc>
            </a:pPr>
            <a:endParaRPr/>
          </a:p>
        </p:txBody>
      </p:sp>
      <p:grpSp>
        <p:nvGrpSpPr>
          <p:cNvPr id="11841" name="yt_shape_11841" title="H_121.3811">
            <a:extLst>
              <a:ext uri="{FF2B5EF4-FFF2-40B4-BE49-F238E27FC236}">
                <a16:creationId xmlns:a16="http://schemas.microsoft.com/office/drawing/2014/main" id="{249740F1-2B05-4C5A-B423-6F681AEFABC2}"/>
              </a:ext>
            </a:extLst>
          </p:cNvPr>
          <p:cNvGrpSpPr/>
          <p:nvPr/>
        </p:nvGrpSpPr>
        <p:grpSpPr>
          <a:xfrm>
            <a:off x="4526470" y="3383349"/>
            <a:ext cx="3139059" cy="1541540"/>
            <a:chOff x="0" y="0"/>
            <a:chExt cx="3139059" cy="1541540"/>
          </a:xfrm>
        </p:grpSpPr>
        <p:pic>
          <p:nvPicPr>
            <p:cNvPr id="2" name="yt_image_11841">
              <a:extLst>
                <a:ext uri="">
                  <a16:creationId xmlns="" xmlns:a16="http://schemas.microsoft.com/office/drawing/2014/main" xmlns:a14="http://schemas.microsoft.com/office/drawing/2010/main" id="{5351258F-BC95-41E6-9372-C2FE361B0291}"/>
                </a:ext>
              </a:extLst>
            </p:cNvPr>
            <p:cNvPicPr>
              <a:picLocks noChangeAspect="1" noChangeArrowheads="1"/>
            </p:cNvPicPr>
            <p:nvPr/>
          </p:nvPicPr>
          <p:blipFill>
            <a:blip r:embed="rId2" cstate="print"/>
            <a:srcRect/>
            <a:stretch>
              <a:fillRect/>
            </a:stretch>
          </p:blipFill>
          <p:spPr bwMode="auto">
            <a:xfrm>
              <a:off x="0" y="0"/>
              <a:ext cx="3139059" cy="1145540"/>
            </a:xfrm>
            <a:prstGeom prst="rect">
              <a:avLst/>
            </a:prstGeom>
            <a:noFill/>
            <a:extLst>
              <a:ext uri="{909E8E84-426E-40DD-AFC4-6F175D3DCCD1}">
                <a14:hiddenFill xmlns:a14="http://schemas.microsoft.com/office/drawing/2010/main">
                  <a:solidFill>
                    <a:srgbClr val="FFFFFF"/>
                  </a:solidFill>
                </a14:hiddenFill>
              </a:ext>
            </a:extLst>
          </p:spPr>
        </p:pic>
        <p:sp>
          <p:nvSpPr>
            <p:cNvPr id="11843" name="yt_shape_11843"/>
            <p:cNvSpPr txBox="1"/>
            <p:nvPr/>
          </p:nvSpPr>
          <p:spPr>
            <a:xfrm>
              <a:off x="902928" y="1181540"/>
              <a:ext cx="1369203" cy="360000"/>
            </a:xfrm>
            <a:prstGeom prst="rect">
              <a:avLst/>
            </a:prstGeom>
          </p:spPr>
          <p:txBody>
            <a:bodyPr vert="horz" wrap="square" lIns="0" tIns="0" rIns="0" bIns="0" rtlCol="0">
              <a:spAutoFit/>
            </a:bodyPr>
            <a:lstStyle/>
            <a:p>
              <a:pPr algn="ctr" eaLnBrk="1" latinLnBrk="0" hangingPunct="0">
                <a:lnSpc>
                  <a:spcPct val="129999"/>
                </a:lnSpc>
              </a:pPr>
              <a:r>
                <a:rPr lang="zh-CN" altLang="zh-CN" sz="2800" b="0" i="0" u="none">
                  <a:solidFill>
                    <a:srgbClr val="000000"/>
                  </a:solidFill>
                  <a:effectLst/>
                  <a:latin typeface="Times New Roman" pitchFamily="28"/>
                  <a:ea typeface="楷体" pitchFamily="28"/>
                  <a:cs typeface="宋体" pitchFamily="28"/>
                </a:rPr>
                <a:t>第</a:t>
              </a:r>
              <a:r>
                <a:rPr lang="en-US" altLang="zh-CN" sz="2800" b="0" i="0" u="none">
                  <a:solidFill>
                    <a:srgbClr val="000000"/>
                  </a:solidFill>
                  <a:effectLst/>
                  <a:latin typeface="Times New Roman" pitchFamily="28"/>
                  <a:ea typeface="Times New Roman" pitchFamily="28"/>
                  <a:cs typeface="宋体" pitchFamily="28"/>
                </a:rPr>
                <a:t>2</a:t>
              </a:r>
              <a:r>
                <a:rPr lang="zh-CN" altLang="zh-CN" sz="2800" b="0" i="0" u="none">
                  <a:solidFill>
                    <a:srgbClr val="000000"/>
                  </a:solidFill>
                  <a:effectLst/>
                  <a:latin typeface="Times New Roman" pitchFamily="28"/>
                  <a:ea typeface="楷体" pitchFamily="28"/>
                  <a:cs typeface="宋体" pitchFamily="28"/>
                </a:rPr>
                <a:t>题图</a:t>
              </a:r>
              <a:r>
                <a:rPr lang="en-US" altLang="zh-CN" sz="2800" b="0" i="0" u="none">
                  <a:solidFill>
                    <a:srgbClr val="000000"/>
                  </a:solidFill>
                  <a:effectLst/>
                  <a:latin typeface="Times New Roman" pitchFamily="28"/>
                  <a:ea typeface="Times New Roman" pitchFamily="28"/>
                  <a:cs typeface="宋体" pitchFamily="28"/>
                </a:rPr>
                <a:t> </a:t>
              </a:r>
            </a:p>
          </p:txBody>
        </p:sp>
      </p:grpSp>
      <p:sp>
        <p:nvSpPr>
          <p:cNvPr id="3" name="文本框 2">
            <a:extLst>
              <a:ext uri="{FF2B5EF4-FFF2-40B4-BE49-F238E27FC236}">
                <a16:creationId xmlns:a16="http://schemas.microsoft.com/office/drawing/2014/main" id="{035B78D6-3581-2AEF-E6D7-9DEADD34F1D0}"/>
              </a:ext>
            </a:extLst>
          </p:cNvPr>
          <p:cNvSpPr txBox="1"/>
          <p:nvPr/>
        </p:nvSpPr>
        <p:spPr>
          <a:xfrm>
            <a:off x="9803732" y="2067940"/>
            <a:ext cx="894461" cy="648348"/>
          </a:xfrm>
          <a:prstGeom prst="rect">
            <a:avLst/>
          </a:prstGeom>
          <a:noFill/>
        </p:spPr>
        <p:txBody>
          <a:bodyPr vert="horz" wrap="none" rtlCol="0">
            <a:noAutofit/>
          </a:bodyPr>
          <a:lstStyle/>
          <a:p>
            <a:pPr>
              <a:lnSpc>
                <a:spcPct val="129999"/>
              </a:lnSpc>
            </a:pPr>
            <a:r>
              <a:rPr kumimoji="0" lang="zh-CN" altLang="zh-CN" sz="2800" b="1" i="0" strike="noStrike" kern="1200" cap="none" spc="0" normalizeH="0" baseline="0" noProof="0">
                <a:ln>
                  <a:noFill/>
                </a:ln>
                <a:solidFill>
                  <a:srgbClr val="FF0000"/>
                </a:solidFill>
                <a:effectLst/>
                <a:uLnTx/>
                <a:uFill>
                  <a:solidFill>
                    <a:srgbClr val="000000"/>
                  </a:solidFill>
                </a:uFill>
                <a:latin typeface="Times New Roman" pitchFamily="28"/>
                <a:ea typeface="宋体" pitchFamily="28"/>
                <a:cs typeface="宋体" pitchFamily="28"/>
              </a:rPr>
              <a:t>振动</a:t>
            </a:r>
            <a:endParaRPr lang="zh-CN" altLang="en-US">
              <a:solidFill>
                <a:srgbClr val="FF0000"/>
              </a:solidFill>
            </a:endParaRPr>
          </a:p>
        </p:txBody>
      </p:sp>
      <p:sp>
        <p:nvSpPr>
          <p:cNvPr id="4" name="文本框 3">
            <a:extLst>
              <a:ext uri="{FF2B5EF4-FFF2-40B4-BE49-F238E27FC236}">
                <a16:creationId xmlns:a16="http://schemas.microsoft.com/office/drawing/2014/main" id="{8C95F768-0194-A821-372C-4AF037A2F5AF}"/>
              </a:ext>
            </a:extLst>
          </p:cNvPr>
          <p:cNvSpPr txBox="1"/>
          <p:nvPr/>
        </p:nvSpPr>
        <p:spPr>
          <a:xfrm>
            <a:off x="7670132" y="2622676"/>
            <a:ext cx="894461" cy="588658"/>
          </a:xfrm>
          <a:prstGeom prst="rect">
            <a:avLst/>
          </a:prstGeom>
          <a:noFill/>
        </p:spPr>
        <p:txBody>
          <a:bodyPr vert="horz" wrap="none" rtlCol="0">
            <a:noAutofit/>
          </a:bodyPr>
          <a:lstStyle/>
          <a:p>
            <a:pPr>
              <a:lnSpc>
                <a:spcPct val="129999"/>
              </a:lnSpc>
            </a:pPr>
            <a:r>
              <a:rPr kumimoji="0" lang="zh-CN" altLang="zh-CN" sz="2800" b="1" i="0" strike="noStrike" kern="1200" cap="none" spc="0" normalizeH="0" baseline="0" noProof="0">
                <a:ln>
                  <a:noFill/>
                </a:ln>
                <a:solidFill>
                  <a:srgbClr val="FF0000"/>
                </a:solidFill>
                <a:effectLst/>
                <a:uLnTx/>
                <a:uFill>
                  <a:solidFill>
                    <a:srgbClr val="000000"/>
                  </a:solidFill>
                </a:uFill>
                <a:latin typeface="Times New Roman" pitchFamily="28"/>
                <a:ea typeface="宋体" pitchFamily="28"/>
                <a:cs typeface="宋体" pitchFamily="28"/>
              </a:rPr>
              <a:t>音调</a:t>
            </a:r>
            <a:endParaRPr lang="zh-CN" altLang="en-US">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4" grpId="0"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YT"/>
        <p:cNvGrpSpPr/>
        <p:nvPr/>
      </p:nvGrpSpPr>
      <p:grpSpPr>
        <a:xfrm>
          <a:off x="0" y="0"/>
          <a:ext cx="0" cy="0"/>
          <a:chOff x="0" y="0"/>
          <a:chExt cx="0" cy="0"/>
        </a:xfrm>
      </p:grpSpPr>
      <p:sp>
        <p:nvSpPr>
          <p:cNvPr id="11845" name="yt_shape_11845"/>
          <p:cNvSpPr txBox="1"/>
          <p:nvPr/>
        </p:nvSpPr>
        <p:spPr>
          <a:xfrm>
            <a:off x="648143" y="938446"/>
            <a:ext cx="10896000" cy="4981107"/>
          </a:xfrm>
          <a:prstGeom prst="rect">
            <a:avLst/>
          </a:prstGeom>
        </p:spPr>
        <p:txBody>
          <a:bodyPr vert="horz" wrap="square" lIns="0" tIns="0" rIns="0" bIns="0" rtlCol="0">
            <a:spAutoFit/>
          </a:bodyPr>
          <a:lstStyle/>
          <a:p>
            <a:pPr algn="l" eaLnBrk="1" latinLnBrk="0" hangingPunct="0">
              <a:lnSpc>
                <a:spcPct val="129999"/>
              </a:lnSpc>
            </a:pPr>
            <a:r>
              <a:rPr lang="en-US" altLang="zh-CN" sz="2800" b="0" i="0" u="none" spc="150">
                <a:solidFill>
                  <a:srgbClr val="000000"/>
                </a:solidFill>
                <a:effectLst/>
                <a:latin typeface="Times New Roman" pitchFamily="28"/>
                <a:ea typeface="Times New Roman" pitchFamily="28"/>
                <a:cs typeface="宋体" pitchFamily="28"/>
              </a:rPr>
              <a:t>3.2023</a:t>
            </a:r>
            <a:r>
              <a:rPr lang="zh-CN" altLang="zh-CN" sz="2800" b="0" i="0" u="none" spc="150">
                <a:solidFill>
                  <a:srgbClr val="000000"/>
                </a:solidFill>
                <a:effectLst/>
                <a:latin typeface="Times New Roman" pitchFamily="28"/>
                <a:ea typeface="宋体" pitchFamily="28"/>
                <a:cs typeface="宋体" pitchFamily="28"/>
              </a:rPr>
              <a:t>年</a:t>
            </a:r>
            <a:r>
              <a:rPr lang="en-US" altLang="zh-CN" sz="2800" b="0" i="0" u="none" spc="150">
                <a:solidFill>
                  <a:srgbClr val="000000"/>
                </a:solidFill>
                <a:effectLst/>
                <a:latin typeface="Times New Roman" pitchFamily="28"/>
                <a:ea typeface="Times New Roman" pitchFamily="28"/>
                <a:cs typeface="宋体" pitchFamily="28"/>
              </a:rPr>
              <a:t>5</a:t>
            </a:r>
            <a:r>
              <a:rPr lang="zh-CN" altLang="zh-CN" sz="2800" b="0" i="0" u="none" spc="150">
                <a:solidFill>
                  <a:srgbClr val="000000"/>
                </a:solidFill>
                <a:effectLst/>
                <a:latin typeface="Times New Roman" pitchFamily="28"/>
                <a:ea typeface="宋体" pitchFamily="28"/>
                <a:cs typeface="宋体" pitchFamily="28"/>
              </a:rPr>
              <a:t>月</a:t>
            </a:r>
            <a:r>
              <a:rPr lang="en-US" altLang="zh-CN" sz="2800" b="0" i="0" u="none" spc="150">
                <a:solidFill>
                  <a:srgbClr val="000000"/>
                </a:solidFill>
                <a:effectLst/>
                <a:latin typeface="Times New Roman" pitchFamily="28"/>
                <a:ea typeface="Times New Roman" pitchFamily="28"/>
                <a:cs typeface="宋体" pitchFamily="28"/>
              </a:rPr>
              <a:t>30</a:t>
            </a:r>
            <a:r>
              <a:rPr lang="zh-CN" altLang="zh-CN" sz="2800" b="0" i="0" u="none" spc="150">
                <a:solidFill>
                  <a:srgbClr val="000000"/>
                </a:solidFill>
                <a:effectLst/>
                <a:latin typeface="Times New Roman" pitchFamily="28"/>
                <a:ea typeface="宋体" pitchFamily="28"/>
                <a:cs typeface="宋体" pitchFamily="28"/>
              </a:rPr>
              <a:t>日</a:t>
            </a:r>
            <a:r>
              <a:rPr lang="en-US" altLang="zh-CN" sz="2800" b="0" i="0" u="none" spc="150">
                <a:solidFill>
                  <a:srgbClr val="000000"/>
                </a:solidFill>
                <a:effectLst/>
                <a:latin typeface="Times New Roman" pitchFamily="28"/>
                <a:ea typeface="Times New Roman" pitchFamily="28"/>
                <a:cs typeface="宋体" pitchFamily="28"/>
              </a:rPr>
              <a:t>9</a:t>
            </a:r>
            <a:r>
              <a:rPr lang="zh-CN" altLang="zh-CN" sz="2800" b="0" i="0" u="none" spc="150">
                <a:solidFill>
                  <a:srgbClr val="000000"/>
                </a:solidFill>
                <a:effectLst/>
                <a:latin typeface="Times New Roman" pitchFamily="28"/>
                <a:ea typeface="宋体" pitchFamily="28"/>
                <a:cs typeface="宋体" pitchFamily="28"/>
              </a:rPr>
              <a:t>时</a:t>
            </a:r>
            <a:r>
              <a:rPr lang="en-US" altLang="zh-CN" sz="2800" b="0" i="0" u="none" spc="150">
                <a:solidFill>
                  <a:srgbClr val="000000"/>
                </a:solidFill>
                <a:effectLst/>
                <a:latin typeface="Times New Roman" pitchFamily="28"/>
                <a:ea typeface="Times New Roman" pitchFamily="28"/>
                <a:cs typeface="宋体" pitchFamily="28"/>
              </a:rPr>
              <a:t>31</a:t>
            </a:r>
            <a:r>
              <a:rPr lang="zh-CN" altLang="zh-CN" sz="2800" b="0" i="0" u="none" spc="150">
                <a:solidFill>
                  <a:srgbClr val="000000"/>
                </a:solidFill>
                <a:effectLst/>
                <a:latin typeface="Times New Roman" pitchFamily="28"/>
                <a:ea typeface="宋体" pitchFamily="28"/>
                <a:cs typeface="宋体" pitchFamily="28"/>
              </a:rPr>
              <a:t>分，搭载神舟十六号载人飞船的长征二号</a:t>
            </a:r>
            <a:r>
              <a:rPr lang="en-US" altLang="zh-CN" sz="2800" b="0" i="0" u="none" spc="150">
                <a:solidFill>
                  <a:srgbClr val="000000"/>
                </a:solidFill>
                <a:effectLst/>
                <a:latin typeface="Times New Roman" pitchFamily="28"/>
                <a:ea typeface="Times New Roman" pitchFamily="28"/>
                <a:cs typeface="宋体" pitchFamily="28"/>
              </a:rPr>
              <a:t>F</a:t>
            </a:r>
            <a:r>
              <a:rPr lang="zh-CN" altLang="zh-CN" sz="2800" b="0" i="0" u="none" spc="150">
                <a:solidFill>
                  <a:srgbClr val="000000"/>
                </a:solidFill>
                <a:effectLst/>
                <a:latin typeface="Times New Roman" pitchFamily="28"/>
                <a:ea typeface="宋体" pitchFamily="28"/>
                <a:cs typeface="宋体" pitchFamily="28"/>
              </a:rPr>
              <a:t>遥运载火箭成功点火发射。火箭点火后，发射台周围腾起了大量</a:t>
            </a:r>
            <a:r>
              <a:rPr lang="en-US" altLang="zh-CN" sz="2800" b="0" i="0" u="none" spc="150">
                <a:solidFill>
                  <a:srgbClr val="000000"/>
                </a:solidFill>
                <a:effectLst/>
                <a:latin typeface="宋体" pitchFamily="28"/>
                <a:ea typeface="宋体" pitchFamily="28"/>
                <a:cs typeface="宋体" pitchFamily="28"/>
              </a:rPr>
              <a:t>“</a:t>
            </a:r>
            <a:r>
              <a:rPr lang="zh-CN" altLang="zh-CN" sz="2800" b="0" i="0" u="none" spc="150">
                <a:solidFill>
                  <a:srgbClr val="000000"/>
                </a:solidFill>
                <a:effectLst/>
                <a:latin typeface="Times New Roman" pitchFamily="28"/>
                <a:ea typeface="宋体" pitchFamily="28"/>
                <a:cs typeface="宋体" pitchFamily="28"/>
              </a:rPr>
              <a:t>白气</a:t>
            </a:r>
            <a:r>
              <a:rPr lang="en-US" altLang="zh-CN" sz="2800" b="0" i="0" u="none" spc="150">
                <a:solidFill>
                  <a:srgbClr val="000000"/>
                </a:solidFill>
                <a:effectLst/>
                <a:latin typeface="宋体" pitchFamily="28"/>
                <a:ea typeface="宋体" pitchFamily="28"/>
                <a:cs typeface="宋体" pitchFamily="28"/>
              </a:rPr>
              <a:t>”</a:t>
            </a:r>
            <a:r>
              <a:rPr lang="zh-CN" altLang="zh-CN" sz="2800" b="0" i="0" u="none" spc="150">
                <a:solidFill>
                  <a:srgbClr val="000000"/>
                </a:solidFill>
                <a:effectLst/>
                <a:latin typeface="Times New Roman" pitchFamily="28"/>
                <a:ea typeface="宋体" pitchFamily="28"/>
                <a:cs typeface="宋体" pitchFamily="28"/>
              </a:rPr>
              <a:t>，白气的形成是</a:t>
            </a:r>
            <a:r>
              <a:rPr lang="zh-CN" altLang="zh-CN" sz="100" b="0" i="0" spc="150">
                <a:solidFill>
                  <a:srgbClr val="FF0000"/>
                </a:solidFill>
                <a:effectLst/>
                <a:latin typeface="Times New Roman" pitchFamily="28"/>
                <a:ea typeface="宋体" pitchFamily="28"/>
                <a:cs typeface="宋体" pitchFamily="28"/>
              </a:rPr>
              <a:t> </a:t>
            </a:r>
            <a:r>
              <a:rPr lang="zh-CN" altLang="zh-CN" sz="2800" b="0" i="0" u="sng" spc="150">
                <a:solidFill>
                  <a:srgbClr val="000000"/>
                </a:solidFill>
                <a:effectLst/>
                <a:uFill>
                  <a:solidFill>
                    <a:srgbClr val="000000"/>
                  </a:solidFill>
                </a:uFill>
                <a:latin typeface="Times New Roman" pitchFamily="28"/>
                <a:ea typeface="宋体" pitchFamily="28"/>
                <a:cs typeface="宋体" pitchFamily="28"/>
              </a:rPr>
              <a:t>　</a:t>
            </a:r>
            <a:r>
              <a:rPr lang="zh-CN" altLang="zh-CN" sz="2800" b="1" i="0" u="sng" spc="150">
                <a:solidFill>
                  <a:srgbClr val="FF0000">
                    <a:alpha val="0"/>
                  </a:srgbClr>
                </a:solidFill>
                <a:effectLst/>
                <a:uFill>
                  <a:solidFill>
                    <a:srgbClr val="000000"/>
                  </a:solidFill>
                </a:uFill>
                <a:latin typeface="Times New Roman" pitchFamily="28"/>
                <a:ea typeface="宋体" pitchFamily="28"/>
                <a:cs typeface="宋体" pitchFamily="28"/>
              </a:rPr>
              <a:t>液化</a:t>
            </a:r>
            <a:r>
              <a:rPr lang="zh-CN" altLang="zh-CN" sz="2800" b="0" i="0" u="sng" spc="150">
                <a:solidFill>
                  <a:srgbClr val="000000"/>
                </a:solidFill>
                <a:effectLst/>
                <a:uFill>
                  <a:solidFill>
                    <a:srgbClr val="000000"/>
                  </a:solidFill>
                </a:uFill>
                <a:latin typeface="Times New Roman" pitchFamily="28"/>
                <a:ea typeface="宋体" pitchFamily="28"/>
                <a:cs typeface="宋体" pitchFamily="28"/>
              </a:rPr>
              <a:t>　</a:t>
            </a:r>
            <a:r>
              <a:rPr lang="zh-CN" altLang="zh-CN" sz="100" b="0" i="0" spc="150">
                <a:noFill/>
                <a:effectLst/>
                <a:latin typeface="Times New Roman" pitchFamily="28"/>
                <a:ea typeface="宋体" pitchFamily="28"/>
                <a:cs typeface="宋体" pitchFamily="28"/>
              </a:rPr>
              <a:t>⁠</a:t>
            </a:r>
            <a:r>
              <a:rPr lang="zh-CN" altLang="zh-CN" sz="2800" b="0" i="0" u="none" spc="150">
                <a:solidFill>
                  <a:srgbClr val="000000"/>
                </a:solidFill>
                <a:effectLst/>
                <a:latin typeface="宋体" pitchFamily="28"/>
                <a:ea typeface="宋体" pitchFamily="28"/>
                <a:cs typeface="宋体" pitchFamily="28"/>
              </a:rPr>
              <a:t>（</a:t>
            </a:r>
            <a:r>
              <a:rPr lang="zh-CN" altLang="zh-CN" sz="2800" b="0" i="0" u="none" spc="150">
                <a:solidFill>
                  <a:srgbClr val="000000"/>
                </a:solidFill>
                <a:effectLst/>
                <a:latin typeface="Times New Roman" pitchFamily="28"/>
                <a:ea typeface="宋体" pitchFamily="28"/>
                <a:cs typeface="宋体" pitchFamily="28"/>
              </a:rPr>
              <a:t>填物态变化的名称</a:t>
            </a:r>
            <a:r>
              <a:rPr lang="zh-CN" altLang="zh-CN" sz="2800" b="0" i="0" u="none" spc="150">
                <a:solidFill>
                  <a:srgbClr val="000000"/>
                </a:solidFill>
                <a:effectLst/>
                <a:latin typeface="宋体" pitchFamily="28"/>
                <a:ea typeface="宋体" pitchFamily="28"/>
                <a:cs typeface="宋体" pitchFamily="28"/>
              </a:rPr>
              <a:t>）</a:t>
            </a:r>
            <a:r>
              <a:rPr lang="zh-CN" altLang="zh-CN" sz="2800" b="0" i="0" u="none" spc="150">
                <a:solidFill>
                  <a:srgbClr val="000000"/>
                </a:solidFill>
                <a:effectLst/>
                <a:latin typeface="Times New Roman" pitchFamily="28"/>
                <a:ea typeface="宋体" pitchFamily="28"/>
                <a:cs typeface="宋体" pitchFamily="28"/>
              </a:rPr>
              <a:t>现象，这个过程中要</a:t>
            </a:r>
            <a:r>
              <a:rPr lang="zh-CN" altLang="zh-CN" sz="100" b="0" i="0" spc="150">
                <a:solidFill>
                  <a:srgbClr val="FF0000"/>
                </a:solidFill>
                <a:effectLst/>
                <a:latin typeface="Times New Roman" pitchFamily="28"/>
                <a:ea typeface="宋体" pitchFamily="28"/>
                <a:cs typeface="宋体" pitchFamily="28"/>
              </a:rPr>
              <a:t> </a:t>
            </a:r>
            <a:r>
              <a:rPr lang="zh-CN" altLang="zh-CN" sz="2800" b="0" i="0" u="sng" spc="150">
                <a:solidFill>
                  <a:srgbClr val="000000"/>
                </a:solidFill>
                <a:effectLst/>
                <a:uFill>
                  <a:solidFill>
                    <a:srgbClr val="000000"/>
                  </a:solidFill>
                </a:uFill>
                <a:latin typeface="Times New Roman" pitchFamily="28"/>
                <a:ea typeface="宋体" pitchFamily="28"/>
                <a:cs typeface="宋体" pitchFamily="28"/>
              </a:rPr>
              <a:t>　</a:t>
            </a:r>
            <a:r>
              <a:rPr lang="zh-CN" altLang="zh-CN" sz="2800" b="1" i="0" u="sng" spc="150">
                <a:solidFill>
                  <a:srgbClr val="FF0000">
                    <a:alpha val="0"/>
                  </a:srgbClr>
                </a:solidFill>
                <a:effectLst/>
                <a:uFill>
                  <a:solidFill>
                    <a:srgbClr val="000000"/>
                  </a:solidFill>
                </a:uFill>
                <a:latin typeface="Times New Roman" pitchFamily="28"/>
                <a:ea typeface="宋体" pitchFamily="28"/>
                <a:cs typeface="宋体" pitchFamily="28"/>
              </a:rPr>
              <a:t>放出</a:t>
            </a:r>
            <a:r>
              <a:rPr lang="zh-CN" altLang="zh-CN" sz="2800" b="0" i="0" u="sng" spc="150">
                <a:solidFill>
                  <a:srgbClr val="000000"/>
                </a:solidFill>
                <a:effectLst/>
                <a:uFill>
                  <a:solidFill>
                    <a:srgbClr val="000000"/>
                  </a:solidFill>
                </a:uFill>
                <a:latin typeface="Times New Roman" pitchFamily="28"/>
                <a:ea typeface="宋体" pitchFamily="28"/>
                <a:cs typeface="宋体" pitchFamily="28"/>
              </a:rPr>
              <a:t>　</a:t>
            </a:r>
            <a:r>
              <a:rPr lang="zh-CN" altLang="zh-CN" sz="100" b="0" i="0" spc="150">
                <a:noFill/>
                <a:effectLst/>
                <a:latin typeface="Times New Roman" pitchFamily="28"/>
                <a:ea typeface="宋体" pitchFamily="28"/>
                <a:cs typeface="宋体" pitchFamily="28"/>
              </a:rPr>
              <a:t>⁠</a:t>
            </a:r>
            <a:r>
              <a:rPr lang="zh-CN" altLang="zh-CN" sz="2800" b="0" i="0" u="none" spc="150">
                <a:solidFill>
                  <a:srgbClr val="000000"/>
                </a:solidFill>
                <a:effectLst/>
                <a:latin typeface="Times New Roman" pitchFamily="28"/>
                <a:ea typeface="宋体" pitchFamily="28"/>
                <a:cs typeface="宋体" pitchFamily="28"/>
              </a:rPr>
              <a:t>热量；火箭升空时，以火箭为参照物，地面是</a:t>
            </a:r>
            <a:r>
              <a:rPr lang="zh-CN" altLang="zh-CN" sz="100" b="0" i="0" spc="150">
                <a:solidFill>
                  <a:srgbClr val="FF0000"/>
                </a:solidFill>
                <a:effectLst/>
                <a:latin typeface="Times New Roman" pitchFamily="28"/>
                <a:ea typeface="宋体" pitchFamily="28"/>
                <a:cs typeface="宋体" pitchFamily="28"/>
              </a:rPr>
              <a:t> </a:t>
            </a:r>
            <a:r>
              <a:rPr lang="zh-CN" altLang="zh-CN" sz="2800" b="0" i="0" u="sng" spc="150">
                <a:solidFill>
                  <a:srgbClr val="000000"/>
                </a:solidFill>
                <a:effectLst/>
                <a:uFill>
                  <a:solidFill>
                    <a:srgbClr val="000000"/>
                  </a:solidFill>
                </a:uFill>
                <a:latin typeface="Times New Roman" pitchFamily="28"/>
                <a:ea typeface="宋体" pitchFamily="28"/>
                <a:cs typeface="宋体" pitchFamily="28"/>
              </a:rPr>
              <a:t>　</a:t>
            </a:r>
            <a:r>
              <a:rPr lang="zh-CN" altLang="zh-CN" sz="2800" b="1" i="0" u="sng" spc="150">
                <a:solidFill>
                  <a:srgbClr val="FF0000">
                    <a:alpha val="0"/>
                  </a:srgbClr>
                </a:solidFill>
                <a:effectLst/>
                <a:uFill>
                  <a:solidFill>
                    <a:srgbClr val="000000"/>
                  </a:solidFill>
                </a:uFill>
                <a:latin typeface="Times New Roman" pitchFamily="28"/>
                <a:ea typeface="宋体" pitchFamily="28"/>
                <a:cs typeface="宋体" pitchFamily="28"/>
              </a:rPr>
              <a:t>运动</a:t>
            </a:r>
            <a:r>
              <a:rPr lang="zh-CN" altLang="zh-CN" sz="2800" b="0" i="0" u="sng" spc="150">
                <a:solidFill>
                  <a:srgbClr val="000000"/>
                </a:solidFill>
                <a:effectLst/>
                <a:uFill>
                  <a:solidFill>
                    <a:srgbClr val="000000"/>
                  </a:solidFill>
                </a:uFill>
                <a:latin typeface="Times New Roman" pitchFamily="28"/>
                <a:ea typeface="宋体" pitchFamily="28"/>
                <a:cs typeface="宋体" pitchFamily="28"/>
              </a:rPr>
              <a:t>　</a:t>
            </a:r>
            <a:r>
              <a:rPr lang="zh-CN" altLang="zh-CN" sz="100" b="0" i="0" spc="150">
                <a:noFill/>
                <a:effectLst/>
                <a:latin typeface="Times New Roman" pitchFamily="28"/>
                <a:ea typeface="宋体" pitchFamily="28"/>
                <a:cs typeface="宋体" pitchFamily="28"/>
              </a:rPr>
              <a:t>⁠</a:t>
            </a:r>
            <a:r>
              <a:rPr lang="zh-CN" altLang="zh-CN" sz="2800" b="0" i="0" u="none" spc="150">
                <a:solidFill>
                  <a:srgbClr val="000000"/>
                </a:solidFill>
                <a:effectLst/>
                <a:latin typeface="Times New Roman" pitchFamily="28"/>
                <a:ea typeface="宋体" pitchFamily="28"/>
                <a:cs typeface="宋体" pitchFamily="28"/>
              </a:rPr>
              <a:t>的。</a:t>
            </a:r>
          </a:p>
          <a:p>
            <a:pPr algn="l" eaLnBrk="1"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4.</a:t>
            </a:r>
            <a:r>
              <a:rPr lang="zh-CN" altLang="zh-CN" sz="2800" b="0" i="0" u="none">
                <a:solidFill>
                  <a:srgbClr val="000000"/>
                </a:solidFill>
                <a:effectLst/>
                <a:latin typeface="Times New Roman" pitchFamily="28"/>
                <a:ea typeface="宋体" pitchFamily="28"/>
                <a:cs typeface="宋体" pitchFamily="28"/>
              </a:rPr>
              <a:t>一束光与水平面成</a:t>
            </a:r>
            <a:r>
              <a:rPr lang="en-US" altLang="zh-CN" sz="2800" b="0" i="0" u="none">
                <a:solidFill>
                  <a:srgbClr val="000000"/>
                </a:solidFill>
                <a:effectLst/>
                <a:latin typeface="Times New Roman" pitchFamily="28"/>
                <a:ea typeface="Times New Roman" pitchFamily="28"/>
                <a:cs typeface="宋体" pitchFamily="28"/>
              </a:rPr>
              <a:t>30°</a:t>
            </a:r>
            <a:r>
              <a:rPr lang="zh-CN" altLang="zh-CN" sz="2800" b="0" i="0" u="none">
                <a:solidFill>
                  <a:srgbClr val="000000"/>
                </a:solidFill>
                <a:effectLst/>
                <a:latin typeface="Times New Roman" pitchFamily="28"/>
                <a:ea typeface="宋体" pitchFamily="28"/>
                <a:cs typeface="宋体" pitchFamily="28"/>
              </a:rPr>
              <a:t>角斜射到平静的水面上，则反射角为</a:t>
            </a:r>
            <a:r>
              <a:rPr lang="zh-CN" altLang="zh-CN" sz="100" b="0" i="0" spc="-100">
                <a:solidFill>
                  <a:srgbClr val="FF0000"/>
                </a:solidFill>
                <a:effectLst/>
                <a:latin typeface="Times New Roman" pitchFamily="28"/>
                <a:ea typeface="宋体" pitchFamily="28"/>
                <a:cs typeface="宋体" pitchFamily="28"/>
              </a:rPr>
              <a:t> </a:t>
            </a:r>
            <a:r>
              <a:rPr lang="zh-CN" altLang="zh-CN" sz="2800" b="0" i="0" u="sng">
                <a:solidFill>
                  <a:srgbClr val="000000"/>
                </a:solidFill>
                <a:effectLst/>
                <a:uFill>
                  <a:solidFill>
                    <a:srgbClr val="000000"/>
                  </a:solidFill>
                </a:uFill>
                <a:latin typeface="Times New Roman" pitchFamily="28"/>
                <a:ea typeface="宋体" pitchFamily="28"/>
                <a:cs typeface="宋体" pitchFamily="28"/>
              </a:rPr>
              <a:t>　</a:t>
            </a:r>
            <a:r>
              <a:rPr lang="en-US" altLang="zh-CN" sz="2800" b="1" i="0" u="sng">
                <a:solidFill>
                  <a:srgbClr val="FF0000">
                    <a:alpha val="0"/>
                  </a:srgbClr>
                </a:solidFill>
                <a:effectLst/>
                <a:uFill>
                  <a:solidFill>
                    <a:srgbClr val="000000"/>
                  </a:solidFill>
                </a:uFill>
                <a:latin typeface="Times New Roman" pitchFamily="28"/>
                <a:ea typeface="Times New Roman" pitchFamily="28"/>
                <a:cs typeface="宋体" pitchFamily="28"/>
              </a:rPr>
              <a:t>60°</a:t>
            </a:r>
            <a:r>
              <a:rPr lang="zh-CN" altLang="zh-CN" sz="2800" b="0" i="0" u="sng">
                <a:solidFill>
                  <a:srgbClr val="000000"/>
                </a:solidFill>
                <a:effectLst/>
                <a:uFill>
                  <a:solidFill>
                    <a:srgbClr val="000000"/>
                  </a:solidFill>
                </a:uFill>
                <a:latin typeface="Times New Roman" pitchFamily="28"/>
                <a:ea typeface="宋体" pitchFamily="28"/>
                <a:cs typeface="宋体" pitchFamily="28"/>
              </a:rPr>
              <a:t>　</a:t>
            </a:r>
            <a:r>
              <a:rPr lang="zh-CN" altLang="zh-CN" sz="100" b="0" i="0" spc="-100">
                <a:noFill/>
                <a:effectLst/>
                <a:latin typeface="Times New Roman" pitchFamily="28"/>
                <a:ea typeface="宋体" pitchFamily="28"/>
                <a:cs typeface="宋体" pitchFamily="28"/>
              </a:rPr>
              <a:t>⁠</a:t>
            </a:r>
            <a:r>
              <a:rPr lang="zh-CN" altLang="zh-CN" sz="2800" b="0" i="0" u="none">
                <a:solidFill>
                  <a:srgbClr val="000000"/>
                </a:solidFill>
                <a:effectLst/>
                <a:latin typeface="Times New Roman" pitchFamily="28"/>
                <a:ea typeface="宋体" pitchFamily="28"/>
                <a:cs typeface="宋体" pitchFamily="28"/>
              </a:rPr>
              <a:t>。远远望去，一只小鸟在平静的水面上飞翔，若它距水面</a:t>
            </a:r>
            <a:r>
              <a:rPr lang="en-US" altLang="zh-CN" sz="2800" b="0" i="0" u="none">
                <a:solidFill>
                  <a:srgbClr val="000000"/>
                </a:solidFill>
                <a:effectLst/>
                <a:latin typeface="Times New Roman" pitchFamily="28"/>
                <a:ea typeface="Times New Roman" pitchFamily="28"/>
                <a:cs typeface="宋体" pitchFamily="28"/>
              </a:rPr>
              <a:t>6 m</a:t>
            </a:r>
            <a:r>
              <a:rPr lang="zh-CN" altLang="zh-CN" sz="2800" b="0" i="0" u="none">
                <a:solidFill>
                  <a:srgbClr val="000000"/>
                </a:solidFill>
                <a:effectLst/>
                <a:latin typeface="Times New Roman" pitchFamily="28"/>
                <a:ea typeface="宋体" pitchFamily="28"/>
                <a:cs typeface="宋体" pitchFamily="28"/>
              </a:rPr>
              <a:t>，它的像距水面的距离是</a:t>
            </a:r>
            <a:r>
              <a:rPr lang="zh-CN" altLang="zh-CN" sz="100" b="0" i="0" spc="-100">
                <a:solidFill>
                  <a:srgbClr val="FF0000"/>
                </a:solidFill>
                <a:effectLst/>
                <a:latin typeface="Times New Roman" pitchFamily="28"/>
                <a:ea typeface="宋体" pitchFamily="28"/>
                <a:cs typeface="宋体" pitchFamily="28"/>
              </a:rPr>
              <a:t> </a:t>
            </a:r>
            <a:r>
              <a:rPr lang="zh-CN" altLang="zh-CN" sz="2800" b="0" i="0" u="sng">
                <a:solidFill>
                  <a:srgbClr val="000000"/>
                </a:solidFill>
                <a:effectLst/>
                <a:uFill>
                  <a:solidFill>
                    <a:srgbClr val="000000"/>
                  </a:solidFill>
                </a:uFill>
                <a:latin typeface="Times New Roman" pitchFamily="28"/>
                <a:ea typeface="宋体" pitchFamily="28"/>
                <a:cs typeface="宋体" pitchFamily="28"/>
              </a:rPr>
              <a:t>　</a:t>
            </a:r>
            <a:r>
              <a:rPr lang="en-US" altLang="zh-CN" sz="2800" b="1" i="0" u="sng">
                <a:solidFill>
                  <a:srgbClr val="FF0000">
                    <a:alpha val="0"/>
                  </a:srgbClr>
                </a:solidFill>
                <a:effectLst/>
                <a:uFill>
                  <a:solidFill>
                    <a:srgbClr val="000000"/>
                  </a:solidFill>
                </a:uFill>
                <a:latin typeface="Times New Roman" pitchFamily="28"/>
                <a:ea typeface="Times New Roman" pitchFamily="28"/>
                <a:cs typeface="宋体" pitchFamily="28"/>
              </a:rPr>
              <a:t>6</a:t>
            </a:r>
            <a:r>
              <a:rPr lang="zh-CN" altLang="zh-CN" sz="2800" b="0" i="0" u="sng">
                <a:solidFill>
                  <a:srgbClr val="000000"/>
                </a:solidFill>
                <a:effectLst/>
                <a:uFill>
                  <a:solidFill>
                    <a:srgbClr val="000000"/>
                  </a:solidFill>
                </a:uFill>
                <a:latin typeface="Times New Roman" pitchFamily="28"/>
                <a:ea typeface="宋体" pitchFamily="28"/>
                <a:cs typeface="宋体" pitchFamily="28"/>
              </a:rPr>
              <a:t>　</a:t>
            </a:r>
            <a:r>
              <a:rPr lang="zh-CN" altLang="zh-CN" sz="100" b="0" i="0" spc="-100">
                <a:noFill/>
                <a:effectLst/>
                <a:latin typeface="Times New Roman" pitchFamily="28"/>
                <a:ea typeface="宋体" pitchFamily="28"/>
                <a:cs typeface="宋体" pitchFamily="28"/>
              </a:rPr>
              <a:t>⁠</a:t>
            </a:r>
            <a:r>
              <a:rPr lang="en-US" altLang="zh-CN" sz="2800" b="0" i="0" u="none">
                <a:solidFill>
                  <a:srgbClr val="000000"/>
                </a:solidFill>
                <a:effectLst/>
                <a:latin typeface="Times New Roman" pitchFamily="28"/>
                <a:ea typeface="Times New Roman" pitchFamily="28"/>
                <a:cs typeface="宋体" pitchFamily="28"/>
              </a:rPr>
              <a:t>m</a:t>
            </a:r>
            <a:r>
              <a:rPr lang="zh-CN" altLang="zh-CN" sz="2800" b="0" i="0" u="none">
                <a:solidFill>
                  <a:srgbClr val="000000"/>
                </a:solidFill>
                <a:effectLst/>
                <a:latin typeface="Times New Roman" pitchFamily="28"/>
                <a:ea typeface="宋体" pitchFamily="28"/>
                <a:cs typeface="宋体" pitchFamily="28"/>
              </a:rPr>
              <a:t>，当它向水面俯冲的过程中，像的大小</a:t>
            </a:r>
            <a:r>
              <a:rPr lang="zh-CN" altLang="zh-CN" sz="100" b="0" i="0" spc="-100">
                <a:solidFill>
                  <a:srgbClr val="FF0000"/>
                </a:solidFill>
                <a:effectLst/>
                <a:latin typeface="Times New Roman" pitchFamily="28"/>
                <a:ea typeface="宋体" pitchFamily="28"/>
                <a:cs typeface="宋体" pitchFamily="28"/>
              </a:rPr>
              <a:t> </a:t>
            </a:r>
            <a:r>
              <a:rPr lang="zh-CN" altLang="zh-CN" sz="2800" b="0" i="0" u="sng">
                <a:solidFill>
                  <a:srgbClr val="000000"/>
                </a:solidFill>
                <a:effectLst/>
                <a:uFill>
                  <a:solidFill>
                    <a:srgbClr val="000000"/>
                  </a:solidFill>
                </a:uFill>
                <a:latin typeface="Times New Roman" pitchFamily="28"/>
                <a:ea typeface="宋体" pitchFamily="28"/>
                <a:cs typeface="宋体" pitchFamily="28"/>
              </a:rPr>
              <a:t>　</a:t>
            </a:r>
            <a:r>
              <a:rPr lang="zh-CN" altLang="zh-CN" sz="2800" b="1" i="0" u="sng">
                <a:solidFill>
                  <a:srgbClr val="FF0000">
                    <a:alpha val="0"/>
                  </a:srgbClr>
                </a:solidFill>
                <a:effectLst/>
                <a:uFill>
                  <a:solidFill>
                    <a:srgbClr val="000000"/>
                  </a:solidFill>
                </a:uFill>
                <a:latin typeface="Times New Roman" pitchFamily="28"/>
                <a:ea typeface="宋体" pitchFamily="28"/>
                <a:cs typeface="宋体" pitchFamily="28"/>
              </a:rPr>
              <a:t>不变</a:t>
            </a:r>
            <a:r>
              <a:rPr lang="zh-CN" altLang="zh-CN" sz="2800" b="0" i="0" u="sng">
                <a:solidFill>
                  <a:srgbClr val="000000"/>
                </a:solidFill>
                <a:effectLst/>
                <a:uFill>
                  <a:solidFill>
                    <a:srgbClr val="000000"/>
                  </a:solidFill>
                </a:uFill>
                <a:latin typeface="Times New Roman" pitchFamily="28"/>
                <a:ea typeface="宋体" pitchFamily="28"/>
                <a:cs typeface="宋体" pitchFamily="28"/>
              </a:rPr>
              <a:t>　</a:t>
            </a:r>
            <a:r>
              <a:rPr lang="zh-CN" altLang="zh-CN" sz="100" b="0" i="0" spc="-100">
                <a:noFill/>
                <a:effectLst/>
                <a:latin typeface="Times New Roman" pitchFamily="28"/>
                <a:ea typeface="宋体" pitchFamily="28"/>
                <a:cs typeface="宋体" pitchFamily="28"/>
              </a:rPr>
              <a:t>⁠</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Times New Roman" pitchFamily="28"/>
                <a:ea typeface="宋体" pitchFamily="28"/>
                <a:cs typeface="宋体" pitchFamily="28"/>
              </a:rPr>
              <a:t>选填</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Times New Roman" pitchFamily="28"/>
                <a:ea typeface="宋体" pitchFamily="28"/>
                <a:cs typeface="宋体" pitchFamily="28"/>
              </a:rPr>
              <a:t>变大</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Times New Roman" pitchFamily="28"/>
                <a:ea typeface="宋体" pitchFamily="28"/>
                <a:cs typeface="宋体" pitchFamily="28"/>
              </a:rPr>
              <a:t>变小</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Times New Roman" pitchFamily="28"/>
                <a:ea typeface="宋体" pitchFamily="28"/>
                <a:cs typeface="宋体" pitchFamily="28"/>
              </a:rPr>
              <a:t>或</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Times New Roman" pitchFamily="28"/>
                <a:ea typeface="宋体" pitchFamily="28"/>
                <a:cs typeface="宋体" pitchFamily="28"/>
              </a:rPr>
              <a:t>不变</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Times New Roman" pitchFamily="28"/>
                <a:ea typeface="宋体" pitchFamily="28"/>
                <a:cs typeface="宋体" pitchFamily="28"/>
              </a:rPr>
              <a:t>。</a:t>
            </a:r>
          </a:p>
        </p:txBody>
      </p:sp>
      <p:sp>
        <p:nvSpPr>
          <p:cNvPr id="2" name="文本框 1">
            <a:extLst>
              <a:ext uri="{FF2B5EF4-FFF2-40B4-BE49-F238E27FC236}">
                <a16:creationId xmlns:a16="http://schemas.microsoft.com/office/drawing/2014/main" id="{C7CFE9F4-87F7-44C3-E574-5CD6C57B6E0C}"/>
              </a:ext>
            </a:extLst>
          </p:cNvPr>
          <p:cNvSpPr txBox="1"/>
          <p:nvPr/>
        </p:nvSpPr>
        <p:spPr>
          <a:xfrm>
            <a:off x="5076157" y="2001112"/>
            <a:ext cx="932561" cy="648348"/>
          </a:xfrm>
          <a:prstGeom prst="rect">
            <a:avLst/>
          </a:prstGeom>
          <a:noFill/>
        </p:spPr>
        <p:txBody>
          <a:bodyPr vert="horz" wrap="none" rtlCol="0">
            <a:noAutofit/>
          </a:bodyPr>
          <a:lstStyle/>
          <a:p>
            <a:pPr>
              <a:lnSpc>
                <a:spcPct val="129999"/>
              </a:lnSpc>
            </a:pPr>
            <a:r>
              <a:rPr kumimoji="0" lang="zh-CN" altLang="zh-CN" sz="2800" b="1" i="0" strike="noStrike" kern="1200" cap="none" spc="150" normalizeH="0" baseline="0" noProof="0">
                <a:ln>
                  <a:noFill/>
                </a:ln>
                <a:solidFill>
                  <a:srgbClr val="FF0000"/>
                </a:solidFill>
                <a:effectLst/>
                <a:uLnTx/>
                <a:uFill>
                  <a:solidFill>
                    <a:srgbClr val="000000"/>
                  </a:solidFill>
                </a:uFill>
                <a:latin typeface="Times New Roman" pitchFamily="28"/>
                <a:ea typeface="宋体" pitchFamily="28"/>
                <a:cs typeface="宋体" pitchFamily="28"/>
              </a:rPr>
              <a:t>液化</a:t>
            </a:r>
            <a:endParaRPr lang="zh-CN" altLang="en-US">
              <a:solidFill>
                <a:srgbClr val="FF0000"/>
              </a:solidFill>
            </a:endParaRPr>
          </a:p>
        </p:txBody>
      </p:sp>
      <p:sp>
        <p:nvSpPr>
          <p:cNvPr id="3" name="文本框 2">
            <a:extLst>
              <a:ext uri="{FF2B5EF4-FFF2-40B4-BE49-F238E27FC236}">
                <a16:creationId xmlns:a16="http://schemas.microsoft.com/office/drawing/2014/main" id="{F7C4D87E-097B-8BB3-B332-36AF463DEA84}"/>
              </a:ext>
            </a:extLst>
          </p:cNvPr>
          <p:cNvSpPr txBox="1"/>
          <p:nvPr/>
        </p:nvSpPr>
        <p:spPr>
          <a:xfrm>
            <a:off x="3202907" y="2555848"/>
            <a:ext cx="932561" cy="648348"/>
          </a:xfrm>
          <a:prstGeom prst="rect">
            <a:avLst/>
          </a:prstGeom>
          <a:noFill/>
        </p:spPr>
        <p:txBody>
          <a:bodyPr vert="horz" wrap="none" rtlCol="0">
            <a:noAutofit/>
          </a:bodyPr>
          <a:lstStyle/>
          <a:p>
            <a:pPr>
              <a:lnSpc>
                <a:spcPct val="129999"/>
              </a:lnSpc>
            </a:pPr>
            <a:r>
              <a:rPr kumimoji="0" lang="zh-CN" altLang="zh-CN" sz="2800" b="1" i="0" strike="noStrike" kern="1200" cap="none" spc="150" normalizeH="0" baseline="0" noProof="0">
                <a:ln>
                  <a:noFill/>
                </a:ln>
                <a:solidFill>
                  <a:srgbClr val="FF0000"/>
                </a:solidFill>
                <a:effectLst/>
                <a:uLnTx/>
                <a:uFill>
                  <a:solidFill>
                    <a:srgbClr val="000000"/>
                  </a:solidFill>
                </a:uFill>
                <a:latin typeface="Times New Roman" pitchFamily="28"/>
                <a:ea typeface="宋体" pitchFamily="28"/>
                <a:cs typeface="宋体" pitchFamily="28"/>
              </a:rPr>
              <a:t>放出</a:t>
            </a:r>
            <a:endParaRPr lang="zh-CN" altLang="en-US">
              <a:solidFill>
                <a:srgbClr val="FF0000"/>
              </a:solidFill>
            </a:endParaRPr>
          </a:p>
        </p:txBody>
      </p:sp>
      <p:sp>
        <p:nvSpPr>
          <p:cNvPr id="4" name="文本框 3">
            <a:extLst>
              <a:ext uri="{FF2B5EF4-FFF2-40B4-BE49-F238E27FC236}">
                <a16:creationId xmlns:a16="http://schemas.microsoft.com/office/drawing/2014/main" id="{CADB0569-1D90-775D-4BB6-41ABDB1853B1}"/>
              </a:ext>
            </a:extLst>
          </p:cNvPr>
          <p:cNvSpPr txBox="1"/>
          <p:nvPr/>
        </p:nvSpPr>
        <p:spPr>
          <a:xfrm>
            <a:off x="1704307" y="3110584"/>
            <a:ext cx="932561" cy="648348"/>
          </a:xfrm>
          <a:prstGeom prst="rect">
            <a:avLst/>
          </a:prstGeom>
          <a:noFill/>
        </p:spPr>
        <p:txBody>
          <a:bodyPr vert="horz" wrap="none" rtlCol="0">
            <a:noAutofit/>
          </a:bodyPr>
          <a:lstStyle/>
          <a:p>
            <a:pPr>
              <a:lnSpc>
                <a:spcPct val="129999"/>
              </a:lnSpc>
            </a:pPr>
            <a:r>
              <a:rPr kumimoji="0" lang="zh-CN" altLang="zh-CN" sz="2800" b="1" i="0" strike="noStrike" kern="1200" cap="none" spc="150" normalizeH="0" baseline="0" noProof="0">
                <a:ln>
                  <a:noFill/>
                </a:ln>
                <a:solidFill>
                  <a:srgbClr val="FF0000"/>
                </a:solidFill>
                <a:effectLst/>
                <a:uLnTx/>
                <a:uFill>
                  <a:solidFill>
                    <a:srgbClr val="000000"/>
                  </a:solidFill>
                </a:uFill>
                <a:latin typeface="Times New Roman" pitchFamily="28"/>
                <a:ea typeface="宋体" pitchFamily="28"/>
                <a:cs typeface="宋体" pitchFamily="28"/>
              </a:rPr>
              <a:t>运动</a:t>
            </a:r>
            <a:endParaRPr lang="zh-CN" altLang="en-US">
              <a:solidFill>
                <a:srgbClr val="FF0000"/>
              </a:solidFill>
            </a:endParaRPr>
          </a:p>
        </p:txBody>
      </p:sp>
      <p:sp>
        <p:nvSpPr>
          <p:cNvPr id="5" name="文本框 4">
            <a:extLst>
              <a:ext uri="{FF2B5EF4-FFF2-40B4-BE49-F238E27FC236}">
                <a16:creationId xmlns:a16="http://schemas.microsoft.com/office/drawing/2014/main" id="{700CE259-1303-216A-ACFD-3325CBF369D6}"/>
              </a:ext>
            </a:extLst>
          </p:cNvPr>
          <p:cNvSpPr txBox="1"/>
          <p:nvPr/>
        </p:nvSpPr>
        <p:spPr>
          <a:xfrm>
            <a:off x="10213307" y="3665320"/>
            <a:ext cx="678561" cy="648348"/>
          </a:xfrm>
          <a:prstGeom prst="rect">
            <a:avLst/>
          </a:prstGeom>
          <a:noFill/>
        </p:spPr>
        <p:txBody>
          <a:bodyPr vert="horz" wrap="none" rtlCol="0">
            <a:noAutofit/>
          </a:bodyPr>
          <a:lstStyle/>
          <a:p>
            <a:pPr>
              <a:lnSpc>
                <a:spcPct val="129999"/>
              </a:lnSpc>
            </a:pPr>
            <a:r>
              <a:rPr kumimoji="0" lang="en-US" altLang="zh-CN" sz="2800" b="1" i="0" strike="noStrike" kern="1200" cap="none" spc="0" normalizeH="0" baseline="0" noProof="0">
                <a:ln>
                  <a:noFill/>
                </a:ln>
                <a:solidFill>
                  <a:srgbClr val="FF0000"/>
                </a:solidFill>
                <a:effectLst/>
                <a:uLnTx/>
                <a:uFill>
                  <a:solidFill>
                    <a:srgbClr val="000000"/>
                  </a:solidFill>
                </a:uFill>
                <a:latin typeface="Times New Roman" pitchFamily="28"/>
                <a:ea typeface="Times New Roman" pitchFamily="28"/>
                <a:cs typeface="宋体" pitchFamily="28"/>
              </a:rPr>
              <a:t>60°</a:t>
            </a:r>
            <a:endParaRPr lang="zh-CN" altLang="en-US">
              <a:solidFill>
                <a:srgbClr val="FF0000"/>
              </a:solidFill>
            </a:endParaRPr>
          </a:p>
        </p:txBody>
      </p:sp>
      <p:sp>
        <p:nvSpPr>
          <p:cNvPr id="6" name="文本框 5">
            <a:extLst>
              <a:ext uri="{FF2B5EF4-FFF2-40B4-BE49-F238E27FC236}">
                <a16:creationId xmlns:a16="http://schemas.microsoft.com/office/drawing/2014/main" id="{30E2349F-ED55-F6E4-CBE4-18161ADC4042}"/>
              </a:ext>
            </a:extLst>
          </p:cNvPr>
          <p:cNvSpPr txBox="1"/>
          <p:nvPr/>
        </p:nvSpPr>
        <p:spPr>
          <a:xfrm>
            <a:off x="3047332" y="4774792"/>
            <a:ext cx="357886" cy="648348"/>
          </a:xfrm>
          <a:prstGeom prst="rect">
            <a:avLst/>
          </a:prstGeom>
          <a:noFill/>
        </p:spPr>
        <p:txBody>
          <a:bodyPr vert="horz" wrap="none" rtlCol="0">
            <a:noAutofit/>
          </a:bodyPr>
          <a:lstStyle/>
          <a:p>
            <a:pPr>
              <a:lnSpc>
                <a:spcPct val="129999"/>
              </a:lnSpc>
            </a:pPr>
            <a:r>
              <a:rPr kumimoji="0" lang="en-US" altLang="zh-CN" sz="2800" b="1" i="0" strike="noStrike" kern="1200" cap="none" spc="0" normalizeH="0" baseline="0" noProof="0">
                <a:ln>
                  <a:noFill/>
                </a:ln>
                <a:solidFill>
                  <a:srgbClr val="FF0000"/>
                </a:solidFill>
                <a:effectLst/>
                <a:uLnTx/>
                <a:uFill>
                  <a:solidFill>
                    <a:srgbClr val="000000"/>
                  </a:solidFill>
                </a:uFill>
                <a:latin typeface="Times New Roman" pitchFamily="28"/>
                <a:ea typeface="Times New Roman" pitchFamily="28"/>
                <a:cs typeface="宋体" pitchFamily="28"/>
              </a:rPr>
              <a:t>6</a:t>
            </a:r>
            <a:endParaRPr lang="zh-CN" altLang="en-US">
              <a:solidFill>
                <a:srgbClr val="FF0000"/>
              </a:solidFill>
            </a:endParaRPr>
          </a:p>
        </p:txBody>
      </p:sp>
      <p:sp>
        <p:nvSpPr>
          <p:cNvPr id="7" name="文本框 6">
            <a:extLst>
              <a:ext uri="{FF2B5EF4-FFF2-40B4-BE49-F238E27FC236}">
                <a16:creationId xmlns:a16="http://schemas.microsoft.com/office/drawing/2014/main" id="{40E3EB2B-58A0-9FE7-D486-1E87346F7B29}"/>
              </a:ext>
            </a:extLst>
          </p:cNvPr>
          <p:cNvSpPr txBox="1"/>
          <p:nvPr/>
        </p:nvSpPr>
        <p:spPr>
          <a:xfrm>
            <a:off x="10257757" y="4774792"/>
            <a:ext cx="894461" cy="648348"/>
          </a:xfrm>
          <a:prstGeom prst="rect">
            <a:avLst/>
          </a:prstGeom>
          <a:noFill/>
        </p:spPr>
        <p:txBody>
          <a:bodyPr vert="horz" wrap="none" rtlCol="0">
            <a:noAutofit/>
          </a:bodyPr>
          <a:lstStyle/>
          <a:p>
            <a:pPr>
              <a:lnSpc>
                <a:spcPct val="129999"/>
              </a:lnSpc>
            </a:pPr>
            <a:r>
              <a:rPr kumimoji="0" lang="zh-CN" altLang="zh-CN" sz="2800" b="1" i="0" strike="noStrike" kern="1200" cap="none" spc="0" normalizeH="0" baseline="0" noProof="0">
                <a:ln>
                  <a:noFill/>
                </a:ln>
                <a:solidFill>
                  <a:srgbClr val="FF0000"/>
                </a:solidFill>
                <a:effectLst/>
                <a:uLnTx/>
                <a:uFill>
                  <a:solidFill>
                    <a:srgbClr val="000000"/>
                  </a:solidFill>
                </a:uFill>
                <a:latin typeface="Times New Roman" pitchFamily="28"/>
                <a:ea typeface="宋体" pitchFamily="28"/>
                <a:cs typeface="宋体" pitchFamily="28"/>
              </a:rPr>
              <a:t>不变</a:t>
            </a:r>
            <a:endParaRPr lang="zh-CN" altLang="en-US">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P spid="3" grpId="0" build="allAtOnce"/>
      <p:bldP spid="4" grpId="0" build="allAtOnce"/>
      <p:bldP spid="5" grpId="0" build="allAtOnce"/>
      <p:bldP spid="6" grpId="0" build="allAtOnce"/>
      <p:bldP spid="7" grpId="0"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YT"/>
        <p:cNvGrpSpPr/>
        <p:nvPr/>
      </p:nvGrpSpPr>
      <p:grpSpPr>
        <a:xfrm>
          <a:off x="0" y="0"/>
          <a:ext cx="0" cy="0"/>
          <a:chOff x="0" y="0"/>
          <a:chExt cx="0" cy="0"/>
        </a:xfrm>
      </p:grpSpPr>
      <p:sp>
        <p:nvSpPr>
          <p:cNvPr id="11847" name="yt_shape_11847"/>
          <p:cNvSpPr txBox="1"/>
          <p:nvPr/>
        </p:nvSpPr>
        <p:spPr>
          <a:xfrm>
            <a:off x="648143" y="720159"/>
            <a:ext cx="10896000" cy="2180340"/>
          </a:xfrm>
          <a:prstGeom prst="rect">
            <a:avLst/>
          </a:prstGeom>
        </p:spPr>
        <p:txBody>
          <a:bodyPr vert="horz" wrap="square" lIns="0" tIns="0" rIns="0" bIns="0" rtlCol="0">
            <a:spAutoFit/>
          </a:bodyPr>
          <a:lstStyle/>
          <a:p>
            <a:pPr algn="l" eaLnBrk="1" latinLnBrk="0" hangingPunct="0">
              <a:lnSpc>
                <a:spcPct val="130000"/>
              </a:lnSpc>
            </a:pPr>
            <a:r>
              <a:rPr lang="en-US" altLang="zh-CN" sz="2800" b="0" i="0" u="none">
                <a:solidFill>
                  <a:srgbClr val="000000"/>
                </a:solidFill>
                <a:effectLst/>
                <a:latin typeface="Times New Roman" pitchFamily="28"/>
                <a:ea typeface="Times New Roman" pitchFamily="28"/>
                <a:cs typeface="宋体" pitchFamily="28"/>
              </a:rPr>
              <a:t>5.</a:t>
            </a:r>
            <a:r>
              <a:rPr lang="zh-CN" altLang="zh-CN" sz="2800" b="0" i="0" u="none">
                <a:solidFill>
                  <a:srgbClr val="000000"/>
                </a:solidFill>
                <a:effectLst/>
                <a:latin typeface="Times New Roman" pitchFamily="28"/>
                <a:ea typeface="宋体" pitchFamily="28"/>
                <a:cs typeface="宋体" pitchFamily="28"/>
              </a:rPr>
              <a:t>如图是某办公室所用打印纸外包装上的参数，其中</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Times New Roman" pitchFamily="28"/>
                <a:ea typeface="宋体" pitchFamily="28"/>
                <a:cs typeface="宋体" pitchFamily="28"/>
              </a:rPr>
              <a:t>面密度</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Times New Roman" pitchFamily="28"/>
                <a:ea typeface="宋体" pitchFamily="28"/>
                <a:cs typeface="宋体" pitchFamily="28"/>
              </a:rPr>
              <a:t>表示每张打印纸每平方米的质量是</a:t>
            </a:r>
            <a:r>
              <a:rPr lang="en-US" altLang="zh-CN" sz="2800" b="0" i="0" u="none">
                <a:solidFill>
                  <a:srgbClr val="000000"/>
                </a:solidFill>
                <a:effectLst/>
                <a:latin typeface="Times New Roman" pitchFamily="28"/>
                <a:ea typeface="Times New Roman" pitchFamily="28"/>
                <a:cs typeface="宋体" pitchFamily="28"/>
              </a:rPr>
              <a:t>70 g</a:t>
            </a:r>
            <a:r>
              <a:rPr lang="zh-CN" altLang="zh-CN" sz="2800" b="0" i="0" u="none">
                <a:solidFill>
                  <a:srgbClr val="000000"/>
                </a:solidFill>
                <a:effectLst/>
                <a:latin typeface="Times New Roman" pitchFamily="28"/>
                <a:ea typeface="宋体" pitchFamily="28"/>
                <a:cs typeface="宋体" pitchFamily="28"/>
              </a:rPr>
              <a:t>。由参数可知打印纸的密度为</a:t>
            </a:r>
            <a:r>
              <a:rPr lang="zh-CN" altLang="zh-CN" sz="100" b="0" i="0" spc="-100">
                <a:solidFill>
                  <a:srgbClr val="FF0000"/>
                </a:solidFill>
                <a:effectLst/>
                <a:latin typeface="Times New Roman" pitchFamily="28"/>
                <a:ea typeface="宋体" pitchFamily="28"/>
                <a:cs typeface="宋体" pitchFamily="28"/>
              </a:rPr>
              <a:t> </a:t>
            </a:r>
            <a:r>
              <a:rPr lang="zh-CN" altLang="zh-CN" sz="2800" b="0" i="0" u="sng">
                <a:solidFill>
                  <a:srgbClr val="000000"/>
                </a:solidFill>
                <a:effectLst/>
                <a:uFill>
                  <a:solidFill>
                    <a:srgbClr val="000000"/>
                  </a:solidFill>
                </a:uFill>
                <a:latin typeface="Times New Roman" pitchFamily="28"/>
                <a:ea typeface="宋体" pitchFamily="28"/>
                <a:cs typeface="宋体" pitchFamily="28"/>
              </a:rPr>
              <a:t>　</a:t>
            </a:r>
            <a:r>
              <a:rPr lang="en-US" altLang="zh-CN" sz="2800" b="1" i="0" u="sng">
                <a:solidFill>
                  <a:srgbClr val="FF0000">
                    <a:alpha val="0"/>
                  </a:srgbClr>
                </a:solidFill>
                <a:effectLst/>
                <a:uFill>
                  <a:solidFill>
                    <a:srgbClr val="000000"/>
                  </a:solidFill>
                </a:uFill>
                <a:latin typeface="Times New Roman" pitchFamily="28"/>
                <a:ea typeface="Times New Roman" pitchFamily="28"/>
                <a:cs typeface="宋体" pitchFamily="28"/>
              </a:rPr>
              <a:t>700</a:t>
            </a:r>
            <a:r>
              <a:rPr lang="zh-CN" altLang="zh-CN" sz="2800" b="0" i="0" u="sng">
                <a:solidFill>
                  <a:srgbClr val="000000"/>
                </a:solidFill>
                <a:effectLst/>
                <a:uFill>
                  <a:solidFill>
                    <a:srgbClr val="000000"/>
                  </a:solidFill>
                </a:uFill>
                <a:latin typeface="Times New Roman" pitchFamily="28"/>
                <a:ea typeface="宋体" pitchFamily="28"/>
                <a:cs typeface="宋体" pitchFamily="28"/>
              </a:rPr>
              <a:t>　</a:t>
            </a:r>
            <a:r>
              <a:rPr lang="zh-CN" altLang="zh-CN" sz="100" b="0" i="0" spc="-100">
                <a:noFill/>
                <a:effectLst/>
                <a:latin typeface="Times New Roman" pitchFamily="28"/>
                <a:ea typeface="宋体" pitchFamily="28"/>
                <a:cs typeface="宋体" pitchFamily="28"/>
              </a:rPr>
              <a:t>⁠</a:t>
            </a:r>
            <a:r>
              <a:rPr lang="en-US" altLang="zh-CN" sz="2800" b="0" i="0" u="none">
                <a:solidFill>
                  <a:srgbClr val="000000"/>
                </a:solidFill>
                <a:effectLst/>
                <a:latin typeface="Times New Roman" pitchFamily="28"/>
                <a:ea typeface="Times New Roman" pitchFamily="28"/>
                <a:cs typeface="宋体" pitchFamily="28"/>
              </a:rPr>
              <a:t>kg/m</a:t>
            </a:r>
            <a:r>
              <a:rPr lang="en-US" altLang="zh-CN" sz="2800" b="0" i="0" u="none" baseline="30000">
                <a:solidFill>
                  <a:srgbClr val="000000"/>
                </a:solidFill>
                <a:effectLst/>
                <a:latin typeface="Times New Roman" pitchFamily="28"/>
                <a:ea typeface="Times New Roman" pitchFamily="28"/>
                <a:cs typeface="宋体" pitchFamily="28"/>
              </a:rPr>
              <a:t>3</a:t>
            </a:r>
            <a:r>
              <a:rPr lang="zh-CN" altLang="zh-CN" sz="2800" b="0" i="0" u="none">
                <a:solidFill>
                  <a:srgbClr val="000000"/>
                </a:solidFill>
                <a:effectLst/>
                <a:latin typeface="Times New Roman" pitchFamily="28"/>
                <a:ea typeface="宋体" pitchFamily="28"/>
                <a:cs typeface="宋体" pitchFamily="28"/>
              </a:rPr>
              <a:t>，若将其中一张打印纸剪去一半，则剩下半张纸的面密度将</a:t>
            </a:r>
            <a:r>
              <a:rPr lang="zh-CN" altLang="zh-CN" sz="100" b="0" i="0" spc="-100">
                <a:solidFill>
                  <a:srgbClr val="FF0000"/>
                </a:solidFill>
                <a:effectLst/>
                <a:latin typeface="Times New Roman" pitchFamily="28"/>
                <a:ea typeface="宋体" pitchFamily="28"/>
                <a:cs typeface="宋体" pitchFamily="28"/>
              </a:rPr>
              <a:t> </a:t>
            </a:r>
            <a:r>
              <a:rPr lang="zh-CN" altLang="zh-CN" sz="2800" b="0" i="0" u="sng">
                <a:solidFill>
                  <a:srgbClr val="000000"/>
                </a:solidFill>
                <a:effectLst/>
                <a:uFill>
                  <a:solidFill>
                    <a:srgbClr val="000000"/>
                  </a:solidFill>
                </a:uFill>
                <a:latin typeface="Times New Roman" pitchFamily="28"/>
                <a:ea typeface="宋体" pitchFamily="28"/>
                <a:cs typeface="宋体" pitchFamily="28"/>
              </a:rPr>
              <a:t>　</a:t>
            </a:r>
            <a:r>
              <a:rPr lang="zh-CN" altLang="zh-CN" sz="2800" b="1" i="0" u="sng">
                <a:solidFill>
                  <a:srgbClr val="FF0000">
                    <a:alpha val="0"/>
                  </a:srgbClr>
                </a:solidFill>
                <a:effectLst/>
                <a:uFill>
                  <a:solidFill>
                    <a:srgbClr val="000000"/>
                  </a:solidFill>
                </a:uFill>
                <a:latin typeface="Times New Roman" pitchFamily="28"/>
                <a:ea typeface="宋体" pitchFamily="28"/>
                <a:cs typeface="宋体" pitchFamily="28"/>
              </a:rPr>
              <a:t>不变</a:t>
            </a:r>
            <a:r>
              <a:rPr lang="zh-CN" altLang="zh-CN" sz="2800" b="0" i="0" u="sng">
                <a:solidFill>
                  <a:srgbClr val="000000"/>
                </a:solidFill>
                <a:effectLst/>
                <a:uFill>
                  <a:solidFill>
                    <a:srgbClr val="000000"/>
                  </a:solidFill>
                </a:uFill>
                <a:latin typeface="Times New Roman" pitchFamily="28"/>
                <a:ea typeface="宋体" pitchFamily="28"/>
                <a:cs typeface="宋体" pitchFamily="28"/>
              </a:rPr>
              <a:t>　</a:t>
            </a:r>
            <a:r>
              <a:rPr lang="zh-CN" altLang="zh-CN" sz="100" b="0" i="0" spc="-100">
                <a:noFill/>
                <a:effectLst/>
                <a:latin typeface="Times New Roman" pitchFamily="28"/>
                <a:ea typeface="宋体" pitchFamily="28"/>
                <a:cs typeface="宋体" pitchFamily="28"/>
              </a:rPr>
              <a:t>⁠</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Times New Roman" pitchFamily="28"/>
                <a:ea typeface="宋体" pitchFamily="28"/>
                <a:cs typeface="宋体" pitchFamily="28"/>
              </a:rPr>
              <a:t>选填</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Times New Roman" pitchFamily="28"/>
                <a:ea typeface="宋体" pitchFamily="28"/>
                <a:cs typeface="宋体" pitchFamily="28"/>
              </a:rPr>
              <a:t>变大</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Times New Roman" pitchFamily="28"/>
                <a:ea typeface="宋体" pitchFamily="28"/>
                <a:cs typeface="宋体" pitchFamily="28"/>
              </a:rPr>
              <a:t>变小</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Times New Roman" pitchFamily="28"/>
                <a:ea typeface="宋体" pitchFamily="28"/>
                <a:cs typeface="宋体" pitchFamily="28"/>
              </a:rPr>
              <a:t>或</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Times New Roman" pitchFamily="28"/>
                <a:ea typeface="宋体" pitchFamily="28"/>
                <a:cs typeface="宋体" pitchFamily="28"/>
              </a:rPr>
              <a:t>不变</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Times New Roman" pitchFamily="28"/>
                <a:ea typeface="宋体" pitchFamily="28"/>
                <a:cs typeface="宋体" pitchFamily="28"/>
              </a:rPr>
              <a:t>。</a:t>
            </a:r>
          </a:p>
        </p:txBody>
      </p:sp>
      <p:graphicFrame>
        <p:nvGraphicFramePr>
          <p:cNvPr id="2" name="yt_table_11848" title="H_225.6">
            <a:extLst>
              <a:ext uri="{FF2B5EF4-FFF2-40B4-BE49-F238E27FC236}">
                <a16:creationId xmlns:a16="http://schemas.microsoft.com/office/drawing/2014/main" id="{C6576658-5769-C69D-A1D3-04366889F297}"/>
              </a:ext>
            </a:extLst>
          </p:cNvPr>
          <p:cNvGraphicFramePr>
            <a:graphicFrameLocks noGrp="1"/>
          </p:cNvGraphicFramePr>
          <p:nvPr>
            <p:extLst>
              <p:ext uri="{D42A27DB-BD31-4B8C-83A1-F6EECF244321}">
                <p14:modId xmlns:p14="http://schemas.microsoft.com/office/powerpoint/2010/main" val="1782088282"/>
              </p:ext>
            </p:extLst>
          </p:nvPr>
        </p:nvGraphicFramePr>
        <p:xfrm>
          <a:off x="4697629" y="2926219"/>
          <a:ext cx="3952886" cy="2865120"/>
        </p:xfrm>
        <a:graphic>
          <a:graphicData uri="http://schemas.openxmlformats.org/drawingml/2006/table">
            <a:tbl>
              <a:tblPr>
                <a:tableStyleId>{5940675A-B579-460E-94D1-54222C63F5DA}</a:tableStyleId>
              </a:tblPr>
              <a:tblGrid>
                <a:gridCol w="3952886">
                  <a:extLst>
                    <a:ext uri="{9D8B030D-6E8A-4147-A177-3AD203B41FA5}">
                      <a16:colId xmlns:a16="http://schemas.microsoft.com/office/drawing/2014/main" val="20000"/>
                    </a:ext>
                  </a:extLst>
                </a:gridCol>
              </a:tblGrid>
              <a:tr h="2865120">
                <a:tc>
                  <a:txBody>
                    <a:bodyPr/>
                    <a:lstStyle/>
                    <a:p>
                      <a:pPr algn="l" eaLnBrk="1" fontAlgn="ctr" latinLnBrk="0" hangingPunct="0">
                        <a:lnSpc>
                          <a:spcPct val="130000"/>
                        </a:lnSpc>
                      </a:pPr>
                      <a:r>
                        <a:rPr lang="zh-CN" altLang="zh-CN" sz="2800" b="0" i="0" u="none" dirty="0">
                          <a:solidFill>
                            <a:srgbClr val="000000"/>
                          </a:solidFill>
                          <a:effectLst/>
                          <a:latin typeface="Times New Roman" pitchFamily="28"/>
                          <a:ea typeface="楷体" pitchFamily="28"/>
                          <a:cs typeface="宋体" pitchFamily="28"/>
                        </a:rPr>
                        <a:t>名称：多功能打印机</a:t>
                      </a:r>
                    </a:p>
                    <a:p>
                      <a:pPr algn="l" eaLnBrk="1" fontAlgn="ctr" latinLnBrk="0" hangingPunct="0">
                        <a:lnSpc>
                          <a:spcPct val="130000"/>
                        </a:lnSpc>
                      </a:pPr>
                      <a:r>
                        <a:rPr lang="zh-CN" altLang="zh-CN" sz="2800" b="0" i="0" u="none" dirty="0">
                          <a:solidFill>
                            <a:srgbClr val="000000"/>
                          </a:solidFill>
                          <a:effectLst/>
                          <a:latin typeface="Times New Roman" pitchFamily="28"/>
                          <a:ea typeface="楷体" pitchFamily="28"/>
                          <a:cs typeface="宋体" pitchFamily="28"/>
                        </a:rPr>
                        <a:t>长</a:t>
                      </a:r>
                      <a:r>
                        <a:rPr lang="en-US" altLang="zh-CN" sz="2800" b="0" i="0" u="none" dirty="0">
                          <a:solidFill>
                            <a:srgbClr val="000000"/>
                          </a:solidFill>
                          <a:effectLst/>
                          <a:latin typeface="宋体" pitchFamily="28"/>
                          <a:ea typeface="宋体" pitchFamily="28"/>
                          <a:cs typeface="宋体" pitchFamily="28"/>
                        </a:rPr>
                        <a:t>×</a:t>
                      </a:r>
                      <a:r>
                        <a:rPr lang="zh-CN" altLang="zh-CN" sz="2800" b="0" i="0" u="none" dirty="0">
                          <a:solidFill>
                            <a:srgbClr val="000000"/>
                          </a:solidFill>
                          <a:effectLst/>
                          <a:latin typeface="Times New Roman" pitchFamily="28"/>
                          <a:ea typeface="楷体" pitchFamily="28"/>
                          <a:cs typeface="宋体" pitchFamily="28"/>
                        </a:rPr>
                        <a:t>宽：</a:t>
                      </a:r>
                      <a:r>
                        <a:rPr lang="en-US" altLang="zh-CN" sz="2800" b="0" i="0" u="none" dirty="0">
                          <a:solidFill>
                            <a:srgbClr val="000000"/>
                          </a:solidFill>
                          <a:effectLst/>
                          <a:latin typeface="Times New Roman" pitchFamily="28"/>
                          <a:ea typeface="Times New Roman" pitchFamily="28"/>
                          <a:cs typeface="宋体" pitchFamily="28"/>
                        </a:rPr>
                        <a:t>29 cm</a:t>
                      </a:r>
                      <a:r>
                        <a:rPr lang="en-US" altLang="zh-CN" sz="2800" b="0" i="0" u="none" dirty="0">
                          <a:solidFill>
                            <a:srgbClr val="000000"/>
                          </a:solidFill>
                          <a:effectLst/>
                          <a:latin typeface="宋体" pitchFamily="28"/>
                          <a:ea typeface="宋体" pitchFamily="28"/>
                          <a:cs typeface="宋体" pitchFamily="28"/>
                        </a:rPr>
                        <a:t>×</a:t>
                      </a:r>
                      <a:r>
                        <a:rPr lang="en-US" altLang="zh-CN" sz="2800" b="0" i="0" u="none" dirty="0">
                          <a:solidFill>
                            <a:srgbClr val="000000"/>
                          </a:solidFill>
                          <a:effectLst/>
                          <a:latin typeface="Times New Roman" pitchFamily="28"/>
                          <a:ea typeface="Times New Roman" pitchFamily="28"/>
                          <a:cs typeface="宋体" pitchFamily="28"/>
                        </a:rPr>
                        <a:t>21 cm</a:t>
                      </a:r>
                    </a:p>
                    <a:p>
                      <a:pPr algn="l" eaLnBrk="1" fontAlgn="ctr" latinLnBrk="0" hangingPunct="0">
                        <a:lnSpc>
                          <a:spcPct val="130000"/>
                        </a:lnSpc>
                      </a:pPr>
                      <a:r>
                        <a:rPr lang="zh-CN" altLang="zh-CN" sz="2800" b="0" i="0" u="none" dirty="0">
                          <a:solidFill>
                            <a:srgbClr val="000000"/>
                          </a:solidFill>
                          <a:effectLst/>
                          <a:latin typeface="Times New Roman" pitchFamily="28"/>
                          <a:ea typeface="楷体" pitchFamily="28"/>
                          <a:cs typeface="宋体" pitchFamily="28"/>
                        </a:rPr>
                        <a:t>总厚度：</a:t>
                      </a:r>
                      <a:r>
                        <a:rPr lang="en-US" altLang="zh-CN" sz="2800" b="0" i="0" u="none" dirty="0">
                          <a:solidFill>
                            <a:srgbClr val="000000"/>
                          </a:solidFill>
                          <a:effectLst/>
                          <a:latin typeface="Times New Roman" pitchFamily="28"/>
                          <a:ea typeface="Times New Roman" pitchFamily="28"/>
                          <a:cs typeface="宋体" pitchFamily="28"/>
                        </a:rPr>
                        <a:t>5 cm</a:t>
                      </a:r>
                    </a:p>
                    <a:p>
                      <a:pPr algn="l" eaLnBrk="1" fontAlgn="ctr" latinLnBrk="0" hangingPunct="0">
                        <a:lnSpc>
                          <a:spcPct val="130000"/>
                        </a:lnSpc>
                      </a:pPr>
                      <a:r>
                        <a:rPr lang="zh-CN" altLang="zh-CN" sz="2800" b="0" i="0" u="none" dirty="0">
                          <a:solidFill>
                            <a:srgbClr val="000000"/>
                          </a:solidFill>
                          <a:effectLst/>
                          <a:latin typeface="Times New Roman" pitchFamily="28"/>
                          <a:ea typeface="楷体" pitchFamily="28"/>
                          <a:cs typeface="宋体" pitchFamily="28"/>
                        </a:rPr>
                        <a:t>总张数：</a:t>
                      </a:r>
                      <a:r>
                        <a:rPr lang="en-US" altLang="zh-CN" sz="2800" b="0" i="0" u="none" dirty="0">
                          <a:solidFill>
                            <a:srgbClr val="000000"/>
                          </a:solidFill>
                          <a:effectLst/>
                          <a:latin typeface="Times New Roman" pitchFamily="28"/>
                          <a:ea typeface="Times New Roman" pitchFamily="28"/>
                          <a:cs typeface="宋体" pitchFamily="28"/>
                        </a:rPr>
                        <a:t>500</a:t>
                      </a:r>
                      <a:r>
                        <a:rPr lang="zh-CN" altLang="zh-CN" sz="2800" b="0" i="0" u="none" dirty="0">
                          <a:solidFill>
                            <a:srgbClr val="000000"/>
                          </a:solidFill>
                          <a:effectLst/>
                          <a:latin typeface="Times New Roman" pitchFamily="28"/>
                          <a:ea typeface="楷体" pitchFamily="28"/>
                          <a:cs typeface="宋体" pitchFamily="28"/>
                        </a:rPr>
                        <a:t>张</a:t>
                      </a:r>
                    </a:p>
                    <a:p>
                      <a:pPr algn="l" eaLnBrk="1" fontAlgn="ctr" latinLnBrk="0" hangingPunct="0">
                        <a:lnSpc>
                          <a:spcPct val="130000"/>
                        </a:lnSpc>
                      </a:pPr>
                      <a:r>
                        <a:rPr lang="zh-CN" altLang="zh-CN" sz="2800" b="0" i="0" u="none" dirty="0">
                          <a:solidFill>
                            <a:srgbClr val="000000"/>
                          </a:solidFill>
                          <a:effectLst/>
                          <a:latin typeface="Times New Roman" pitchFamily="28"/>
                          <a:ea typeface="楷体" pitchFamily="28"/>
                          <a:cs typeface="宋体" pitchFamily="28"/>
                        </a:rPr>
                        <a:t>面密度：</a:t>
                      </a:r>
                      <a:r>
                        <a:rPr lang="en-US" altLang="zh-CN" sz="2800" b="0" i="0" u="none" dirty="0">
                          <a:solidFill>
                            <a:srgbClr val="000000"/>
                          </a:solidFill>
                          <a:effectLst/>
                          <a:latin typeface="Times New Roman" pitchFamily="28"/>
                          <a:ea typeface="Times New Roman" pitchFamily="28"/>
                          <a:cs typeface="宋体" pitchFamily="28"/>
                        </a:rPr>
                        <a:t>70 g/m</a:t>
                      </a:r>
                      <a:r>
                        <a:rPr lang="en-US" altLang="zh-CN" sz="2800" b="0" i="0" u="none" baseline="30000" dirty="0">
                          <a:solidFill>
                            <a:srgbClr val="000000"/>
                          </a:solidFill>
                          <a:effectLst/>
                          <a:latin typeface="Times New Roman" pitchFamily="28"/>
                          <a:ea typeface="Times New Roman" pitchFamily="28"/>
                          <a:cs typeface="宋体" pitchFamily="28"/>
                        </a:rPr>
                        <a:t>2</a:t>
                      </a:r>
                    </a:p>
                  </a:txBody>
                  <a:tcPr anchor="ctr">
                    <a:lnL w="9522" cap="flat" cmpd="sng" algn="ctr">
                      <a:solidFill>
                        <a:srgbClr val="000000"/>
                      </a:solidFill>
                      <a:prstDash val="solid"/>
                      <a:round/>
                    </a:lnL>
                    <a:lnR w="9522" cap="flat" cmpd="sng" algn="ctr">
                      <a:solidFill>
                        <a:srgbClr val="000000"/>
                      </a:solidFill>
                      <a:prstDash val="solid"/>
                      <a:round/>
                    </a:lnR>
                    <a:lnT w="9522" cap="flat" cmpd="sng" algn="ctr">
                      <a:solidFill>
                        <a:srgbClr val="000000"/>
                      </a:solidFill>
                      <a:prstDash val="solid"/>
                      <a:round/>
                    </a:lnT>
                    <a:lnB w="9522" cap="flat" cmpd="sng" algn="ctr">
                      <a:solidFill>
                        <a:srgbClr val="000000"/>
                      </a:solidFill>
                      <a:prstDash val="solid"/>
                      <a:round/>
                    </a:lnB>
                  </a:tcPr>
                </a:tc>
                <a:extLst>
                  <a:ext uri="{0D108BD9-81ED-4DB2-BD59-A6C34878D82A}">
                    <a16:rowId xmlns:a16="http://schemas.microsoft.com/office/drawing/2014/main" val="10000"/>
                  </a:ext>
                </a:extLst>
              </a:tr>
            </a:tbl>
          </a:graphicData>
        </a:graphic>
      </p:graphicFrame>
      <p:sp>
        <p:nvSpPr>
          <p:cNvPr id="3" name="yt_shape_11850">
            <a:extLst>
              <a:ext uri="{FF2B5EF4-FFF2-40B4-BE49-F238E27FC236}">
                <a16:creationId xmlns:a16="http://schemas.microsoft.com/office/drawing/2014/main" id="{674D6D51-61A5-73AA-3A4B-9BE57EDFA1D3}"/>
              </a:ext>
            </a:extLst>
          </p:cNvPr>
          <p:cNvSpPr txBox="1"/>
          <p:nvPr/>
        </p:nvSpPr>
        <p:spPr>
          <a:xfrm>
            <a:off x="5844258" y="5817059"/>
            <a:ext cx="1256754" cy="499880"/>
          </a:xfrm>
          <a:prstGeom prst="rect">
            <a:avLst/>
          </a:prstGeom>
        </p:spPr>
        <p:txBody>
          <a:bodyPr vert="horz" wrap="none" lIns="0" tIns="0" rIns="0" bIns="0" rtlCol="0">
            <a:spAutoFit/>
          </a:bodyPr>
          <a:lstStyle/>
          <a:p>
            <a:pPr algn="ctr" eaLnBrk="1" latinLnBrk="0" hangingPunct="0">
              <a:lnSpc>
                <a:spcPct val="130000"/>
              </a:lnSpc>
            </a:pPr>
            <a:r>
              <a:rPr lang="zh-CN" altLang="zh-CN" sz="2800" b="0" i="0" u="none" dirty="0">
                <a:solidFill>
                  <a:srgbClr val="000000"/>
                </a:solidFill>
                <a:effectLst/>
                <a:latin typeface="Times New Roman" pitchFamily="28"/>
                <a:ea typeface="楷体" pitchFamily="28"/>
                <a:cs typeface="宋体" pitchFamily="28"/>
              </a:rPr>
              <a:t>第</a:t>
            </a:r>
            <a:r>
              <a:rPr lang="en-US" altLang="zh-CN" sz="2800" b="0" i="0" u="none" dirty="0">
                <a:solidFill>
                  <a:srgbClr val="000000"/>
                </a:solidFill>
                <a:effectLst/>
                <a:latin typeface="Times New Roman" pitchFamily="28"/>
                <a:ea typeface="Times New Roman" pitchFamily="28"/>
                <a:cs typeface="宋体" pitchFamily="28"/>
              </a:rPr>
              <a:t>5</a:t>
            </a:r>
            <a:r>
              <a:rPr lang="zh-CN" altLang="zh-CN" sz="2800" b="0" i="0" u="none" dirty="0">
                <a:solidFill>
                  <a:srgbClr val="000000"/>
                </a:solidFill>
                <a:effectLst/>
                <a:latin typeface="Times New Roman" pitchFamily="28"/>
                <a:ea typeface="楷体" pitchFamily="28"/>
                <a:cs typeface="宋体" pitchFamily="28"/>
              </a:rPr>
              <a:t>题图</a:t>
            </a:r>
          </a:p>
        </p:txBody>
      </p:sp>
      <p:sp>
        <p:nvSpPr>
          <p:cNvPr id="4" name="文本框 3">
            <a:extLst>
              <a:ext uri="{FF2B5EF4-FFF2-40B4-BE49-F238E27FC236}">
                <a16:creationId xmlns:a16="http://schemas.microsoft.com/office/drawing/2014/main" id="{89F8BD63-FD1B-DD37-8DE0-55D04C90A1AF}"/>
              </a:ext>
            </a:extLst>
          </p:cNvPr>
          <p:cNvSpPr txBox="1"/>
          <p:nvPr/>
        </p:nvSpPr>
        <p:spPr>
          <a:xfrm>
            <a:off x="1269332" y="1782825"/>
            <a:ext cx="713486" cy="648348"/>
          </a:xfrm>
          <a:prstGeom prst="rect">
            <a:avLst/>
          </a:prstGeom>
          <a:noFill/>
        </p:spPr>
        <p:txBody>
          <a:bodyPr vert="horz" wrap="none" rtlCol="0">
            <a:noAutofit/>
          </a:bodyPr>
          <a:lstStyle/>
          <a:p>
            <a:pPr>
              <a:lnSpc>
                <a:spcPct val="130000"/>
              </a:lnSpc>
            </a:pPr>
            <a:r>
              <a:rPr kumimoji="0" lang="en-US" altLang="zh-CN" sz="2800" b="1" i="0" strike="noStrike" kern="1200" cap="none" spc="0" normalizeH="0" baseline="0" noProof="0">
                <a:ln>
                  <a:noFill/>
                </a:ln>
                <a:solidFill>
                  <a:srgbClr val="FF0000"/>
                </a:solidFill>
                <a:effectLst/>
                <a:uLnTx/>
                <a:uFill>
                  <a:solidFill>
                    <a:srgbClr val="000000"/>
                  </a:solidFill>
                </a:uFill>
                <a:latin typeface="Times New Roman" pitchFamily="28"/>
                <a:ea typeface="Times New Roman" pitchFamily="28"/>
                <a:cs typeface="宋体" pitchFamily="28"/>
              </a:rPr>
              <a:t>700</a:t>
            </a:r>
            <a:endParaRPr lang="zh-CN" altLang="en-US">
              <a:solidFill>
                <a:srgbClr val="FF0000"/>
              </a:solidFill>
            </a:endParaRPr>
          </a:p>
        </p:txBody>
      </p:sp>
      <p:sp>
        <p:nvSpPr>
          <p:cNvPr id="5" name="文本框 4">
            <a:extLst>
              <a:ext uri="{FF2B5EF4-FFF2-40B4-BE49-F238E27FC236}">
                <a16:creationId xmlns:a16="http://schemas.microsoft.com/office/drawing/2014/main" id="{BE9E6EF7-A88A-1A67-90F2-5324100F031A}"/>
              </a:ext>
            </a:extLst>
          </p:cNvPr>
          <p:cNvSpPr txBox="1"/>
          <p:nvPr/>
        </p:nvSpPr>
        <p:spPr>
          <a:xfrm>
            <a:off x="1980532" y="2337561"/>
            <a:ext cx="894461" cy="588658"/>
          </a:xfrm>
          <a:prstGeom prst="rect">
            <a:avLst/>
          </a:prstGeom>
          <a:noFill/>
        </p:spPr>
        <p:txBody>
          <a:bodyPr vert="horz" wrap="none" rtlCol="0">
            <a:noAutofit/>
          </a:bodyPr>
          <a:lstStyle/>
          <a:p>
            <a:pPr>
              <a:lnSpc>
                <a:spcPct val="130000"/>
              </a:lnSpc>
            </a:pPr>
            <a:r>
              <a:rPr kumimoji="0" lang="zh-CN" altLang="zh-CN" sz="2800" b="1" i="0" strike="noStrike" kern="1200" cap="none" spc="0" normalizeH="0" baseline="0" noProof="0">
                <a:ln>
                  <a:noFill/>
                </a:ln>
                <a:solidFill>
                  <a:srgbClr val="FF0000"/>
                </a:solidFill>
                <a:effectLst/>
                <a:uLnTx/>
                <a:uFill>
                  <a:solidFill>
                    <a:srgbClr val="000000"/>
                  </a:solidFill>
                </a:uFill>
                <a:latin typeface="Times New Roman" pitchFamily="28"/>
                <a:ea typeface="宋体" pitchFamily="28"/>
                <a:cs typeface="宋体" pitchFamily="28"/>
              </a:rPr>
              <a:t>不变</a:t>
            </a:r>
            <a:endParaRPr lang="zh-CN" altLang="en-US">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P spid="5" grpId="0"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YT"/>
        <p:cNvGrpSpPr/>
        <p:nvPr/>
      </p:nvGrpSpPr>
      <p:grpSpPr>
        <a:xfrm>
          <a:off x="0" y="0"/>
          <a:ext cx="0" cy="0"/>
          <a:chOff x="0" y="0"/>
          <a:chExt cx="0" cy="0"/>
        </a:xfrm>
      </p:grpSpPr>
      <p:sp>
        <p:nvSpPr>
          <p:cNvPr id="11851" name="yt_shape_11851"/>
          <p:cNvSpPr txBox="1"/>
          <p:nvPr/>
        </p:nvSpPr>
        <p:spPr>
          <a:xfrm>
            <a:off x="575571" y="610450"/>
            <a:ext cx="10896000" cy="4243726"/>
          </a:xfrm>
          <a:prstGeom prst="rect">
            <a:avLst/>
          </a:prstGeom>
        </p:spPr>
        <p:txBody>
          <a:bodyPr vert="horz" wrap="square" lIns="0" tIns="0" rIns="0" bIns="0" rtlCol="0">
            <a:spAutoFit/>
          </a:bodyPr>
          <a:lstStyle/>
          <a:p>
            <a:pPr algn="l" eaLnBrk="1"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6.</a:t>
            </a:r>
            <a:r>
              <a:rPr lang="zh-CN" altLang="zh-CN" sz="2800" b="0" i="0" u="none">
                <a:solidFill>
                  <a:srgbClr val="000000"/>
                </a:solidFill>
                <a:effectLst/>
                <a:latin typeface="Times New Roman" pitchFamily="28"/>
                <a:ea typeface="宋体" pitchFamily="28"/>
                <a:cs typeface="宋体" pitchFamily="28"/>
              </a:rPr>
              <a:t>如图是自行车的车尾灯，夜晚当有汽车白色的灯光照射到车尾灯时，红色的车尾灯就会反射</a:t>
            </a:r>
            <a:r>
              <a:rPr lang="zh-CN" altLang="zh-CN" sz="100" b="0" i="0" spc="-100">
                <a:solidFill>
                  <a:srgbClr val="FF0000"/>
                </a:solidFill>
                <a:effectLst/>
                <a:latin typeface="Times New Roman" pitchFamily="28"/>
                <a:ea typeface="宋体" pitchFamily="28"/>
                <a:cs typeface="宋体" pitchFamily="28"/>
              </a:rPr>
              <a:t> </a:t>
            </a:r>
            <a:r>
              <a:rPr lang="zh-CN" altLang="zh-CN" sz="2800" b="0" i="0" u="sng">
                <a:solidFill>
                  <a:srgbClr val="000000"/>
                </a:solidFill>
                <a:effectLst/>
                <a:uFill>
                  <a:solidFill>
                    <a:srgbClr val="000000"/>
                  </a:solidFill>
                </a:uFill>
                <a:latin typeface="Times New Roman" pitchFamily="28"/>
                <a:ea typeface="宋体" pitchFamily="28"/>
                <a:cs typeface="宋体" pitchFamily="28"/>
              </a:rPr>
              <a:t>　</a:t>
            </a:r>
            <a:r>
              <a:rPr lang="zh-CN" altLang="zh-CN" sz="2800" b="1" i="0" u="sng">
                <a:solidFill>
                  <a:srgbClr val="FF0000">
                    <a:alpha val="0"/>
                  </a:srgbClr>
                </a:solidFill>
                <a:effectLst/>
                <a:uFill>
                  <a:solidFill>
                    <a:srgbClr val="000000"/>
                  </a:solidFill>
                </a:uFill>
                <a:latin typeface="Times New Roman" pitchFamily="28"/>
                <a:ea typeface="宋体" pitchFamily="28"/>
                <a:cs typeface="宋体" pitchFamily="28"/>
              </a:rPr>
              <a:t>红</a:t>
            </a:r>
            <a:r>
              <a:rPr lang="zh-CN" altLang="zh-CN" sz="2800" b="0" i="0" u="sng">
                <a:solidFill>
                  <a:srgbClr val="000000"/>
                </a:solidFill>
                <a:effectLst/>
                <a:uFill>
                  <a:solidFill>
                    <a:srgbClr val="000000"/>
                  </a:solidFill>
                </a:uFill>
                <a:latin typeface="Times New Roman" pitchFamily="28"/>
                <a:ea typeface="宋体" pitchFamily="28"/>
                <a:cs typeface="宋体" pitchFamily="28"/>
              </a:rPr>
              <a:t>　</a:t>
            </a:r>
            <a:r>
              <a:rPr lang="zh-CN" altLang="zh-CN" sz="100" b="0" i="0" spc="-100">
                <a:noFill/>
                <a:effectLst/>
                <a:latin typeface="Times New Roman" pitchFamily="28"/>
                <a:ea typeface="宋体" pitchFamily="28"/>
                <a:cs typeface="宋体" pitchFamily="28"/>
              </a:rPr>
              <a:t>⁠</a:t>
            </a:r>
            <a:r>
              <a:rPr lang="zh-CN" altLang="zh-CN" sz="2800" b="0" i="0" u="none">
                <a:solidFill>
                  <a:srgbClr val="000000"/>
                </a:solidFill>
                <a:effectLst/>
                <a:latin typeface="Times New Roman" pitchFamily="28"/>
                <a:ea typeface="宋体" pitchFamily="28"/>
                <a:cs typeface="宋体" pitchFamily="28"/>
              </a:rPr>
              <a:t>光，以提醒司机注意。《道路交通安全管理条例》不允许司机私自改动汽车灯光的颜色，请结合物理知识分析原因，理由是</a:t>
            </a:r>
            <a:r>
              <a:rPr lang="zh-CN" altLang="zh-CN" sz="100" b="0" i="0" spc="-100">
                <a:solidFill>
                  <a:srgbClr val="FF0000"/>
                </a:solidFill>
                <a:effectLst/>
                <a:latin typeface="Times New Roman" pitchFamily="28"/>
                <a:ea typeface="宋体" pitchFamily="28"/>
                <a:cs typeface="宋体" pitchFamily="28"/>
              </a:rPr>
              <a:t> </a:t>
            </a:r>
            <a:r>
              <a:rPr lang="zh-CN" altLang="zh-CN" sz="2800" b="0" i="0" u="sng">
                <a:solidFill>
                  <a:srgbClr val="000000"/>
                </a:solidFill>
                <a:effectLst/>
                <a:uFill>
                  <a:solidFill>
                    <a:srgbClr val="000000"/>
                  </a:solidFill>
                </a:uFill>
                <a:latin typeface="Times New Roman" pitchFamily="28"/>
                <a:ea typeface="宋体" pitchFamily="28"/>
                <a:cs typeface="宋体" pitchFamily="28"/>
              </a:rPr>
              <a:t>　</a:t>
            </a:r>
            <a:r>
              <a:rPr lang="zh-CN" altLang="zh-CN" sz="2800" b="1" i="0" u="sng">
                <a:solidFill>
                  <a:srgbClr val="FF0000">
                    <a:alpha val="0"/>
                  </a:srgbClr>
                </a:solidFill>
                <a:effectLst/>
                <a:uFill>
                  <a:solidFill>
                    <a:srgbClr val="000000"/>
                  </a:solidFill>
                </a:uFill>
                <a:latin typeface="Times New Roman" pitchFamily="28"/>
                <a:ea typeface="宋体" pitchFamily="28"/>
                <a:cs typeface="宋体" pitchFamily="28"/>
              </a:rPr>
              <a:t>红色的车尾灯除了能反射红色光外，其他颜色的光都被吸收，光线单一。如果改动汽车灯光的颜色，其他颜色的光照射在红色的车灯上，被吸收，司机看不到车尾灯反射的光容易引发车祸</a:t>
            </a:r>
            <a:r>
              <a:rPr lang="zh-CN" altLang="zh-CN" sz="2800" b="1" i="0" u="sng">
                <a:solidFill>
                  <a:srgbClr val="FF0000">
                    <a:alpha val="0"/>
                  </a:srgbClr>
                </a:solidFill>
                <a:effectLst/>
                <a:uFill>
                  <a:solidFill>
                    <a:srgbClr val="000000"/>
                  </a:solidFill>
                </a:uFill>
                <a:latin typeface="宋体" pitchFamily="28"/>
                <a:ea typeface="宋体" pitchFamily="28"/>
                <a:cs typeface="宋体" pitchFamily="28"/>
              </a:rPr>
              <a:t>（</a:t>
            </a:r>
            <a:r>
              <a:rPr lang="zh-CN" altLang="zh-CN" sz="2800" b="1" i="0" u="sng">
                <a:solidFill>
                  <a:srgbClr val="FF0000">
                    <a:alpha val="0"/>
                  </a:srgbClr>
                </a:solidFill>
                <a:effectLst/>
                <a:uFill>
                  <a:solidFill>
                    <a:srgbClr val="000000"/>
                  </a:solidFill>
                </a:uFill>
                <a:latin typeface="Times New Roman" pitchFamily="28"/>
                <a:ea typeface="宋体" pitchFamily="28"/>
                <a:cs typeface="宋体" pitchFamily="28"/>
              </a:rPr>
              <a:t>合理即可</a:t>
            </a:r>
            <a:r>
              <a:rPr lang="zh-CN" altLang="zh-CN" sz="2800" b="1" i="0" u="sng">
                <a:solidFill>
                  <a:srgbClr val="FF0000">
                    <a:alpha val="0"/>
                  </a:srgbClr>
                </a:solidFill>
                <a:effectLst/>
                <a:uFill>
                  <a:solidFill>
                    <a:srgbClr val="000000"/>
                  </a:solidFill>
                </a:uFill>
                <a:latin typeface="宋体" pitchFamily="28"/>
                <a:ea typeface="宋体" pitchFamily="28"/>
                <a:cs typeface="宋体" pitchFamily="28"/>
              </a:rPr>
              <a:t>）</a:t>
            </a:r>
            <a:r>
              <a:rPr lang="zh-CN" altLang="zh-CN" sz="2800" b="0" i="0" u="sng">
                <a:solidFill>
                  <a:srgbClr val="000000"/>
                </a:solidFill>
                <a:effectLst/>
                <a:uFill>
                  <a:solidFill>
                    <a:srgbClr val="000000"/>
                  </a:solidFill>
                </a:uFill>
                <a:latin typeface="Times New Roman" pitchFamily="28"/>
                <a:ea typeface="宋体" pitchFamily="28"/>
                <a:cs typeface="宋体" pitchFamily="28"/>
              </a:rPr>
              <a:t>　</a:t>
            </a:r>
            <a:r>
              <a:rPr lang="zh-CN" altLang="zh-CN" sz="100" b="0" i="0" spc="-100">
                <a:noFill/>
                <a:effectLst/>
                <a:latin typeface="Times New Roman" pitchFamily="28"/>
                <a:ea typeface="宋体" pitchFamily="28"/>
                <a:cs typeface="宋体" pitchFamily="28"/>
              </a:rPr>
              <a:t>⁠</a:t>
            </a:r>
            <a:r>
              <a:rPr lang="zh-CN" altLang="zh-CN" sz="2800" b="0" i="0" u="none">
                <a:solidFill>
                  <a:srgbClr val="000000"/>
                </a:solidFill>
                <a:effectLst/>
                <a:latin typeface="Times New Roman" pitchFamily="28"/>
                <a:ea typeface="宋体" pitchFamily="28"/>
                <a:cs typeface="宋体" pitchFamily="28"/>
              </a:rPr>
              <a:t>。</a:t>
            </a:r>
          </a:p>
          <a:p>
            <a:pPr algn="l" eaLnBrk="1" latinLnBrk="0" hangingPunct="0">
              <a:lnSpc>
                <a:spcPct val="129999"/>
              </a:lnSpc>
            </a:pPr>
            <a:endParaRPr/>
          </a:p>
        </p:txBody>
      </p:sp>
      <p:sp>
        <p:nvSpPr>
          <p:cNvPr id="2" name="文本框 1">
            <a:extLst>
              <a:ext uri="{FF2B5EF4-FFF2-40B4-BE49-F238E27FC236}">
                <a16:creationId xmlns:a16="http://schemas.microsoft.com/office/drawing/2014/main" id="{D22785A9-375B-50D9-E691-5C1AF7601C72}"/>
              </a:ext>
            </a:extLst>
          </p:cNvPr>
          <p:cNvSpPr txBox="1"/>
          <p:nvPr/>
        </p:nvSpPr>
        <p:spPr>
          <a:xfrm>
            <a:off x="5108360" y="1118380"/>
            <a:ext cx="537274" cy="648348"/>
          </a:xfrm>
          <a:prstGeom prst="rect">
            <a:avLst/>
          </a:prstGeom>
          <a:noFill/>
        </p:spPr>
        <p:txBody>
          <a:bodyPr vert="horz" wrap="none" rtlCol="0">
            <a:noAutofit/>
          </a:bodyPr>
          <a:lstStyle/>
          <a:p>
            <a:pPr>
              <a:lnSpc>
                <a:spcPct val="129999"/>
              </a:lnSpc>
            </a:pPr>
            <a:r>
              <a:rPr kumimoji="0" lang="zh-CN" altLang="zh-CN" sz="2800" b="1" i="0" strike="noStrike" kern="1200" cap="none" spc="0" normalizeH="0" baseline="0" noProof="0">
                <a:ln>
                  <a:noFill/>
                </a:ln>
                <a:solidFill>
                  <a:srgbClr val="FF0000"/>
                </a:solidFill>
                <a:effectLst/>
                <a:uLnTx/>
                <a:uFill>
                  <a:solidFill>
                    <a:srgbClr val="000000"/>
                  </a:solidFill>
                </a:uFill>
                <a:latin typeface="Times New Roman" pitchFamily="28"/>
                <a:ea typeface="宋体" pitchFamily="28"/>
                <a:cs typeface="宋体" pitchFamily="28"/>
              </a:rPr>
              <a:t>红</a:t>
            </a:r>
            <a:endParaRPr lang="zh-CN" altLang="en-US">
              <a:solidFill>
                <a:srgbClr val="FF0000"/>
              </a:solidFill>
            </a:endParaRPr>
          </a:p>
        </p:txBody>
      </p:sp>
      <p:sp>
        <p:nvSpPr>
          <p:cNvPr id="3" name="文本框 2">
            <a:extLst>
              <a:ext uri="{FF2B5EF4-FFF2-40B4-BE49-F238E27FC236}">
                <a16:creationId xmlns:a16="http://schemas.microsoft.com/office/drawing/2014/main" id="{2A78399A-DC10-8874-F806-698BC410DF97}"/>
              </a:ext>
            </a:extLst>
          </p:cNvPr>
          <p:cNvSpPr txBox="1"/>
          <p:nvPr/>
        </p:nvSpPr>
        <p:spPr>
          <a:xfrm>
            <a:off x="4041560" y="2227852"/>
            <a:ext cx="7323837" cy="648348"/>
          </a:xfrm>
          <a:prstGeom prst="rect">
            <a:avLst/>
          </a:prstGeom>
          <a:noFill/>
        </p:spPr>
        <p:txBody>
          <a:bodyPr vert="horz" wrap="none" rtlCol="0">
            <a:noAutofit/>
          </a:bodyPr>
          <a:lstStyle/>
          <a:p>
            <a:pPr>
              <a:lnSpc>
                <a:spcPct val="129999"/>
              </a:lnSpc>
            </a:pPr>
            <a:r>
              <a:rPr kumimoji="0" lang="zh-CN" altLang="zh-CN" sz="2800" b="1" i="0" strike="noStrike" kern="1200" cap="none" spc="0" normalizeH="0" baseline="0" noProof="0">
                <a:ln>
                  <a:noFill/>
                </a:ln>
                <a:solidFill>
                  <a:srgbClr val="FF0000"/>
                </a:solidFill>
                <a:effectLst/>
                <a:uLnTx/>
                <a:uFill>
                  <a:solidFill>
                    <a:srgbClr val="000000"/>
                  </a:solidFill>
                </a:uFill>
                <a:latin typeface="Times New Roman" pitchFamily="28"/>
                <a:ea typeface="宋体" pitchFamily="28"/>
                <a:cs typeface="宋体" pitchFamily="28"/>
              </a:rPr>
              <a:t>红色的车尾灯除了能反射红色光外，其他颜色</a:t>
            </a:r>
            <a:endParaRPr lang="zh-CN" altLang="en-US">
              <a:solidFill>
                <a:srgbClr val="FF0000"/>
              </a:solidFill>
            </a:endParaRPr>
          </a:p>
        </p:txBody>
      </p:sp>
      <p:sp>
        <p:nvSpPr>
          <p:cNvPr id="4" name="文本框 3">
            <a:extLst>
              <a:ext uri="{FF2B5EF4-FFF2-40B4-BE49-F238E27FC236}">
                <a16:creationId xmlns:a16="http://schemas.microsoft.com/office/drawing/2014/main" id="{908577F8-B01B-7B1D-987A-7E8905CB7005}"/>
              </a:ext>
            </a:extLst>
          </p:cNvPr>
          <p:cNvSpPr txBox="1"/>
          <p:nvPr/>
        </p:nvSpPr>
        <p:spPr>
          <a:xfrm>
            <a:off x="485560" y="2782588"/>
            <a:ext cx="10895647" cy="648348"/>
          </a:xfrm>
          <a:prstGeom prst="rect">
            <a:avLst/>
          </a:prstGeom>
          <a:noFill/>
        </p:spPr>
        <p:txBody>
          <a:bodyPr vert="horz" wrap="none" rtlCol="0">
            <a:noAutofit/>
          </a:bodyPr>
          <a:lstStyle/>
          <a:p>
            <a:pPr>
              <a:lnSpc>
                <a:spcPct val="129999"/>
              </a:lnSpc>
            </a:pPr>
            <a:r>
              <a:rPr kumimoji="0" lang="zh-CN" altLang="zh-CN" sz="2800" b="1" i="0" strike="noStrike" kern="1200" cap="none" spc="0" normalizeH="0" baseline="0" noProof="0">
                <a:ln>
                  <a:noFill/>
                </a:ln>
                <a:solidFill>
                  <a:srgbClr val="FF0000"/>
                </a:solidFill>
                <a:effectLst/>
                <a:uLnTx/>
                <a:uFill>
                  <a:solidFill>
                    <a:srgbClr val="000000"/>
                  </a:solidFill>
                </a:uFill>
                <a:latin typeface="Times New Roman" pitchFamily="28"/>
                <a:ea typeface="宋体" pitchFamily="28"/>
                <a:cs typeface="宋体" pitchFamily="28"/>
              </a:rPr>
              <a:t>的光都被吸收，光线单一。如果改动汽车灯光的颜色，其他颜色的光</a:t>
            </a:r>
            <a:endParaRPr lang="zh-CN" altLang="en-US">
              <a:solidFill>
                <a:srgbClr val="FF0000"/>
              </a:solidFill>
            </a:endParaRPr>
          </a:p>
        </p:txBody>
      </p:sp>
      <p:sp>
        <p:nvSpPr>
          <p:cNvPr id="5" name="文本框 4">
            <a:extLst>
              <a:ext uri="{FF2B5EF4-FFF2-40B4-BE49-F238E27FC236}">
                <a16:creationId xmlns:a16="http://schemas.microsoft.com/office/drawing/2014/main" id="{15900394-E3BF-93BB-65D5-D9B2398B4E89}"/>
              </a:ext>
            </a:extLst>
          </p:cNvPr>
          <p:cNvSpPr txBox="1"/>
          <p:nvPr/>
        </p:nvSpPr>
        <p:spPr>
          <a:xfrm>
            <a:off x="485560" y="3337324"/>
            <a:ext cx="10895647" cy="648348"/>
          </a:xfrm>
          <a:prstGeom prst="rect">
            <a:avLst/>
          </a:prstGeom>
          <a:noFill/>
        </p:spPr>
        <p:txBody>
          <a:bodyPr vert="horz" wrap="none" rtlCol="0">
            <a:noAutofit/>
          </a:bodyPr>
          <a:lstStyle/>
          <a:p>
            <a:pPr>
              <a:lnSpc>
                <a:spcPct val="129999"/>
              </a:lnSpc>
            </a:pPr>
            <a:r>
              <a:rPr kumimoji="0" lang="zh-CN" altLang="zh-CN" sz="2800" b="1" i="0" strike="noStrike" kern="1200" cap="none" spc="0" normalizeH="0" baseline="0" noProof="0">
                <a:ln>
                  <a:noFill/>
                </a:ln>
                <a:solidFill>
                  <a:srgbClr val="FF0000"/>
                </a:solidFill>
                <a:effectLst/>
                <a:uLnTx/>
                <a:uFill>
                  <a:solidFill>
                    <a:srgbClr val="000000"/>
                  </a:solidFill>
                </a:uFill>
                <a:latin typeface="Times New Roman" pitchFamily="28"/>
                <a:ea typeface="宋体" pitchFamily="28"/>
                <a:cs typeface="宋体" pitchFamily="28"/>
              </a:rPr>
              <a:t>照射在红色的车灯上，被吸收，司机看不到车尾灯反射的光容易引发</a:t>
            </a:r>
            <a:endParaRPr lang="zh-CN" altLang="en-US">
              <a:solidFill>
                <a:srgbClr val="FF0000"/>
              </a:solidFill>
            </a:endParaRPr>
          </a:p>
        </p:txBody>
      </p:sp>
      <p:sp>
        <p:nvSpPr>
          <p:cNvPr id="6" name="文本框 5">
            <a:extLst>
              <a:ext uri="{FF2B5EF4-FFF2-40B4-BE49-F238E27FC236}">
                <a16:creationId xmlns:a16="http://schemas.microsoft.com/office/drawing/2014/main" id="{44FCA49F-A97D-AE9F-AC37-9EB3395DE5F7}"/>
              </a:ext>
            </a:extLst>
          </p:cNvPr>
          <p:cNvSpPr txBox="1"/>
          <p:nvPr/>
        </p:nvSpPr>
        <p:spPr>
          <a:xfrm>
            <a:off x="485560" y="3892060"/>
            <a:ext cx="3037586" cy="648348"/>
          </a:xfrm>
          <a:prstGeom prst="rect">
            <a:avLst/>
          </a:prstGeom>
          <a:noFill/>
        </p:spPr>
        <p:txBody>
          <a:bodyPr vert="horz" wrap="none" rtlCol="0">
            <a:noAutofit/>
          </a:bodyPr>
          <a:lstStyle/>
          <a:p>
            <a:pPr>
              <a:lnSpc>
                <a:spcPct val="129999"/>
              </a:lnSpc>
            </a:pPr>
            <a:r>
              <a:rPr kumimoji="0" lang="zh-CN" altLang="zh-CN" sz="2800" b="1" i="0" strike="noStrike" kern="1200" cap="none" spc="0" normalizeH="0" baseline="0" noProof="0">
                <a:ln>
                  <a:noFill/>
                </a:ln>
                <a:solidFill>
                  <a:srgbClr val="FF0000"/>
                </a:solidFill>
                <a:effectLst/>
                <a:uLnTx/>
                <a:uFill>
                  <a:solidFill>
                    <a:srgbClr val="000000"/>
                  </a:solidFill>
                </a:uFill>
                <a:latin typeface="Times New Roman" pitchFamily="28"/>
                <a:ea typeface="宋体" pitchFamily="28"/>
                <a:cs typeface="宋体" pitchFamily="28"/>
              </a:rPr>
              <a:t>车祸</a:t>
            </a:r>
            <a:r>
              <a:rPr kumimoji="0" lang="zh-CN" altLang="zh-CN" sz="2800" b="1" i="0" strike="noStrike" kern="1200" cap="none" spc="0" normalizeH="0" baseline="0" noProof="0">
                <a:ln>
                  <a:noFill/>
                </a:ln>
                <a:solidFill>
                  <a:srgbClr val="FF0000"/>
                </a:solidFill>
                <a:effectLst/>
                <a:uLnTx/>
                <a:uFill>
                  <a:solidFill>
                    <a:srgbClr val="000000"/>
                  </a:solidFill>
                </a:uFill>
                <a:latin typeface="宋体" pitchFamily="28"/>
                <a:ea typeface="宋体" pitchFamily="28"/>
                <a:cs typeface="宋体" pitchFamily="28"/>
              </a:rPr>
              <a:t>（</a:t>
            </a:r>
            <a:r>
              <a:rPr kumimoji="0" lang="zh-CN" altLang="zh-CN" sz="2800" b="1" i="0" strike="noStrike" kern="1200" cap="none" spc="0" normalizeH="0" baseline="0" noProof="0">
                <a:ln>
                  <a:noFill/>
                </a:ln>
                <a:solidFill>
                  <a:srgbClr val="FF0000"/>
                </a:solidFill>
                <a:effectLst/>
                <a:uLnTx/>
                <a:uFill>
                  <a:solidFill>
                    <a:srgbClr val="000000"/>
                  </a:solidFill>
                </a:uFill>
                <a:latin typeface="Times New Roman" pitchFamily="28"/>
                <a:ea typeface="宋体" pitchFamily="28"/>
                <a:cs typeface="宋体" pitchFamily="28"/>
              </a:rPr>
              <a:t>合理即可</a:t>
            </a:r>
            <a:r>
              <a:rPr kumimoji="0" lang="zh-CN" altLang="zh-CN" sz="2800" b="1" i="0" strike="noStrike" kern="1200" cap="none" spc="0" normalizeH="0" baseline="0" noProof="0">
                <a:ln>
                  <a:noFill/>
                </a:ln>
                <a:solidFill>
                  <a:srgbClr val="FF0000"/>
                </a:solidFill>
                <a:effectLst/>
                <a:uLnTx/>
                <a:uFill>
                  <a:solidFill>
                    <a:srgbClr val="000000"/>
                  </a:solidFill>
                </a:uFill>
                <a:latin typeface="宋体" pitchFamily="28"/>
                <a:ea typeface="宋体" pitchFamily="28"/>
                <a:cs typeface="宋体" pitchFamily="28"/>
              </a:rPr>
              <a:t>）</a:t>
            </a:r>
            <a:endParaRPr lang="zh-CN" altLang="en-US">
              <a:solidFill>
                <a:srgbClr val="FF0000"/>
              </a:solidFill>
            </a:endParaRPr>
          </a:p>
        </p:txBody>
      </p:sp>
      <p:grpSp>
        <p:nvGrpSpPr>
          <p:cNvPr id="8" name="yt_shape_11852" title="H_169.4511">
            <a:extLst>
              <a:ext uri="{FF2B5EF4-FFF2-40B4-BE49-F238E27FC236}">
                <a16:creationId xmlns:a16="http://schemas.microsoft.com/office/drawing/2014/main" id="{249740F1-2B05-4C5A-B423-6F681AEFABC2}"/>
              </a:ext>
            </a:extLst>
          </p:cNvPr>
          <p:cNvGrpSpPr/>
          <p:nvPr/>
        </p:nvGrpSpPr>
        <p:grpSpPr>
          <a:xfrm>
            <a:off x="4912257" y="4059994"/>
            <a:ext cx="2222627" cy="2152029"/>
            <a:chOff x="0" y="0"/>
            <a:chExt cx="2222627" cy="2152029"/>
          </a:xfrm>
        </p:grpSpPr>
        <p:pic>
          <p:nvPicPr>
            <p:cNvPr id="9" name="yt_image_11852">
              <a:extLst>
                <a:ext uri="">
                  <a16:creationId xmlns="" xmlns:a16="http://schemas.microsoft.com/office/drawing/2014/main" xmlns:a14="http://schemas.microsoft.com/office/drawing/2010/main" id="{5351258F-BC95-41E6-9372-C2FE361B0291}"/>
                </a:ext>
              </a:extLst>
            </p:cNvPr>
            <p:cNvPicPr>
              <a:picLocks noChangeAspect="1" noChangeArrowheads="1"/>
            </p:cNvPicPr>
            <p:nvPr/>
          </p:nvPicPr>
          <p:blipFill>
            <a:blip r:embed="rId2" cstate="print"/>
            <a:srcRect/>
            <a:stretch>
              <a:fillRect/>
            </a:stretch>
          </p:blipFill>
          <p:spPr bwMode="auto">
            <a:xfrm>
              <a:off x="0" y="0"/>
              <a:ext cx="2222627" cy="1756029"/>
            </a:xfrm>
            <a:prstGeom prst="rect">
              <a:avLst/>
            </a:prstGeom>
            <a:noFill/>
            <a:extLst>
              <a:ext uri="{909E8E84-426E-40DD-AFC4-6F175D3DCCD1}">
                <a14:hiddenFill xmlns:a14="http://schemas.microsoft.com/office/drawing/2010/main">
                  <a:solidFill>
                    <a:srgbClr val="FFFFFF"/>
                  </a:solidFill>
                </a14:hiddenFill>
              </a:ext>
            </a:extLst>
          </p:spPr>
        </p:pic>
        <p:sp>
          <p:nvSpPr>
            <p:cNvPr id="10" name="yt_shape_11854"/>
            <p:cNvSpPr txBox="1"/>
            <p:nvPr/>
          </p:nvSpPr>
          <p:spPr>
            <a:xfrm>
              <a:off x="489152" y="1792029"/>
              <a:ext cx="1280323" cy="360000"/>
            </a:xfrm>
            <a:prstGeom prst="rect">
              <a:avLst/>
            </a:prstGeom>
          </p:spPr>
          <p:txBody>
            <a:bodyPr vert="horz" wrap="square" lIns="0" tIns="0" rIns="0" bIns="0" rtlCol="0">
              <a:spAutoFit/>
            </a:bodyPr>
            <a:lstStyle/>
            <a:p>
              <a:pPr algn="ctr" eaLnBrk="1" latinLnBrk="0" hangingPunct="0">
                <a:lnSpc>
                  <a:spcPct val="129999"/>
                </a:lnSpc>
              </a:pPr>
              <a:r>
                <a:rPr lang="zh-CN" altLang="zh-CN" sz="2800" b="0" i="0" u="none">
                  <a:solidFill>
                    <a:srgbClr val="000000"/>
                  </a:solidFill>
                  <a:effectLst/>
                  <a:latin typeface="Times New Roman" pitchFamily="28"/>
                  <a:ea typeface="楷体" pitchFamily="28"/>
                  <a:cs typeface="宋体" pitchFamily="28"/>
                </a:rPr>
                <a:t>第</a:t>
              </a:r>
              <a:r>
                <a:rPr lang="en-US" altLang="zh-CN" sz="2800" b="0" i="0" u="none">
                  <a:solidFill>
                    <a:srgbClr val="000000"/>
                  </a:solidFill>
                  <a:effectLst/>
                  <a:latin typeface="Times New Roman" pitchFamily="28"/>
                  <a:ea typeface="Times New Roman" pitchFamily="28"/>
                  <a:cs typeface="宋体" pitchFamily="28"/>
                </a:rPr>
                <a:t>6</a:t>
              </a:r>
              <a:r>
                <a:rPr lang="zh-CN" altLang="zh-CN" sz="2800" b="0" i="0" u="none">
                  <a:solidFill>
                    <a:srgbClr val="000000"/>
                  </a:solidFill>
                  <a:effectLst/>
                  <a:latin typeface="Times New Roman" pitchFamily="28"/>
                  <a:ea typeface="楷体" pitchFamily="28"/>
                  <a:cs typeface="宋体" pitchFamily="28"/>
                </a:rPr>
                <a:t>题图</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P spid="3" grpId="0" build="allAtOnce"/>
      <p:bldP spid="4" grpId="0" build="allAtOnce"/>
      <p:bldP spid="5" grpId="0" build="allAtOnce"/>
      <p:bldP spid="6" grpId="0" build="allAtOnce"/>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YT"/>
        <p:cNvGrpSpPr/>
        <p:nvPr/>
      </p:nvGrpSpPr>
      <p:grpSpPr>
        <a:xfrm>
          <a:off x="0" y="0"/>
          <a:ext cx="0" cy="0"/>
          <a:chOff x="0" y="0"/>
          <a:chExt cx="0" cy="0"/>
        </a:xfrm>
      </p:grpSpPr>
      <p:sp>
        <p:nvSpPr>
          <p:cNvPr id="11856" name="yt_shape_11856"/>
          <p:cNvSpPr txBox="1"/>
          <p:nvPr/>
        </p:nvSpPr>
        <p:spPr>
          <a:xfrm>
            <a:off x="648143" y="1483488"/>
            <a:ext cx="10896000" cy="1620187"/>
          </a:xfrm>
          <a:prstGeom prst="rect">
            <a:avLst/>
          </a:prstGeom>
        </p:spPr>
        <p:txBody>
          <a:bodyPr vert="horz" wrap="square" lIns="0" tIns="0" rIns="0" bIns="0" rtlCol="0">
            <a:spAutoFit/>
          </a:bodyPr>
          <a:lstStyle/>
          <a:p>
            <a:pPr algn="l" eaLnBrk="1" latinLnBrk="0" hangingPunct="0">
              <a:lnSpc>
                <a:spcPct val="129999"/>
              </a:lnSpc>
            </a:pPr>
            <a:r>
              <a:rPr lang="zh-CN" altLang="zh-CN" sz="2800" b="0" i="0" u="none">
                <a:solidFill>
                  <a:srgbClr val="000000"/>
                </a:solidFill>
                <a:effectLst/>
                <a:latin typeface="Times New Roman" pitchFamily="28"/>
                <a:ea typeface="黑体" pitchFamily="28"/>
                <a:cs typeface="宋体" pitchFamily="28"/>
              </a:rPr>
              <a:t>二、选择题</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Times New Roman" pitchFamily="28"/>
                <a:ea typeface="黑体" pitchFamily="28"/>
                <a:cs typeface="宋体" pitchFamily="28"/>
              </a:rPr>
              <a:t>本题共</a:t>
            </a:r>
            <a:r>
              <a:rPr lang="en-US" altLang="zh-CN" sz="2800" b="0" i="0" u="none">
                <a:solidFill>
                  <a:srgbClr val="000000"/>
                </a:solidFill>
                <a:effectLst/>
                <a:latin typeface="Times New Roman" pitchFamily="28"/>
                <a:ea typeface="Times New Roman" pitchFamily="28"/>
                <a:cs typeface="宋体" pitchFamily="28"/>
              </a:rPr>
              <a:t>8</a:t>
            </a:r>
            <a:r>
              <a:rPr lang="zh-CN" altLang="zh-CN" sz="2800" b="0" i="0" u="none">
                <a:solidFill>
                  <a:srgbClr val="000000"/>
                </a:solidFill>
                <a:effectLst/>
                <a:latin typeface="Times New Roman" pitchFamily="28"/>
                <a:ea typeface="黑体" pitchFamily="28"/>
                <a:cs typeface="宋体" pitchFamily="28"/>
              </a:rPr>
              <a:t>小题，每小题</a:t>
            </a:r>
            <a:r>
              <a:rPr lang="en-US" altLang="zh-CN" sz="2800" b="0" i="0" u="none">
                <a:solidFill>
                  <a:srgbClr val="000000"/>
                </a:solidFill>
                <a:effectLst/>
                <a:latin typeface="Times New Roman" pitchFamily="28"/>
                <a:ea typeface="Times New Roman" pitchFamily="28"/>
                <a:cs typeface="宋体" pitchFamily="28"/>
              </a:rPr>
              <a:t>2</a:t>
            </a:r>
            <a:r>
              <a:rPr lang="zh-CN" altLang="zh-CN" sz="2800" b="0" i="0" u="none">
                <a:solidFill>
                  <a:srgbClr val="000000"/>
                </a:solidFill>
                <a:effectLst/>
                <a:latin typeface="Times New Roman" pitchFamily="28"/>
                <a:ea typeface="黑体" pitchFamily="28"/>
                <a:cs typeface="宋体" pitchFamily="28"/>
              </a:rPr>
              <a:t>分，共</a:t>
            </a:r>
            <a:r>
              <a:rPr lang="en-US" altLang="zh-CN" sz="2800" b="0" i="0" u="none">
                <a:solidFill>
                  <a:srgbClr val="000000"/>
                </a:solidFill>
                <a:effectLst/>
                <a:latin typeface="Times New Roman" pitchFamily="28"/>
                <a:ea typeface="Times New Roman" pitchFamily="28"/>
                <a:cs typeface="宋体" pitchFamily="28"/>
              </a:rPr>
              <a:t>16</a:t>
            </a:r>
            <a:r>
              <a:rPr lang="zh-CN" altLang="zh-CN" sz="2800" b="0" i="0" u="none">
                <a:solidFill>
                  <a:srgbClr val="000000"/>
                </a:solidFill>
                <a:effectLst/>
                <a:latin typeface="Times New Roman" pitchFamily="28"/>
                <a:ea typeface="黑体" pitchFamily="28"/>
                <a:cs typeface="宋体" pitchFamily="28"/>
              </a:rPr>
              <a:t>分。第</a:t>
            </a:r>
            <a:r>
              <a:rPr lang="en-US" altLang="zh-CN" sz="2800" b="0" i="0" u="none">
                <a:solidFill>
                  <a:srgbClr val="000000"/>
                </a:solidFill>
                <a:effectLst/>
                <a:latin typeface="Times New Roman" pitchFamily="28"/>
                <a:ea typeface="Times New Roman" pitchFamily="28"/>
                <a:cs typeface="宋体" pitchFamily="28"/>
              </a:rPr>
              <a:t>7</a:t>
            </a:r>
            <a:r>
              <a:rPr lang="zh-CN" altLang="zh-CN" sz="2800" b="0" i="0" u="none">
                <a:solidFill>
                  <a:srgbClr val="000000"/>
                </a:solidFill>
                <a:effectLst/>
                <a:latin typeface="Times New Roman" pitchFamily="28"/>
                <a:ea typeface="宋体" pitchFamily="28"/>
                <a:cs typeface="宋体" pitchFamily="28"/>
              </a:rPr>
              <a:t>～</a:t>
            </a:r>
            <a:r>
              <a:rPr lang="en-US" altLang="zh-CN" sz="2800" b="0" i="0" u="none">
                <a:solidFill>
                  <a:srgbClr val="000000"/>
                </a:solidFill>
                <a:effectLst/>
                <a:latin typeface="Times New Roman" pitchFamily="28"/>
                <a:ea typeface="Times New Roman" pitchFamily="28"/>
                <a:cs typeface="宋体" pitchFamily="28"/>
              </a:rPr>
              <a:t>12</a:t>
            </a:r>
            <a:r>
              <a:rPr lang="zh-CN" altLang="zh-CN" sz="2800" b="0" i="0" u="none">
                <a:solidFill>
                  <a:srgbClr val="000000"/>
                </a:solidFill>
                <a:effectLst/>
                <a:latin typeface="Times New Roman" pitchFamily="28"/>
                <a:ea typeface="黑体" pitchFamily="28"/>
                <a:cs typeface="宋体" pitchFamily="28"/>
              </a:rPr>
              <a:t>题每小题只有一个选项符合题目要求；第</a:t>
            </a:r>
            <a:r>
              <a:rPr lang="en-US" altLang="zh-CN" sz="2800" b="0" i="0" u="none">
                <a:solidFill>
                  <a:srgbClr val="000000"/>
                </a:solidFill>
                <a:effectLst/>
                <a:latin typeface="Times New Roman" pitchFamily="28"/>
                <a:ea typeface="Times New Roman" pitchFamily="28"/>
                <a:cs typeface="宋体" pitchFamily="28"/>
              </a:rPr>
              <a:t>13</a:t>
            </a:r>
            <a:r>
              <a:rPr lang="zh-CN" altLang="zh-CN" sz="2800" b="0" i="0" u="none">
                <a:solidFill>
                  <a:srgbClr val="000000"/>
                </a:solidFill>
                <a:effectLst/>
                <a:latin typeface="Times New Roman" pitchFamily="28"/>
                <a:ea typeface="宋体" pitchFamily="28"/>
                <a:cs typeface="宋体" pitchFamily="28"/>
              </a:rPr>
              <a:t>～</a:t>
            </a:r>
            <a:r>
              <a:rPr lang="en-US" altLang="zh-CN" sz="2800" b="0" i="0" u="none">
                <a:solidFill>
                  <a:srgbClr val="000000"/>
                </a:solidFill>
                <a:effectLst/>
                <a:latin typeface="Times New Roman" pitchFamily="28"/>
                <a:ea typeface="Times New Roman" pitchFamily="28"/>
                <a:cs typeface="宋体" pitchFamily="28"/>
              </a:rPr>
              <a:t>14</a:t>
            </a:r>
            <a:r>
              <a:rPr lang="zh-CN" altLang="zh-CN" sz="2800" b="0" i="0" u="none">
                <a:solidFill>
                  <a:srgbClr val="000000"/>
                </a:solidFill>
                <a:effectLst/>
                <a:latin typeface="Times New Roman" pitchFamily="28"/>
                <a:ea typeface="黑体" pitchFamily="28"/>
                <a:cs typeface="宋体" pitchFamily="28"/>
              </a:rPr>
              <a:t>题每小题有两个选项符合题目要求，全部选对得</a:t>
            </a:r>
            <a:r>
              <a:rPr lang="en-US" altLang="zh-CN" sz="2800" b="0" i="0" u="none">
                <a:solidFill>
                  <a:srgbClr val="000000"/>
                </a:solidFill>
                <a:effectLst/>
                <a:latin typeface="Times New Roman" pitchFamily="28"/>
                <a:ea typeface="Times New Roman" pitchFamily="28"/>
                <a:cs typeface="宋体" pitchFamily="28"/>
              </a:rPr>
              <a:t>2</a:t>
            </a:r>
            <a:r>
              <a:rPr lang="zh-CN" altLang="zh-CN" sz="2800" b="0" i="0" u="none">
                <a:solidFill>
                  <a:srgbClr val="000000"/>
                </a:solidFill>
                <a:effectLst/>
                <a:latin typeface="Times New Roman" pitchFamily="28"/>
                <a:ea typeface="黑体" pitchFamily="28"/>
                <a:cs typeface="宋体" pitchFamily="28"/>
              </a:rPr>
              <a:t>分，选对但不全的得</a:t>
            </a:r>
            <a:r>
              <a:rPr lang="en-US" altLang="zh-CN" sz="2800" b="0" i="0" u="none">
                <a:solidFill>
                  <a:srgbClr val="000000"/>
                </a:solidFill>
                <a:effectLst/>
                <a:latin typeface="Times New Roman" pitchFamily="28"/>
                <a:ea typeface="Times New Roman" pitchFamily="28"/>
                <a:cs typeface="宋体" pitchFamily="28"/>
              </a:rPr>
              <a:t>1</a:t>
            </a:r>
            <a:r>
              <a:rPr lang="zh-CN" altLang="zh-CN" sz="2800" b="0" i="0" u="none">
                <a:solidFill>
                  <a:srgbClr val="000000"/>
                </a:solidFill>
                <a:effectLst/>
                <a:latin typeface="Times New Roman" pitchFamily="28"/>
                <a:ea typeface="黑体" pitchFamily="28"/>
                <a:cs typeface="宋体" pitchFamily="28"/>
              </a:rPr>
              <a:t>分，有错选的得</a:t>
            </a:r>
            <a:r>
              <a:rPr lang="en-US" altLang="zh-CN" sz="2800" b="0" i="0" u="none">
                <a:solidFill>
                  <a:srgbClr val="000000"/>
                </a:solidFill>
                <a:effectLst/>
                <a:latin typeface="Times New Roman" pitchFamily="28"/>
                <a:ea typeface="Times New Roman" pitchFamily="28"/>
                <a:cs typeface="宋体" pitchFamily="28"/>
              </a:rPr>
              <a:t>0</a:t>
            </a:r>
            <a:r>
              <a:rPr lang="zh-CN" altLang="zh-CN" sz="2800" b="0" i="0" u="none">
                <a:solidFill>
                  <a:srgbClr val="000000"/>
                </a:solidFill>
                <a:effectLst/>
                <a:latin typeface="Times New Roman" pitchFamily="28"/>
                <a:ea typeface="黑体" pitchFamily="28"/>
                <a:cs typeface="宋体" pitchFamily="28"/>
              </a:rPr>
              <a:t>分</a:t>
            </a:r>
            <a:r>
              <a:rPr lang="zh-CN" altLang="zh-CN" sz="2800" b="0" i="0" u="none">
                <a:solidFill>
                  <a:srgbClr val="000000"/>
                </a:solidFill>
                <a:effectLst/>
                <a:latin typeface="宋体" pitchFamily="28"/>
                <a:ea typeface="宋体" pitchFamily="28"/>
                <a:cs typeface="宋体" pitchFamily="28"/>
              </a:rPr>
              <a:t>）</a:t>
            </a:r>
          </a:p>
        </p:txBody>
      </p:sp>
      <p:sp>
        <p:nvSpPr>
          <p:cNvPr id="11857" name="yt_shape_11857"/>
          <p:cNvSpPr txBox="1"/>
          <p:nvPr/>
        </p:nvSpPr>
        <p:spPr>
          <a:xfrm>
            <a:off x="648143" y="3154463"/>
            <a:ext cx="10896000" cy="1060034"/>
          </a:xfrm>
          <a:prstGeom prst="rect">
            <a:avLst/>
          </a:prstGeom>
        </p:spPr>
        <p:txBody>
          <a:bodyPr vert="horz" wrap="square" lIns="0" tIns="0" rIns="0" bIns="0" rtlCol="0">
            <a:spAutoFit/>
          </a:bodyPr>
          <a:lstStyle/>
          <a:p>
            <a:pPr algn="l" eaLnBrk="1"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7.</a:t>
            </a:r>
            <a:r>
              <a:rPr lang="zh-CN" altLang="zh-CN" sz="2800" b="0" i="0" u="none">
                <a:solidFill>
                  <a:srgbClr val="000000"/>
                </a:solidFill>
                <a:effectLst/>
                <a:latin typeface="Times New Roman" pitchFamily="28"/>
                <a:ea typeface="宋体" pitchFamily="28"/>
                <a:cs typeface="宋体" pitchFamily="28"/>
              </a:rPr>
              <a:t>《吕氏春秋</a:t>
            </a:r>
            <a:r>
              <a:rPr lang="en-US" altLang="zh-CN" sz="2800" b="0" i="0" u="none">
                <a:solidFill>
                  <a:srgbClr val="000000"/>
                </a:solidFill>
                <a:effectLst/>
                <a:latin typeface="Times New Roman" pitchFamily="28"/>
                <a:ea typeface="Times New Roman" pitchFamily="28"/>
                <a:cs typeface="宋体" pitchFamily="28"/>
              </a:rPr>
              <a:t>·</a:t>
            </a:r>
            <a:r>
              <a:rPr lang="zh-CN" altLang="zh-CN" sz="2800" b="0" i="0" u="none">
                <a:solidFill>
                  <a:srgbClr val="000000"/>
                </a:solidFill>
                <a:effectLst/>
                <a:latin typeface="Times New Roman" pitchFamily="28"/>
                <a:ea typeface="宋体" pitchFamily="28"/>
                <a:cs typeface="宋体" pitchFamily="28"/>
              </a:rPr>
              <a:t>察今》记录了</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Times New Roman" pitchFamily="28"/>
                <a:ea typeface="宋体" pitchFamily="28"/>
                <a:cs typeface="宋体" pitchFamily="28"/>
              </a:rPr>
              <a:t>刻舟求剑</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Times New Roman" pitchFamily="28"/>
                <a:ea typeface="宋体" pitchFamily="28"/>
                <a:cs typeface="宋体" pitchFamily="28"/>
              </a:rPr>
              <a:t>的典故。学习物理知识后使我们懂得，要确定剑落水的实际位置，应选择的参照物是</a:t>
            </a:r>
            <a:r>
              <a:rPr lang="zh-CN" altLang="zh-CN" sz="2800" b="0" i="0" u="none">
                <a:solidFill>
                  <a:srgbClr val="000000"/>
                </a:solidFill>
                <a:effectLst/>
                <a:latin typeface="宋体" pitchFamily="28"/>
                <a:ea typeface="宋体" pitchFamily="28"/>
                <a:cs typeface="宋体" pitchFamily="28"/>
              </a:rPr>
              <a:t>（</a:t>
            </a:r>
            <a:r>
              <a:rPr lang="zh-CN" altLang="zh-CN" sz="1200" b="0" i="0" u="none">
                <a:solidFill>
                  <a:srgbClr val="000000"/>
                </a:solidFill>
                <a:effectLst/>
                <a:latin typeface="Times New Roman" pitchFamily="12"/>
                <a:ea typeface="宋体" pitchFamily="12"/>
                <a:cs typeface="宋体" pitchFamily="12"/>
              </a:rPr>
              <a:t>　</a:t>
            </a:r>
            <a:r>
              <a:rPr lang="zh-CN" altLang="zh-CN" sz="2800" b="1" i="0" u="none">
                <a:solidFill>
                  <a:srgbClr val="FF0000">
                    <a:alpha val="0"/>
                  </a:srgbClr>
                </a:solidFill>
                <a:effectLst/>
                <a:latin typeface="Times New Roman" pitchFamily="28"/>
                <a:ea typeface="宋体" pitchFamily="28"/>
                <a:cs typeface="宋体" pitchFamily="28"/>
              </a:rPr>
              <a:t>A</a:t>
            </a:r>
            <a:r>
              <a:rPr lang="zh-CN" altLang="zh-CN" sz="1200" b="0" i="0" u="none">
                <a:solidFill>
                  <a:srgbClr val="000000"/>
                </a:solidFill>
                <a:effectLst/>
                <a:latin typeface="Times New Roman" pitchFamily="12"/>
                <a:ea typeface="宋体" pitchFamily="12"/>
                <a:cs typeface="宋体" pitchFamily="12"/>
              </a:rPr>
              <a:t>　</a:t>
            </a:r>
            <a:r>
              <a:rPr lang="zh-CN" altLang="zh-CN" sz="2800" b="0" i="0" u="none">
                <a:solidFill>
                  <a:srgbClr val="000000"/>
                </a:solidFill>
                <a:effectLst/>
                <a:latin typeface="宋体" pitchFamily="28"/>
                <a:ea typeface="宋体" pitchFamily="28"/>
                <a:cs typeface="宋体" pitchFamily="28"/>
              </a:rPr>
              <a:t>）</a:t>
            </a:r>
          </a:p>
        </p:txBody>
      </p:sp>
      <p:graphicFrame>
        <p:nvGraphicFramePr>
          <p:cNvPr id="11858" name="yt_table_11858" title="H_87.36">
            <a:extLst>
              <a:ext uri="{FF2B5EF4-FFF2-40B4-BE49-F238E27FC236}">
                <a16:creationId xmlns:a16="http://schemas.microsoft.com/office/drawing/2014/main" id="{85F9CD91-DE56-4981-AD6D-3D4292DC4A24}"/>
              </a:ext>
            </a:extLst>
          </p:cNvPr>
          <p:cNvGraphicFramePr>
            <a:graphicFrameLocks noGrp="1"/>
          </p:cNvGraphicFramePr>
          <p:nvPr>
            <p:extLst>
              <p:ext uri="{D42A27DB-BD31-4B8C-83A1-F6EECF244321}">
                <p14:modId xmlns:p14="http://schemas.microsoft.com/office/powerpoint/2010/main" val="1734167039"/>
              </p:ext>
            </p:extLst>
          </p:nvPr>
        </p:nvGraphicFramePr>
        <p:xfrm>
          <a:off x="648000" y="4265285"/>
          <a:ext cx="5286693" cy="1109472"/>
        </p:xfrm>
        <a:graphic>
          <a:graphicData uri="http://schemas.openxmlformats.org/drawingml/2006/table">
            <a:tbl>
              <a:tblPr/>
              <a:tblGrid>
                <a:gridCol w="3632518">
                  <a:extLst>
                    <a:ext uri="{9D8B030D-6E8A-4147-A177-3AD203B41FA5}">
                      <a16:colId xmlns:a16="http://schemas.microsoft.com/office/drawing/2014/main" val="10110"/>
                    </a:ext>
                  </a:extLst>
                </a:gridCol>
                <a:gridCol w="1654175">
                  <a:extLst>
                    <a:ext uri="{9D8B030D-6E8A-4147-A177-3AD203B41FA5}">
                      <a16:colId xmlns:a16="http://schemas.microsoft.com/office/drawing/2014/main" val="10111"/>
                    </a:ext>
                  </a:extLst>
                </a:gridCol>
              </a:tblGrid>
              <a:tr h="370840">
                <a:tc>
                  <a:txBody>
                    <a:bodyPr/>
                    <a:lstStyle/>
                    <a:p>
                      <a:pPr marL="0" indent="0" algn="l" eaLnBrk="1" fontAlgn="ctr"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A.</a:t>
                      </a:r>
                      <a:r>
                        <a:rPr lang="zh-CN" altLang="zh-CN" sz="2800" b="0" i="0" u="none">
                          <a:solidFill>
                            <a:srgbClr val="000000"/>
                          </a:solidFill>
                          <a:effectLst/>
                          <a:latin typeface="Times New Roman" pitchFamily="28"/>
                          <a:ea typeface="宋体" pitchFamily="28"/>
                          <a:cs typeface="宋体" pitchFamily="28"/>
                        </a:rPr>
                        <a:t>岸边的树</a:t>
                      </a:r>
                    </a:p>
                  </a:txBody>
                  <a:tcPr marL="0" marR="0" marT="0" marB="0" anchor="ctr">
                    <a:lnL w="9522" cmpd="sng">
                      <a:noFill/>
                    </a:lnL>
                    <a:lnR w="9522" cmpd="sng">
                      <a:noFill/>
                    </a:lnR>
                    <a:lnT w="9522" cmpd="sng">
                      <a:noFill/>
                    </a:lnT>
                    <a:lnB w="9522" cmpd="sng">
                      <a:noFill/>
                    </a:lnB>
                  </a:tcPr>
                </a:tc>
                <a:tc>
                  <a:txBody>
                    <a:bodyPr/>
                    <a:lstStyle/>
                    <a:p>
                      <a:pPr marL="0" indent="0" algn="l" eaLnBrk="1" fontAlgn="ctr"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B.</a:t>
                      </a:r>
                      <a:r>
                        <a:rPr lang="zh-CN" altLang="zh-CN" sz="2800" b="0" i="0" u="none">
                          <a:solidFill>
                            <a:srgbClr val="000000"/>
                          </a:solidFill>
                          <a:effectLst/>
                          <a:latin typeface="Times New Roman" pitchFamily="28"/>
                          <a:ea typeface="宋体" pitchFamily="28"/>
                          <a:cs typeface="宋体" pitchFamily="28"/>
                        </a:rPr>
                        <a:t>舟</a:t>
                      </a:r>
                    </a:p>
                  </a:txBody>
                  <a:tcPr marL="0" marR="0" marT="0" marB="0" anchor="ctr">
                    <a:lnL w="9522" cmpd="sng">
                      <a:noFill/>
                    </a:lnL>
                    <a:lnR w="9522" cmpd="sng">
                      <a:noFill/>
                    </a:lnR>
                    <a:lnT w="9522" cmpd="sng">
                      <a:noFill/>
                    </a:lnT>
                    <a:lnB w="9522" cmpd="sng">
                      <a:noFill/>
                    </a:lnB>
                  </a:tcPr>
                </a:tc>
                <a:extLst>
                  <a:ext uri="{0D108BD9-81ED-4DB2-BD59-A6C34878D82A}">
                    <a16:rowId xmlns:a16="http://schemas.microsoft.com/office/drawing/2014/main" val="10317"/>
                  </a:ext>
                </a:extLst>
              </a:tr>
              <a:tr h="370840">
                <a:tc>
                  <a:txBody>
                    <a:bodyPr/>
                    <a:lstStyle/>
                    <a:p>
                      <a:pPr marL="0" indent="0" algn="l" eaLnBrk="1" fontAlgn="ctr"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C.</a:t>
                      </a:r>
                      <a:r>
                        <a:rPr lang="zh-CN" altLang="zh-CN" sz="2800" b="0" i="0" u="none">
                          <a:solidFill>
                            <a:srgbClr val="000000"/>
                          </a:solidFill>
                          <a:effectLst/>
                          <a:latin typeface="Times New Roman" pitchFamily="28"/>
                          <a:ea typeface="宋体" pitchFamily="28"/>
                          <a:cs typeface="宋体" pitchFamily="28"/>
                        </a:rPr>
                        <a:t>舟上的标记</a:t>
                      </a:r>
                    </a:p>
                  </a:txBody>
                  <a:tcPr marL="0" marR="0" marT="0" marB="0" anchor="ctr">
                    <a:lnL w="9522" cmpd="sng">
                      <a:noFill/>
                    </a:lnL>
                    <a:lnR w="9522" cmpd="sng">
                      <a:noFill/>
                    </a:lnR>
                    <a:lnT w="9522" cmpd="sng">
                      <a:noFill/>
                    </a:lnT>
                    <a:lnB w="9522" cmpd="sng">
                      <a:noFill/>
                    </a:lnB>
                  </a:tcPr>
                </a:tc>
                <a:tc>
                  <a:txBody>
                    <a:bodyPr/>
                    <a:lstStyle/>
                    <a:p>
                      <a:pPr marL="0" indent="0" algn="l" eaLnBrk="1" fontAlgn="ctr"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D.</a:t>
                      </a:r>
                      <a:r>
                        <a:rPr lang="zh-CN" altLang="zh-CN" sz="2800" b="0" i="0" u="none">
                          <a:solidFill>
                            <a:srgbClr val="000000"/>
                          </a:solidFill>
                          <a:effectLst/>
                          <a:latin typeface="Times New Roman" pitchFamily="28"/>
                          <a:ea typeface="宋体" pitchFamily="28"/>
                          <a:cs typeface="宋体" pitchFamily="28"/>
                        </a:rPr>
                        <a:t>水流</a:t>
                      </a:r>
                    </a:p>
                  </a:txBody>
                  <a:tcPr marL="0" marR="0" marT="0" marB="0" anchor="ctr">
                    <a:lnL w="9522" cmpd="sng">
                      <a:noFill/>
                    </a:lnL>
                    <a:lnR w="9522" cmpd="sng">
                      <a:noFill/>
                    </a:lnR>
                    <a:lnT w="9522" cmpd="sng">
                      <a:noFill/>
                    </a:lnT>
                    <a:lnB w="9522" cmpd="sng">
                      <a:noFill/>
                    </a:lnB>
                  </a:tcPr>
                </a:tc>
                <a:extLst>
                  <a:ext uri="{0D108BD9-81ED-4DB2-BD59-A6C34878D82A}">
                    <a16:rowId xmlns:a16="http://schemas.microsoft.com/office/drawing/2014/main" val="10318"/>
                  </a:ext>
                </a:extLst>
              </a:tr>
            </a:tbl>
          </a:graphicData>
        </a:graphic>
      </p:graphicFrame>
      <p:sp>
        <p:nvSpPr>
          <p:cNvPr id="2" name="文本框 1">
            <a:extLst>
              <a:ext uri="{FF2B5EF4-FFF2-40B4-BE49-F238E27FC236}">
                <a16:creationId xmlns:a16="http://schemas.microsoft.com/office/drawing/2014/main" id="{A061A698-6F2F-97CB-DF5A-82BE8A1F563B}"/>
              </a:ext>
            </a:extLst>
          </p:cNvPr>
          <p:cNvSpPr txBox="1"/>
          <p:nvPr/>
        </p:nvSpPr>
        <p:spPr>
          <a:xfrm>
            <a:off x="9956132" y="3662394"/>
            <a:ext cx="437261" cy="588658"/>
          </a:xfrm>
          <a:prstGeom prst="rect">
            <a:avLst/>
          </a:prstGeom>
          <a:noFill/>
        </p:spPr>
        <p:txBody>
          <a:bodyPr vert="horz" wrap="none" rtlCol="0">
            <a:noAutofit/>
          </a:bodyPr>
          <a:lstStyle/>
          <a:p>
            <a:pPr>
              <a:lnSpc>
                <a:spcPct val="129999"/>
              </a:lnSpc>
            </a:pPr>
            <a:r>
              <a:rPr kumimoji="0" lang="zh-CN" altLang="zh-CN" sz="2800" b="1" i="0" strike="noStrike" kern="1200" cap="none" spc="0" normalizeH="0" baseline="0" noProof="0">
                <a:ln>
                  <a:noFill/>
                </a:ln>
                <a:solidFill>
                  <a:srgbClr val="FF0000"/>
                </a:solidFill>
                <a:effectLst/>
                <a:uLnTx/>
                <a:uFillTx/>
                <a:latin typeface="Times New Roman" pitchFamily="28"/>
                <a:ea typeface="宋体" pitchFamily="28"/>
                <a:cs typeface="宋体" pitchFamily="28"/>
              </a:rPr>
              <a:t>A</a:t>
            </a:r>
            <a:endParaRPr lang="zh-CN" altLang="en-US">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YT"/>
        <p:cNvGrpSpPr/>
        <p:nvPr/>
      </p:nvGrpSpPr>
      <p:grpSpPr>
        <a:xfrm>
          <a:off x="0" y="0"/>
          <a:ext cx="0" cy="0"/>
          <a:chOff x="0" y="0"/>
          <a:chExt cx="0" cy="0"/>
        </a:xfrm>
      </p:grpSpPr>
      <p:sp>
        <p:nvSpPr>
          <p:cNvPr id="11860" name="yt_shape_11860"/>
          <p:cNvSpPr txBox="1"/>
          <p:nvPr/>
        </p:nvSpPr>
        <p:spPr>
          <a:xfrm>
            <a:off x="648143" y="2318975"/>
            <a:ext cx="10896000" cy="1060034"/>
          </a:xfrm>
          <a:prstGeom prst="rect">
            <a:avLst/>
          </a:prstGeom>
        </p:spPr>
        <p:txBody>
          <a:bodyPr vert="horz" wrap="square" lIns="0" tIns="0" rIns="0" bIns="0" rtlCol="0">
            <a:spAutoFit/>
          </a:bodyPr>
          <a:lstStyle/>
          <a:p>
            <a:pPr algn="l" eaLnBrk="1"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8.</a:t>
            </a:r>
            <a:r>
              <a:rPr lang="zh-CN" altLang="zh-CN" sz="2800" b="0" i="0" u="none">
                <a:solidFill>
                  <a:srgbClr val="000000"/>
                </a:solidFill>
                <a:effectLst/>
                <a:latin typeface="Times New Roman" pitchFamily="28"/>
                <a:ea typeface="宋体" pitchFamily="28"/>
                <a:cs typeface="宋体" pitchFamily="28"/>
              </a:rPr>
              <a:t>航天器外壳需要使用既轻巧又耐高温的材料。下列对几种材料特性的描述中，适合作为航天器外壳的材料是</a:t>
            </a:r>
            <a:r>
              <a:rPr lang="zh-CN" altLang="zh-CN" sz="2800" b="0" i="0" u="none">
                <a:solidFill>
                  <a:srgbClr val="000000"/>
                </a:solidFill>
                <a:effectLst/>
                <a:latin typeface="宋体" pitchFamily="28"/>
                <a:ea typeface="宋体" pitchFamily="28"/>
                <a:cs typeface="宋体" pitchFamily="28"/>
              </a:rPr>
              <a:t>（</a:t>
            </a:r>
            <a:r>
              <a:rPr lang="zh-CN" altLang="zh-CN" sz="1200" b="0" i="0" u="none">
                <a:solidFill>
                  <a:srgbClr val="000000"/>
                </a:solidFill>
                <a:effectLst/>
                <a:latin typeface="Times New Roman" pitchFamily="12"/>
                <a:ea typeface="宋体" pitchFamily="12"/>
                <a:cs typeface="宋体" pitchFamily="12"/>
              </a:rPr>
              <a:t>　</a:t>
            </a:r>
            <a:r>
              <a:rPr lang="zh-CN" altLang="zh-CN" sz="2800" b="1" i="0" u="none">
                <a:solidFill>
                  <a:srgbClr val="FF0000">
                    <a:alpha val="0"/>
                  </a:srgbClr>
                </a:solidFill>
                <a:effectLst/>
                <a:latin typeface="Times New Roman" pitchFamily="28"/>
                <a:ea typeface="宋体" pitchFamily="28"/>
                <a:cs typeface="宋体" pitchFamily="28"/>
              </a:rPr>
              <a:t>B</a:t>
            </a:r>
            <a:r>
              <a:rPr lang="zh-CN" altLang="zh-CN" sz="1200" b="0" i="0" u="none">
                <a:solidFill>
                  <a:srgbClr val="000000"/>
                </a:solidFill>
                <a:effectLst/>
                <a:latin typeface="Times New Roman" pitchFamily="12"/>
                <a:ea typeface="宋体" pitchFamily="12"/>
                <a:cs typeface="宋体" pitchFamily="12"/>
              </a:rPr>
              <a:t>　</a:t>
            </a:r>
            <a:r>
              <a:rPr lang="zh-CN" altLang="zh-CN" sz="2800" b="0" i="0" u="none">
                <a:solidFill>
                  <a:srgbClr val="000000"/>
                </a:solidFill>
                <a:effectLst/>
                <a:latin typeface="宋体" pitchFamily="28"/>
                <a:ea typeface="宋体" pitchFamily="28"/>
                <a:cs typeface="宋体" pitchFamily="28"/>
              </a:rPr>
              <a:t>）</a:t>
            </a:r>
          </a:p>
        </p:txBody>
      </p:sp>
      <p:graphicFrame>
        <p:nvGraphicFramePr>
          <p:cNvPr id="11861" name="yt_table_11861" title="H_87.36">
            <a:extLst>
              <a:ext uri="{FF2B5EF4-FFF2-40B4-BE49-F238E27FC236}">
                <a16:creationId xmlns:a16="http://schemas.microsoft.com/office/drawing/2014/main" id="{85F9CD91-DE56-4981-AD6D-3D4292DC4A24}"/>
              </a:ext>
            </a:extLst>
          </p:cNvPr>
          <p:cNvGraphicFramePr>
            <a:graphicFrameLocks noGrp="1"/>
          </p:cNvGraphicFramePr>
          <p:nvPr>
            <p:extLst>
              <p:ext uri="{D42A27DB-BD31-4B8C-83A1-F6EECF244321}">
                <p14:modId xmlns:p14="http://schemas.microsoft.com/office/powerpoint/2010/main" val="2838253670"/>
              </p:ext>
            </p:extLst>
          </p:nvPr>
        </p:nvGraphicFramePr>
        <p:xfrm>
          <a:off x="648000" y="3429797"/>
          <a:ext cx="7796530" cy="1109472"/>
        </p:xfrm>
        <a:graphic>
          <a:graphicData uri="http://schemas.openxmlformats.org/drawingml/2006/table">
            <a:tbl>
              <a:tblPr/>
              <a:tblGrid>
                <a:gridCol w="4364355">
                  <a:extLst>
                    <a:ext uri="{9D8B030D-6E8A-4147-A177-3AD203B41FA5}">
                      <a16:colId xmlns:a16="http://schemas.microsoft.com/office/drawing/2014/main" val="10112"/>
                    </a:ext>
                  </a:extLst>
                </a:gridCol>
                <a:gridCol w="3432175">
                  <a:extLst>
                    <a:ext uri="{9D8B030D-6E8A-4147-A177-3AD203B41FA5}">
                      <a16:colId xmlns:a16="http://schemas.microsoft.com/office/drawing/2014/main" val="10113"/>
                    </a:ext>
                  </a:extLst>
                </a:gridCol>
              </a:tblGrid>
              <a:tr h="370840">
                <a:tc>
                  <a:txBody>
                    <a:bodyPr/>
                    <a:lstStyle/>
                    <a:p>
                      <a:pPr marL="0" indent="0" algn="l" eaLnBrk="1" fontAlgn="ctr"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A.</a:t>
                      </a:r>
                      <a:r>
                        <a:rPr lang="zh-CN" altLang="zh-CN" sz="2800" b="0" i="0" u="none">
                          <a:solidFill>
                            <a:srgbClr val="000000"/>
                          </a:solidFill>
                          <a:effectLst/>
                          <a:latin typeface="Times New Roman" pitchFamily="28"/>
                          <a:ea typeface="宋体" pitchFamily="28"/>
                          <a:cs typeface="宋体" pitchFamily="28"/>
                        </a:rPr>
                        <a:t>密度大、熔点高</a:t>
                      </a:r>
                    </a:p>
                  </a:txBody>
                  <a:tcPr marL="0" marR="0" marT="0" marB="0" anchor="ctr">
                    <a:lnL w="9522" cmpd="sng">
                      <a:noFill/>
                    </a:lnL>
                    <a:lnR w="9522" cmpd="sng">
                      <a:noFill/>
                    </a:lnR>
                    <a:lnT w="9522" cmpd="sng">
                      <a:noFill/>
                    </a:lnT>
                    <a:lnB w="9522" cmpd="sng">
                      <a:noFill/>
                    </a:lnB>
                  </a:tcPr>
                </a:tc>
                <a:tc>
                  <a:txBody>
                    <a:bodyPr/>
                    <a:lstStyle/>
                    <a:p>
                      <a:pPr marL="0" indent="0" algn="l" eaLnBrk="1" fontAlgn="ctr"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B.</a:t>
                      </a:r>
                      <a:r>
                        <a:rPr lang="zh-CN" altLang="zh-CN" sz="2800" b="0" i="0" u="none">
                          <a:solidFill>
                            <a:srgbClr val="000000"/>
                          </a:solidFill>
                          <a:effectLst/>
                          <a:latin typeface="Times New Roman" pitchFamily="28"/>
                          <a:ea typeface="宋体" pitchFamily="28"/>
                          <a:cs typeface="宋体" pitchFamily="28"/>
                        </a:rPr>
                        <a:t>密度小、熔点高</a:t>
                      </a:r>
                    </a:p>
                  </a:txBody>
                  <a:tcPr marL="0" marR="0" marT="0" marB="0" anchor="ctr">
                    <a:lnL w="9522" cmpd="sng">
                      <a:noFill/>
                    </a:lnL>
                    <a:lnR w="9522" cmpd="sng">
                      <a:noFill/>
                    </a:lnR>
                    <a:lnT w="9522" cmpd="sng">
                      <a:noFill/>
                    </a:lnT>
                    <a:lnB w="9522" cmpd="sng">
                      <a:noFill/>
                    </a:lnB>
                  </a:tcPr>
                </a:tc>
                <a:extLst>
                  <a:ext uri="{0D108BD9-81ED-4DB2-BD59-A6C34878D82A}">
                    <a16:rowId xmlns:a16="http://schemas.microsoft.com/office/drawing/2014/main" val="10319"/>
                  </a:ext>
                </a:extLst>
              </a:tr>
              <a:tr h="370840">
                <a:tc>
                  <a:txBody>
                    <a:bodyPr/>
                    <a:lstStyle/>
                    <a:p>
                      <a:pPr marL="0" indent="0" algn="l" eaLnBrk="1" fontAlgn="ctr"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C.</a:t>
                      </a:r>
                      <a:r>
                        <a:rPr lang="zh-CN" altLang="zh-CN" sz="2800" b="0" i="0" u="none">
                          <a:solidFill>
                            <a:srgbClr val="000000"/>
                          </a:solidFill>
                          <a:effectLst/>
                          <a:latin typeface="Times New Roman" pitchFamily="28"/>
                          <a:ea typeface="宋体" pitchFamily="28"/>
                          <a:cs typeface="宋体" pitchFamily="28"/>
                        </a:rPr>
                        <a:t>密度大、熔点低</a:t>
                      </a:r>
                    </a:p>
                  </a:txBody>
                  <a:tcPr marL="0" marR="0" marT="0" marB="0" anchor="ctr">
                    <a:lnL w="9522" cmpd="sng">
                      <a:noFill/>
                    </a:lnL>
                    <a:lnR w="9522" cmpd="sng">
                      <a:noFill/>
                    </a:lnR>
                    <a:lnT w="9522" cmpd="sng">
                      <a:noFill/>
                    </a:lnT>
                    <a:lnB w="9522" cmpd="sng">
                      <a:noFill/>
                    </a:lnB>
                  </a:tcPr>
                </a:tc>
                <a:tc>
                  <a:txBody>
                    <a:bodyPr/>
                    <a:lstStyle/>
                    <a:p>
                      <a:pPr marL="0" indent="0" algn="l" eaLnBrk="1" fontAlgn="ctr"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D.</a:t>
                      </a:r>
                      <a:r>
                        <a:rPr lang="zh-CN" altLang="zh-CN" sz="2800" b="0" i="0" u="none">
                          <a:solidFill>
                            <a:srgbClr val="000000"/>
                          </a:solidFill>
                          <a:effectLst/>
                          <a:latin typeface="Times New Roman" pitchFamily="28"/>
                          <a:ea typeface="宋体" pitchFamily="28"/>
                          <a:cs typeface="宋体" pitchFamily="28"/>
                        </a:rPr>
                        <a:t>密度小、熔点低</a:t>
                      </a:r>
                    </a:p>
                  </a:txBody>
                  <a:tcPr marL="0" marR="0" marT="0" marB="0" anchor="ctr">
                    <a:lnL w="9522" cmpd="sng">
                      <a:noFill/>
                    </a:lnL>
                    <a:lnR w="9522" cmpd="sng">
                      <a:noFill/>
                    </a:lnR>
                    <a:lnT w="9522" cmpd="sng">
                      <a:noFill/>
                    </a:lnT>
                    <a:lnB w="9522" cmpd="sng">
                      <a:noFill/>
                    </a:lnB>
                  </a:tcPr>
                </a:tc>
                <a:extLst>
                  <a:ext uri="{0D108BD9-81ED-4DB2-BD59-A6C34878D82A}">
                    <a16:rowId xmlns:a16="http://schemas.microsoft.com/office/drawing/2014/main" val="10320"/>
                  </a:ext>
                </a:extLst>
              </a:tr>
            </a:tbl>
          </a:graphicData>
        </a:graphic>
      </p:graphicFrame>
      <p:sp>
        <p:nvSpPr>
          <p:cNvPr id="2" name="文本框 1">
            <a:extLst>
              <a:ext uri="{FF2B5EF4-FFF2-40B4-BE49-F238E27FC236}">
                <a16:creationId xmlns:a16="http://schemas.microsoft.com/office/drawing/2014/main" id="{5FA15DF0-60B5-AEAA-8785-EE4B66BC5379}"/>
              </a:ext>
            </a:extLst>
          </p:cNvPr>
          <p:cNvSpPr txBox="1"/>
          <p:nvPr/>
        </p:nvSpPr>
        <p:spPr>
          <a:xfrm>
            <a:off x="7466932" y="2826905"/>
            <a:ext cx="416624" cy="588658"/>
          </a:xfrm>
          <a:prstGeom prst="rect">
            <a:avLst/>
          </a:prstGeom>
          <a:noFill/>
        </p:spPr>
        <p:txBody>
          <a:bodyPr vert="horz" wrap="none" rtlCol="0">
            <a:noAutofit/>
          </a:bodyPr>
          <a:lstStyle/>
          <a:p>
            <a:pPr>
              <a:lnSpc>
                <a:spcPct val="129999"/>
              </a:lnSpc>
            </a:pPr>
            <a:r>
              <a:rPr kumimoji="0" lang="zh-CN" altLang="zh-CN" sz="2800" b="1" i="0" strike="noStrike" kern="1200" cap="none" spc="0" normalizeH="0" baseline="0" noProof="0">
                <a:ln>
                  <a:noFill/>
                </a:ln>
                <a:solidFill>
                  <a:srgbClr val="FF0000"/>
                </a:solidFill>
                <a:effectLst/>
                <a:uLnTx/>
                <a:uFillTx/>
                <a:latin typeface="Times New Roman" pitchFamily="28"/>
                <a:ea typeface="宋体" pitchFamily="28"/>
                <a:cs typeface="宋体" pitchFamily="28"/>
              </a:rPr>
              <a:t>B</a:t>
            </a:r>
            <a:endParaRPr lang="zh-CN" altLang="en-US">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Lst>
  </p:timing>
</p:sld>
</file>

<file path=ppt/tags/tag1.xml><?xml version="1.0" encoding="utf-8"?>
<p:tagLst xmlns:a="http://schemas.openxmlformats.org/drawingml/2006/main" xmlns:r="http://schemas.openxmlformats.org/officeDocument/2006/relationships" xmlns:p="http://schemas.openxmlformats.org/presentationml/2006/main">
  <p:tag name="AS_OS" val="Unix 3.10 unknown"/>
  <p:tag name="AS_RELEASE_DATE" val="2020.11.30"/>
  <p:tag name="AS_TITLE" val="Aspose.Slides for Java"/>
  <p:tag name="AS_VERSION" val="20.11"/>
  <p:tag name="COMMONDATA" val="eyJoZGlkIjoiMzIyYzhmNGY4MmViMzFlMmU0YzVmNDg0YTM1ZGU5NWMifQ=="/>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heme/theme1.xml><?xml version="1.0" encoding="utf-8"?>
<a:theme xmlns:a="http://schemas.openxmlformats.org/drawingml/2006/main" name="1_自定义设计方案">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TotalTime>
  <Words>3437</Words>
  <Application>Microsoft Office PowerPoint</Application>
  <PresentationFormat>宽屏</PresentationFormat>
  <Paragraphs>199</Paragraphs>
  <Slides>34</Slides>
  <Notes>2</Notes>
  <HiddenSlides>0</HiddenSlides>
  <MMClips>0</MMClips>
  <ScaleCrop>false</ScaleCrop>
  <HeadingPairs>
    <vt:vector size="6" baseType="variant">
      <vt:variant>
        <vt:lpstr>已用的字体</vt:lpstr>
      </vt:variant>
      <vt:variant>
        <vt:i4>9</vt:i4>
      </vt:variant>
      <vt:variant>
        <vt:lpstr>主题</vt:lpstr>
      </vt:variant>
      <vt:variant>
        <vt:i4>2</vt:i4>
      </vt:variant>
      <vt:variant>
        <vt:lpstr>幻灯片标题</vt:lpstr>
      </vt:variant>
      <vt:variant>
        <vt:i4>34</vt:i4>
      </vt:variant>
    </vt:vector>
  </HeadingPairs>
  <TitlesOfParts>
    <vt:vector size="45" baseType="lpstr">
      <vt:lpstr>楷体</vt:lpstr>
      <vt:lpstr>宋体</vt:lpstr>
      <vt:lpstr>微软雅黑 Light</vt:lpstr>
      <vt:lpstr>Arial</vt:lpstr>
      <vt:lpstr>Book Antiqua</vt:lpstr>
      <vt:lpstr>Calibri</vt:lpstr>
      <vt:lpstr>Cambria Math</vt:lpstr>
      <vt:lpstr>Times New Roman</vt:lpstr>
      <vt:lpstr>Wingdings</vt:lpstr>
      <vt:lpstr>1_自定义设计方案</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学科网</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rbm.xkw.com</dc:creator>
  <cp:lastModifiedBy>拉 朵</cp:lastModifiedBy>
  <cp:revision>89</cp:revision>
  <cp:lastPrinted>2021-07-28T09:09:00Z</cp:lastPrinted>
  <dcterms:created xsi:type="dcterms:W3CDTF">2021-07-28T09:09:00Z</dcterms:created>
  <dcterms:modified xsi:type="dcterms:W3CDTF">2023-10-12T09:32:02Z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y fmtid="{D5CDD505-2E9C-101B-9397-08002B2CF9AE}" pid="6" name="ICV">
    <vt:lpwstr>03E180BF841341C1B9E9762C46E85B5F_13</vt:lpwstr>
  </property>
  <property fmtid="{D5CDD505-2E9C-101B-9397-08002B2CF9AE}" pid="7" name="KSOProductBuildVer">
    <vt:lpwstr>2052-12.1.0.15374</vt:lpwstr>
  </property>
</Properties>
</file>