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notesMasterIdLst>
    <p:notesMasterId r:id="rId32"/>
  </p:notesMasterIdLst>
  <p:sldIdLst>
    <p:sldId id="519" r:id="rId2"/>
    <p:sldId id="520" r:id="rId3"/>
    <p:sldId id="521" r:id="rId4"/>
    <p:sldId id="522" r:id="rId5"/>
    <p:sldId id="544" r:id="rId6"/>
    <p:sldId id="525" r:id="rId7"/>
    <p:sldId id="526" r:id="rId8"/>
    <p:sldId id="527" r:id="rId9"/>
    <p:sldId id="545" r:id="rId10"/>
    <p:sldId id="372" r:id="rId11"/>
    <p:sldId id="529" r:id="rId12"/>
    <p:sldId id="531" r:id="rId13"/>
    <p:sldId id="532" r:id="rId14"/>
    <p:sldId id="533" r:id="rId15"/>
    <p:sldId id="534" r:id="rId16"/>
    <p:sldId id="535" r:id="rId17"/>
    <p:sldId id="368" r:id="rId18"/>
    <p:sldId id="369" r:id="rId19"/>
    <p:sldId id="395" r:id="rId20"/>
    <p:sldId id="396" r:id="rId21"/>
    <p:sldId id="397" r:id="rId22"/>
    <p:sldId id="398" r:id="rId23"/>
    <p:sldId id="537" r:id="rId24"/>
    <p:sldId id="538" r:id="rId25"/>
    <p:sldId id="539" r:id="rId26"/>
    <p:sldId id="540" r:id="rId27"/>
    <p:sldId id="541" r:id="rId28"/>
    <p:sldId id="536" r:id="rId29"/>
    <p:sldId id="542" r:id="rId30"/>
    <p:sldId id="543" r:id="rId3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10" autoAdjust="0"/>
  </p:normalViewPr>
  <p:slideViewPr>
    <p:cSldViewPr snapToGrid="0">
      <p:cViewPr varScale="1">
        <p:scale>
          <a:sx n="104" d="100"/>
          <a:sy n="104" d="100"/>
        </p:scale>
        <p:origin x="87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2E6E-0990-4848-B660-25A019A31E78}" type="datetimeFigureOut">
              <a:rPr lang="zh-CN" altLang="en-US" smtClean="0"/>
              <a:pPr/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8AA9-15EE-4C2E-B67C-EEC20781C2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4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3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E8AA9-15EE-4C2E-B67C-EEC20781C2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01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86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E8AA9-15EE-4C2E-B67C-EEC20781C2F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49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学科网</a:t>
            </a:r>
            <a:r>
              <a:rPr lang="en-US" altLang="zh-CN" dirty="0"/>
              <a:t>(www.zxxk.com)--</a:t>
            </a:r>
            <a:r>
              <a:rPr lang="zh-CN" altLang="en-US" dirty="0"/>
              <a:t>教育资源</a:t>
            </a:r>
            <a:r>
              <a:rPr lang="zh-CN" altLang="en-US" dirty="0" smtClean="0"/>
              <a:t>门户，提供</a:t>
            </a:r>
            <a:r>
              <a:rPr lang="zh-CN" altLang="en-US" dirty="0"/>
              <a:t>试卷、教案、课件、论文、素材及各类教学资源</a:t>
            </a:r>
            <a:r>
              <a:rPr lang="zh-CN" altLang="en-US" dirty="0" smtClean="0"/>
              <a:t>下载，还有</a:t>
            </a:r>
            <a:r>
              <a:rPr lang="zh-CN" altLang="en-US" dirty="0"/>
              <a:t>大量而丰富的教学相关资讯！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AA8F37-7314-4C81-954C-E36EC8C798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学科网</a:t>
            </a:r>
            <a:r>
              <a:rPr lang="en-US" altLang="zh-CN" dirty="0"/>
              <a:t>(www.zxxk.com)--</a:t>
            </a:r>
            <a:r>
              <a:rPr lang="zh-CN" altLang="en-US" dirty="0"/>
              <a:t>教育资源</a:t>
            </a:r>
            <a:r>
              <a:rPr lang="zh-CN" altLang="en-US" dirty="0" smtClean="0"/>
              <a:t>门户，提供</a:t>
            </a:r>
            <a:r>
              <a:rPr lang="zh-CN" altLang="en-US" dirty="0"/>
              <a:t>试卷、教案、课件、论文、素材及各类教学资源</a:t>
            </a:r>
            <a:r>
              <a:rPr lang="zh-CN" altLang="en-US" dirty="0" smtClean="0"/>
              <a:t>下载，还有</a:t>
            </a:r>
            <a:r>
              <a:rPr lang="zh-CN" altLang="en-US" dirty="0"/>
              <a:t>大量而丰富的教学相关资讯！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AA8F37-7314-4C81-954C-E36EC8C798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1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解析：</a:t>
            </a:r>
            <a:r>
              <a:rPr lang="zh-CN" altLang="en-US" sz="900" b="1" dirty="0" smtClean="0">
                <a:solidFill>
                  <a:srgbClr val="0FB62A"/>
                </a:solidFill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经典力学和实验物理学的先驱伽利略率先用望远镜观察天空，由此得到的关于天体运行的结果支持了哥白尼的日心说。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E8AA9-15EE-4C2E-B67C-EEC20781C2F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63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导入新知</a:t>
            </a:r>
          </a:p>
        </p:txBody>
      </p:sp>
    </p:spTree>
    <p:extLst>
      <p:ext uri="{BB962C8B-B14F-4D97-AF65-F5344CB8AC3E}">
        <p14:creationId xmlns:p14="http://schemas.microsoft.com/office/powerpoint/2010/main" val="31000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29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92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2021/6/15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61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7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59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16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素养目标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5713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探究新知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0304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巩固练习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369957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课堂检测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428762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课堂小结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345050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课后作业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37618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8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07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32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 userDrawn="1"/>
        </p:nvSpPr>
        <p:spPr bwMode="auto">
          <a:xfrm>
            <a:off x="5517662" y="23689"/>
            <a:ext cx="264099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685324">
              <a:defRPr/>
            </a:pPr>
            <a:r>
              <a:rPr lang="en-US" altLang="zh-CN" sz="2000" b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5.5 </a:t>
            </a:r>
            <a:r>
              <a:rPr lang="zh-CN" altLang="en-US" sz="2000" b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显微镜与望远镜</a:t>
            </a:r>
            <a:r>
              <a:rPr lang="en-US" altLang="zh-CN" sz="2000" b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</a:p>
        </p:txBody>
      </p:sp>
      <p:grpSp>
        <p:nvGrpSpPr>
          <p:cNvPr id="14" name="组合 5"/>
          <p:cNvGrpSpPr/>
          <p:nvPr userDrawn="1"/>
        </p:nvGrpSpPr>
        <p:grpSpPr bwMode="auto">
          <a:xfrm>
            <a:off x="-7031" y="44021"/>
            <a:ext cx="1835831" cy="356694"/>
            <a:chOff x="-19612" y="-12043"/>
            <a:chExt cx="2447406" cy="475593"/>
          </a:xfrm>
        </p:grpSpPr>
        <p:cxnSp>
          <p:nvCxnSpPr>
            <p:cNvPr id="15" name="直线连接符 10"/>
            <p:cNvCxnSpPr/>
            <p:nvPr/>
          </p:nvCxnSpPr>
          <p:spPr>
            <a:xfrm>
              <a:off x="-19612" y="463550"/>
              <a:ext cx="2447406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" name="Freeform 74"/>
            <p:cNvSpPr>
              <a:spLocks noChangeAspect="1" noEditPoints="1"/>
            </p:cNvSpPr>
            <p:nvPr/>
          </p:nvSpPr>
          <p:spPr bwMode="auto">
            <a:xfrm>
              <a:off x="115415" y="-12043"/>
              <a:ext cx="486916" cy="43114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rgbClr val="FFBF53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defTabSz="685324">
                <a:defRPr/>
              </a:pPr>
              <a:endParaRPr lang="en-US" sz="14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265282" y="4786685"/>
            <a:ext cx="8881099" cy="356815"/>
            <a:chOff x="265282" y="4786685"/>
            <a:chExt cx="8881099" cy="356815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5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iming>
    <p:tnLst>
      <p:par>
        <p:cTn id="1" dur="indefinite" restart="never" nodeType="tmRoot"/>
      </p:par>
    </p:tnLst>
  </p:timing>
  <p:txStyles>
    <p:titleStyle>
      <a:lvl1pPr algn="l" defTabSz="68532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3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.baidu.com/i?ct=503316480&amp;z=0&amp;tn=baiduimagedetail&amp;word=%CC%EC%CE%C4%CD%FB%D4%B6%BE%B5&amp;in=13&amp;cl=2&amp;cm=1&amp;sc=0&amp;lm=-1&amp;pn=12&amp;rn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www.chinesehardware.com/tradeinfo/offerdetail/7-221--40661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26174;&#24494;&#38236;.sw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6395;&#36828;&#38236;.sw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1"/>
            <a:ext cx="9141179" cy="51418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31843" y="2497857"/>
            <a:ext cx="6853505" cy="670121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 显微镜和望远镜  </a:t>
            </a:r>
          </a:p>
        </p:txBody>
      </p:sp>
      <p:sp>
        <p:nvSpPr>
          <p:cNvPr id="4" name="矩形 3"/>
          <p:cNvSpPr/>
          <p:nvPr/>
        </p:nvSpPr>
        <p:spPr>
          <a:xfrm>
            <a:off x="1364757" y="1307205"/>
            <a:ext cx="6412268" cy="84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4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第五章 透镜及其应用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-1" y="-2726"/>
            <a:ext cx="3561908" cy="43561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 dirty="0">
              <a:solidFill>
                <a:prstClr val="black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58452" y="32775"/>
            <a:ext cx="33386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人教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版 物理 </a:t>
            </a: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八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年级 上册</a:t>
            </a:r>
            <a:endParaRPr lang="zh-CN" altLang="en-US" sz="2000" b="1" dirty="0">
              <a:solidFill>
                <a:prstClr val="white"/>
              </a:solidFill>
              <a:latin typeface="宋体" panose="02010600030101010101" pitchFamily="2" charset="-122"/>
              <a:ea typeface="宋体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太阳系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900" y="1707925"/>
            <a:ext cx="2483207" cy="1615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3"/>
          <p:cNvSpPr txBox="1"/>
          <p:nvPr/>
        </p:nvSpPr>
        <p:spPr>
          <a:xfrm>
            <a:off x="1441520" y="687854"/>
            <a:ext cx="383249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685800" eaLnBrk="1" hangingPunct="1">
              <a:spcBef>
                <a:spcPct val="50000"/>
              </a:spcBef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广阔无垠的宇宙 </a:t>
            </a:r>
          </a:p>
        </p:txBody>
      </p:sp>
      <p:pic>
        <p:nvPicPr>
          <p:cNvPr id="38916" name="Picture 4" descr="u=1743814486,1363865900&amp;fm=51&amp;gp=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926" y="1762658"/>
            <a:ext cx="1944206" cy="1601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AutoShape 5"/>
          <p:cNvSpPr/>
          <p:nvPr/>
        </p:nvSpPr>
        <p:spPr>
          <a:xfrm>
            <a:off x="1603339" y="3327304"/>
            <a:ext cx="1187465" cy="1079189"/>
          </a:xfrm>
          <a:prstGeom prst="wedgeRoundRectCallout">
            <a:avLst>
              <a:gd name="adj1" fmla="val 158819"/>
              <a:gd name="adj2" fmla="val -13588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685800" eaLnBrk="1" hangingPunct="1">
              <a:spcBef>
                <a:spcPct val="0"/>
              </a:spcBef>
              <a:buNone/>
              <a:defRPr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38918" name="Picture 6" descr="u=1928744401,3372011437&amp;fm=51&amp;gp=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520" y="3327303"/>
            <a:ext cx="1480167" cy="11327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9" name="Text Box 7"/>
          <p:cNvSpPr txBox="1"/>
          <p:nvPr/>
        </p:nvSpPr>
        <p:spPr>
          <a:xfrm>
            <a:off x="1165476" y="4460036"/>
            <a:ext cx="236898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685800" eaLnBrk="1" hangingPunct="1">
              <a:spcBef>
                <a:spcPct val="50000"/>
              </a:spcBef>
              <a:buNone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地球和月亮</a:t>
            </a:r>
          </a:p>
        </p:txBody>
      </p:sp>
      <p:sp>
        <p:nvSpPr>
          <p:cNvPr id="38920" name="Text Box 8"/>
          <p:cNvSpPr txBox="1"/>
          <p:nvPr/>
        </p:nvSpPr>
        <p:spPr>
          <a:xfrm>
            <a:off x="3648683" y="3415349"/>
            <a:ext cx="1524191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685800" eaLnBrk="1" hangingPunct="1">
              <a:spcBef>
                <a:spcPct val="50000"/>
              </a:spcBef>
              <a:buNone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太阳系</a:t>
            </a:r>
          </a:p>
        </p:txBody>
      </p:sp>
      <p:sp>
        <p:nvSpPr>
          <p:cNvPr id="38921" name="Text Box 9"/>
          <p:cNvSpPr txBox="1"/>
          <p:nvPr/>
        </p:nvSpPr>
        <p:spPr>
          <a:xfrm>
            <a:off x="5915336" y="3468892"/>
            <a:ext cx="1524191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685800" eaLnBrk="1" hangingPunct="1">
              <a:spcBef>
                <a:spcPct val="50000"/>
              </a:spcBef>
              <a:buNone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银河系</a:t>
            </a:r>
          </a:p>
        </p:txBody>
      </p:sp>
      <p:pic>
        <p:nvPicPr>
          <p:cNvPr id="16" name="图片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20" y="22615"/>
            <a:ext cx="871269" cy="34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100135636"/>
              </p:ext>
            </p:extLst>
          </p:nvPr>
        </p:nvGraphicFramePr>
        <p:xfrm>
          <a:off x="2472267" y="3180211"/>
          <a:ext cx="6304243" cy="1678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4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仿宋_GBK" charset="0"/>
                        </a:rPr>
                        <a:t>类别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方正仿宋_GBK" charset="0"/>
                        </a:rPr>
                        <a:t>目镜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方正仿宋_GBK" charset="0"/>
                        </a:rPr>
                        <a:t>物镜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99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仿宋_GBK" charset="0"/>
                        </a:rPr>
                        <a:t>成像特点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1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仿宋_GBK" charset="0"/>
                        </a:rPr>
                        <a:t>相当于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878050" y="3745952"/>
            <a:ext cx="1539204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defRPr/>
            </a:pP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正立、虚像</a:t>
            </a:r>
            <a:endParaRPr lang="en-US" altLang="en-US" sz="2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方正仿宋_GBK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4908" y="3741674"/>
            <a:ext cx="2081019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defRPr/>
            </a:pP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倒立</a:t>
            </a:r>
            <a:r>
              <a:rPr 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、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缩小</a:t>
            </a: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实像</a:t>
            </a:r>
            <a:endParaRPr lang="en-US" altLang="en-US" sz="2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方正仿宋_GBK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48957" y="4344884"/>
            <a:ext cx="997389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685800">
              <a:defRPr/>
            </a:pP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放大镜</a:t>
            </a:r>
            <a:endParaRPr lang="en-US" altLang="en-US" sz="2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方正仿宋_GBK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41390" y="4344884"/>
            <a:ext cx="997389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照相机</a:t>
            </a:r>
          </a:p>
        </p:txBody>
      </p:sp>
      <p:pic>
        <p:nvPicPr>
          <p:cNvPr id="41997" name="图片 41996" descr="望远镜光路图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4733" y="904486"/>
            <a:ext cx="5915266" cy="2214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539655" y="593613"/>
            <a:ext cx="498012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望远镜的成像原理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99562" y="890739"/>
            <a:ext cx="6070587" cy="8086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defTabSz="685800">
              <a:defRPr/>
            </a:pPr>
            <a:r>
              <a:rPr kumimoji="1"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物体</a:t>
            </a:r>
            <a:r>
              <a:rPr kumimoji="1"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距离物镜很</a:t>
            </a:r>
            <a:r>
              <a:rPr kumimoji="1"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远，它</a:t>
            </a:r>
            <a:r>
              <a:rPr kumimoji="1"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的像却离物镜很</a:t>
            </a:r>
            <a:r>
              <a:rPr kumimoji="1"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近，这样</a:t>
            </a:r>
            <a:r>
              <a:rPr kumimoji="1"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的像应该是缩小</a:t>
            </a:r>
            <a:r>
              <a:rPr kumimoji="1"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的，为什么</a:t>
            </a:r>
            <a:r>
              <a:rPr kumimoji="1"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用望远镜观察物体时会感到像被放大了？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99561" y="1961122"/>
            <a:ext cx="6062496" cy="738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 原来，我们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能不能看清一个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物体，它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对我们的眼睛所成“视角”的大小十分重要。</a:t>
            </a:r>
          </a:p>
        </p:txBody>
      </p:sp>
      <p:pic>
        <p:nvPicPr>
          <p:cNvPr id="114695" name="Picture 7" descr="图片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7629" y="717973"/>
            <a:ext cx="2528182" cy="1957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013728" y="364826"/>
            <a:ext cx="80528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458673" y="3576931"/>
            <a:ext cx="3597139" cy="9002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685800">
              <a:lnSpc>
                <a:spcPct val="125000"/>
              </a:lnSpc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视角：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从眼睛的中心向物体两端所引的两条直线的夹角。</a:t>
            </a:r>
          </a:p>
        </p:txBody>
      </p:sp>
      <p:pic>
        <p:nvPicPr>
          <p:cNvPr id="28686" name="Picture 14" descr="眼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9254" y="3118841"/>
            <a:ext cx="1989420" cy="1638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ree"/>
          <p:cNvSpPr>
            <a:spLocks noEditPoints="1" noChangeArrowheads="1"/>
          </p:cNvSpPr>
          <p:nvPr/>
        </p:nvSpPr>
        <p:spPr bwMode="auto">
          <a:xfrm>
            <a:off x="197181" y="3104565"/>
            <a:ext cx="911421" cy="1753831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770689" y="3139070"/>
            <a:ext cx="4082357" cy="1112506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838509" y="3576933"/>
            <a:ext cx="3980030" cy="1315968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0" name="Arc 8"/>
          <p:cNvSpPr/>
          <p:nvPr/>
        </p:nvSpPr>
        <p:spPr bwMode="auto">
          <a:xfrm rot="21501807" flipH="1">
            <a:off x="3063517" y="3776825"/>
            <a:ext cx="102326" cy="372422"/>
          </a:xfrm>
          <a:custGeom>
            <a:avLst/>
            <a:gdLst>
              <a:gd name="G0" fmla="+- 0 0 0"/>
              <a:gd name="G1" fmla="+- 21147 0 0"/>
              <a:gd name="G2" fmla="+- 21600 0 0"/>
              <a:gd name="T0" fmla="*/ 4402 w 21600"/>
              <a:gd name="T1" fmla="*/ 0 h 42134"/>
              <a:gd name="T2" fmla="*/ 5111 w 21600"/>
              <a:gd name="T3" fmla="*/ 42134 h 42134"/>
              <a:gd name="T4" fmla="*/ 0 w 21600"/>
              <a:gd name="T5" fmla="*/ 21147 h 4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1" name="Arc 9"/>
          <p:cNvSpPr/>
          <p:nvPr/>
        </p:nvSpPr>
        <p:spPr bwMode="auto">
          <a:xfrm rot="-130512">
            <a:off x="4243841" y="3747080"/>
            <a:ext cx="67821" cy="335536"/>
          </a:xfrm>
          <a:custGeom>
            <a:avLst/>
            <a:gdLst>
              <a:gd name="G0" fmla="+- 0 0 0"/>
              <a:gd name="G1" fmla="+- 21147 0 0"/>
              <a:gd name="G2" fmla="+- 21600 0 0"/>
              <a:gd name="T0" fmla="*/ 4402 w 21600"/>
              <a:gd name="T1" fmla="*/ 0 h 42134"/>
              <a:gd name="T2" fmla="*/ 5111 w 21600"/>
              <a:gd name="T3" fmla="*/ 42134 h 42134"/>
              <a:gd name="T4" fmla="*/ 0 w 21600"/>
              <a:gd name="T5" fmla="*/ 21147 h 4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620180" y="3801576"/>
            <a:ext cx="437863" cy="323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algn="ctr" defTabSz="685800">
              <a:defRPr/>
            </a:pPr>
            <a:r>
              <a:rPr lang="en-US" sz="21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α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317851" y="3737560"/>
            <a:ext cx="336726" cy="33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8095" rIns="0" bIns="8095">
            <a:spAutoFit/>
          </a:bodyPr>
          <a:lstStyle/>
          <a:p>
            <a:pPr algn="ctr" defTabSz="685800">
              <a:defRPr/>
            </a:pPr>
            <a:r>
              <a:rPr lang="en-US" sz="21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α</a:t>
            </a:r>
          </a:p>
        </p:txBody>
      </p:sp>
      <p:sp>
        <p:nvSpPr>
          <p:cNvPr id="2" name="爆炸形 2 1"/>
          <p:cNvSpPr/>
          <p:nvPr/>
        </p:nvSpPr>
        <p:spPr>
          <a:xfrm>
            <a:off x="2408387" y="2046315"/>
            <a:ext cx="4015964" cy="15306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视角与什么因素有关？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/>
      <p:bldP spid="28675" grpId="0" bldLvl="0"/>
      <p:bldP spid="28684" grpId="0" bldLvl="0" animBg="1"/>
      <p:bldP spid="28685" grpId="0" bldLvl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眼睛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38882">
            <a:off x="6826043" y="3612627"/>
            <a:ext cx="563986" cy="5639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5" descr="眼睛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38882">
            <a:off x="6826043" y="2228838"/>
            <a:ext cx="563986" cy="5639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1867961" y="2533438"/>
            <a:ext cx="5093725" cy="536621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5" name="Tree"/>
          <p:cNvSpPr>
            <a:spLocks noEditPoints="1" noChangeArrowheads="1"/>
          </p:cNvSpPr>
          <p:nvPr/>
        </p:nvSpPr>
        <p:spPr bwMode="auto">
          <a:xfrm>
            <a:off x="1294456" y="1285291"/>
            <a:ext cx="1142251" cy="177048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867723" y="1285768"/>
            <a:ext cx="5122043" cy="1247433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342307" y="1250786"/>
            <a:ext cx="1113695" cy="399788"/>
          </a:xfrm>
          <a:prstGeom prst="wedgeRoundRectCallout">
            <a:avLst>
              <a:gd name="adj1" fmla="val 35361"/>
              <a:gd name="adj2" fmla="val 257736"/>
              <a:gd name="adj3" fmla="val 16667"/>
            </a:avLst>
          </a:prstGeom>
          <a:solidFill>
            <a:schemeClr val="bg1"/>
          </a:solidFill>
          <a:ln w="9525">
            <a:solidFill>
              <a:srgbClr val="3D8F95"/>
            </a:solidFill>
            <a:miter lim="800000"/>
          </a:ln>
          <a:effectLst/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视角大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1793953" y="3916276"/>
            <a:ext cx="5168209" cy="40454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39" name="Tree"/>
          <p:cNvSpPr>
            <a:spLocks noEditPoints="1" noChangeArrowheads="1"/>
          </p:cNvSpPr>
          <p:nvPr/>
        </p:nvSpPr>
        <p:spPr bwMode="auto">
          <a:xfrm>
            <a:off x="1395594" y="3241397"/>
            <a:ext cx="878105" cy="1079189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1834645" y="3241397"/>
            <a:ext cx="5127041" cy="674643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3260583" y="557732"/>
            <a:ext cx="2622834" cy="4153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视角与物体大小有关</a:t>
            </a:r>
          </a:p>
        </p:txBody>
      </p:sp>
      <p:sp>
        <p:nvSpPr>
          <p:cNvPr id="30750" name="Arc 30"/>
          <p:cNvSpPr/>
          <p:nvPr/>
        </p:nvSpPr>
        <p:spPr bwMode="auto">
          <a:xfrm rot="13683" flipH="1">
            <a:off x="5949128" y="2296660"/>
            <a:ext cx="66632" cy="336726"/>
          </a:xfrm>
          <a:custGeom>
            <a:avLst/>
            <a:gdLst>
              <a:gd name="G0" fmla="+- 0 0 0"/>
              <a:gd name="G1" fmla="+- 21147 0 0"/>
              <a:gd name="G2" fmla="+- 21600 0 0"/>
              <a:gd name="T0" fmla="*/ 4402 w 21600"/>
              <a:gd name="T1" fmla="*/ 0 h 42134"/>
              <a:gd name="T2" fmla="*/ 5111 w 21600"/>
              <a:gd name="T3" fmla="*/ 42134 h 42134"/>
              <a:gd name="T4" fmla="*/ 0 w 21600"/>
              <a:gd name="T5" fmla="*/ 21147 h 4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5915811" y="2263343"/>
            <a:ext cx="437863" cy="3692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algn="ctr" defTabSz="685800"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α</a:t>
            </a:r>
          </a:p>
        </p:txBody>
      </p:sp>
      <p:sp>
        <p:nvSpPr>
          <p:cNvPr id="30752" name="Arc 32"/>
          <p:cNvSpPr/>
          <p:nvPr/>
        </p:nvSpPr>
        <p:spPr bwMode="auto">
          <a:xfrm rot="251695" flipH="1">
            <a:off x="6151401" y="3814902"/>
            <a:ext cx="33316" cy="168958"/>
          </a:xfrm>
          <a:custGeom>
            <a:avLst/>
            <a:gdLst>
              <a:gd name="G0" fmla="+- 0 0 0"/>
              <a:gd name="G1" fmla="+- 21147 0 0"/>
              <a:gd name="G2" fmla="+- 21600 0 0"/>
              <a:gd name="T0" fmla="*/ 4402 w 21600"/>
              <a:gd name="T1" fmla="*/ 0 h 42134"/>
              <a:gd name="T2" fmla="*/ 5111 w 21600"/>
              <a:gd name="T3" fmla="*/ 42134 h 42134"/>
              <a:gd name="T4" fmla="*/ 0 w 21600"/>
              <a:gd name="T5" fmla="*/ 21147 h 4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>
            <a:off x="5091250" y="2903480"/>
            <a:ext cx="1230776" cy="371231"/>
          </a:xfrm>
          <a:prstGeom prst="wedgeRoundRectCallout">
            <a:avLst>
              <a:gd name="adj1" fmla="val 52116"/>
              <a:gd name="adj2" fmla="val 217306"/>
              <a:gd name="adj3" fmla="val 16667"/>
            </a:avLst>
          </a:prstGeom>
          <a:solidFill>
            <a:schemeClr val="bg1"/>
          </a:solidFill>
          <a:ln w="9525">
            <a:solidFill>
              <a:srgbClr val="3D8F95"/>
            </a:solidFill>
            <a:miter lim="800000"/>
          </a:ln>
          <a:effectLst/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视角小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713537" y="3645941"/>
            <a:ext cx="437863" cy="3692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algn="ctr" defTabSz="685800"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α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78064" y="4320823"/>
            <a:ext cx="7857936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685800"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距离相等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时，大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物体的视角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大，小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物体的视角小。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ldLvl="0" animBg="1"/>
      <p:bldP spid="30751" grpId="0" bldLvl="0" animBg="1"/>
      <p:bldP spid="30753" grpId="0" bldLvl="0" animBg="1"/>
      <p:bldP spid="30754" grpId="0" bldLvl="0" animBg="1"/>
      <p:bldP spid="30758" grpId="0" bldLvl="0"/>
      <p:bldP spid="30758" grpId="1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0" descr="眼睛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38882">
            <a:off x="5724247" y="3413685"/>
            <a:ext cx="563986" cy="5639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41" descr="眼睛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38882">
            <a:off x="5714728" y="1810965"/>
            <a:ext cx="563986" cy="5639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Line 3"/>
          <p:cNvSpPr>
            <a:spLocks noChangeShapeType="1"/>
          </p:cNvSpPr>
          <p:nvPr/>
        </p:nvSpPr>
        <p:spPr bwMode="auto">
          <a:xfrm flipV="1">
            <a:off x="593637" y="2114374"/>
            <a:ext cx="5288860" cy="6199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3" name="Tree"/>
          <p:cNvSpPr>
            <a:spLocks noEditPoints="1" noChangeArrowheads="1"/>
          </p:cNvSpPr>
          <p:nvPr/>
        </p:nvSpPr>
        <p:spPr bwMode="auto">
          <a:xfrm>
            <a:off x="2790090" y="2603401"/>
            <a:ext cx="1012558" cy="155274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621004" y="1202954"/>
            <a:ext cx="5228177" cy="911421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4499896" y="1103007"/>
            <a:ext cx="1180326" cy="399788"/>
          </a:xfrm>
          <a:prstGeom prst="wedgeRoundRectCallout">
            <a:avLst>
              <a:gd name="adj1" fmla="val 29736"/>
              <a:gd name="adj2" fmla="val 205060"/>
              <a:gd name="adj3" fmla="val 16667"/>
            </a:avLst>
          </a:prstGeom>
          <a:noFill/>
          <a:ln w="9525">
            <a:solidFill>
              <a:srgbClr val="3D8F95"/>
            </a:solidFill>
            <a:miter lim="800000"/>
          </a:ln>
          <a:effectLst/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视角小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3329090" y="3750411"/>
            <a:ext cx="2542698" cy="40454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40" name="Tree"/>
          <p:cNvSpPr>
            <a:spLocks noEditPoints="1" noChangeArrowheads="1"/>
          </p:cNvSpPr>
          <p:nvPr/>
        </p:nvSpPr>
        <p:spPr bwMode="auto">
          <a:xfrm>
            <a:off x="148634" y="1202954"/>
            <a:ext cx="1007799" cy="1534899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3295774" y="2603402"/>
            <a:ext cx="2562925" cy="1147011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3260583" y="583045"/>
            <a:ext cx="2622834" cy="4153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视角与物体远近有关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329016" y="4274181"/>
            <a:ext cx="5677224" cy="7384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21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 物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体大小一定</a:t>
            </a:r>
            <a:r>
              <a:rPr lang="zh-CN" altLang="en-US" sz="21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时，看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近处的</a:t>
            </a:r>
            <a:r>
              <a:rPr lang="zh-CN" altLang="en-US" sz="21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物体视角大，远处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的物体视角小。</a:t>
            </a:r>
          </a:p>
        </p:txBody>
      </p:sp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4457314" y="2536769"/>
            <a:ext cx="1132479" cy="433104"/>
          </a:xfrm>
          <a:prstGeom prst="wedgeRoundRectCallout">
            <a:avLst>
              <a:gd name="adj1" fmla="val 34134"/>
              <a:gd name="adj2" fmla="val 225000"/>
              <a:gd name="adj3" fmla="val 16667"/>
            </a:avLst>
          </a:prstGeom>
          <a:noFill/>
          <a:ln w="9525">
            <a:solidFill>
              <a:srgbClr val="3D8F95"/>
            </a:solidFill>
            <a:miter lim="800000"/>
          </a:ln>
          <a:effectLst/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视角大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51" name="Arc 43"/>
          <p:cNvSpPr/>
          <p:nvPr/>
        </p:nvSpPr>
        <p:spPr bwMode="auto">
          <a:xfrm rot="13683" flipH="1">
            <a:off x="5285194" y="3514823"/>
            <a:ext cx="66632" cy="336726"/>
          </a:xfrm>
          <a:custGeom>
            <a:avLst/>
            <a:gdLst>
              <a:gd name="G0" fmla="+- 0 0 0"/>
              <a:gd name="G1" fmla="+- 21147 0 0"/>
              <a:gd name="G2" fmla="+- 21600 0 0"/>
              <a:gd name="T0" fmla="*/ 4402 w 21600"/>
              <a:gd name="T1" fmla="*/ 0 h 42134"/>
              <a:gd name="T2" fmla="*/ 5111 w 21600"/>
              <a:gd name="T3" fmla="*/ 42134 h 42134"/>
              <a:gd name="T4" fmla="*/ 0 w 21600"/>
              <a:gd name="T5" fmla="*/ 21147 h 4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4668854" y="1877595"/>
            <a:ext cx="437863" cy="3692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algn="ctr" defTabSz="685800"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α</a:t>
            </a:r>
          </a:p>
        </p:txBody>
      </p:sp>
      <p:sp>
        <p:nvSpPr>
          <p:cNvPr id="43053" name="Arc 45"/>
          <p:cNvSpPr/>
          <p:nvPr/>
        </p:nvSpPr>
        <p:spPr bwMode="auto">
          <a:xfrm rot="21564251" flipH="1">
            <a:off x="5275675" y="2013240"/>
            <a:ext cx="33316" cy="168958"/>
          </a:xfrm>
          <a:custGeom>
            <a:avLst/>
            <a:gdLst>
              <a:gd name="G0" fmla="+- 0 0 0"/>
              <a:gd name="G1" fmla="+- 21147 0 0"/>
              <a:gd name="G2" fmla="+- 21600 0 0"/>
              <a:gd name="T0" fmla="*/ 4402 w 21600"/>
              <a:gd name="T1" fmla="*/ 0 h 42134"/>
              <a:gd name="T2" fmla="*/ 5111 w 21600"/>
              <a:gd name="T3" fmla="*/ 42134 h 42134"/>
              <a:gd name="T4" fmla="*/ 0 w 21600"/>
              <a:gd name="T5" fmla="*/ 21147 h 4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4847331" y="3447000"/>
            <a:ext cx="437863" cy="3692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algn="ctr" defTabSz="685800"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α</a:t>
            </a:r>
          </a:p>
        </p:txBody>
      </p:sp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6326047" y="1354397"/>
            <a:ext cx="2657086" cy="30008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 望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远镜的物镜所成的像虽然比原来的物体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小，但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它离我们的眼睛很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近，再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加上目镜的放大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作用，视角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就可以变得很大。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bldLvl="0" animBg="1"/>
      <p:bldP spid="43045" grpId="0" bldLvl="0"/>
      <p:bldP spid="43047" grpId="0" bldLvl="0" animBg="1"/>
      <p:bldP spid="43052" grpId="0" bldLvl="0" animBg="1"/>
      <p:bldP spid="43055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0721"/>
          <p:cNvSpPr txBox="1"/>
          <p:nvPr/>
        </p:nvSpPr>
        <p:spPr>
          <a:xfrm>
            <a:off x="4485856" y="956871"/>
            <a:ext cx="465814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 另外，望远镜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的物镜的直径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很大，能够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会聚更多的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光，使得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所成的像更加明亮。 </a:t>
            </a:r>
          </a:p>
        </p:txBody>
      </p:sp>
      <p:sp>
        <p:nvSpPr>
          <p:cNvPr id="30723" name="文本框 30722"/>
          <p:cNvSpPr txBox="1"/>
          <p:nvPr/>
        </p:nvSpPr>
        <p:spPr>
          <a:xfrm>
            <a:off x="1078618" y="4449800"/>
            <a:ext cx="698676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除了凸透镜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外，天文望远镜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也常用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凹面镜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做物镜。</a:t>
            </a:r>
          </a:p>
        </p:txBody>
      </p:sp>
      <p:pic>
        <p:nvPicPr>
          <p:cNvPr id="30724" name="图片 30723" descr="光学望远镜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025" y="829818"/>
            <a:ext cx="3379158" cy="3483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云形标注 3"/>
          <p:cNvSpPr/>
          <p:nvPr/>
        </p:nvSpPr>
        <p:spPr>
          <a:xfrm>
            <a:off x="5935564" y="2596025"/>
            <a:ext cx="2705230" cy="1127973"/>
          </a:xfrm>
          <a:prstGeom prst="cloudCallout">
            <a:avLst>
              <a:gd name="adj1" fmla="val -32125"/>
              <a:gd name="adj2" fmla="val 11658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凹面镜会聚光线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256" y="1087525"/>
            <a:ext cx="902568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图表示一种光学仪器的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原理，图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中L</a:t>
            </a:r>
            <a:r>
              <a:rPr lang="zh-CN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物镜，L</a:t>
            </a:r>
            <a:r>
              <a:rPr lang="zh-CN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是目镜。这种仪器是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填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“望远镜”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或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“显微镜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”），目镜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的作用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于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填“放大镜”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或“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投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影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仪”）。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83315" y="1731235"/>
            <a:ext cx="111280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望远镜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208" y="2829500"/>
            <a:ext cx="997389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放大镜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1980485"/>
            <a:ext cx="3320789" cy="2528771"/>
          </a:xfrm>
          <a:prstGeom prst="rect">
            <a:avLst/>
          </a:prstGeom>
        </p:spPr>
      </p:pic>
      <p:grpSp>
        <p:nvGrpSpPr>
          <p:cNvPr id="29" name="组合 3"/>
          <p:cNvGrpSpPr/>
          <p:nvPr/>
        </p:nvGrpSpPr>
        <p:grpSpPr bwMode="auto">
          <a:xfrm>
            <a:off x="3449669" y="549270"/>
            <a:ext cx="1879020" cy="476925"/>
            <a:chOff x="497257" y="753279"/>
            <a:chExt cx="1881032" cy="477879"/>
          </a:xfrm>
        </p:grpSpPr>
        <p:grpSp>
          <p:nvGrpSpPr>
            <p:cNvPr id="30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32" name="缺角矩形 31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缺角矩形 32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缺角矩形 33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5" name="缺角矩形 34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685800" eaLnBrk="0" hangingPunct="0"/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10404012##伽利略望远镜"/>
          <p:cNvPicPr>
            <a:picLocks noChangeAspect="1"/>
          </p:cNvPicPr>
          <p:nvPr/>
        </p:nvPicPr>
        <p:blipFill>
          <a:blip r:embed="rId2" cstate="print"/>
          <a:srcRect t="5164"/>
          <a:stretch>
            <a:fillRect/>
          </a:stretch>
        </p:blipFill>
        <p:spPr>
          <a:xfrm>
            <a:off x="1491491" y="1042786"/>
            <a:ext cx="2059622" cy="3103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73645" y="4213675"/>
            <a:ext cx="2077468" cy="415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伽利略望远镜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358958" y="1578682"/>
            <a:ext cx="4353242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第一个把望远镜指向天空的是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伽利略，支持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了哥白尼的“日心说”。第一个观测到了木星的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卫星、太阳黑子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和月球上的环形山。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953811" y="518079"/>
            <a:ext cx="3463876" cy="461659"/>
            <a:chOff x="6200" y="1085"/>
            <a:chExt cx="7278" cy="970"/>
          </a:xfrm>
        </p:grpSpPr>
        <p:sp>
          <p:nvSpPr>
            <p:cNvPr id="40970" name="矩形 1"/>
            <p:cNvSpPr>
              <a:spLocks noChangeArrowheads="1"/>
            </p:cNvSpPr>
            <p:nvPr/>
          </p:nvSpPr>
          <p:spPr bwMode="auto">
            <a:xfrm>
              <a:off x="6200" y="1213"/>
              <a:ext cx="2510" cy="7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知识点 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3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439" y="1085"/>
              <a:ext cx="4039" cy="9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探索宇宙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2788348" y="578999"/>
            <a:ext cx="1525530" cy="423517"/>
            <a:chOff x="2094735" y="684067"/>
            <a:chExt cx="1906600" cy="564688"/>
          </a:xfrm>
        </p:grpSpPr>
        <p:sp>
          <p:nvSpPr>
            <p:cNvPr id="21" name="圆角矩形 20"/>
            <p:cNvSpPr/>
            <p:nvPr/>
          </p:nvSpPr>
          <p:spPr>
            <a:xfrm>
              <a:off x="2094735" y="684067"/>
              <a:ext cx="1906600" cy="5346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324" eaLnBrk="0" hangingPunct="0">
                <a:defRPr/>
              </a:pPr>
              <a:endParaRPr kumimoji="1" lang="zh-CN" altLang="en-US" b="1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2117820" y="731692"/>
              <a:ext cx="1883515" cy="517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685324"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93690" y="1109907"/>
            <a:ext cx="2104835" cy="415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海王星的发现</a:t>
            </a:r>
          </a:p>
        </p:txBody>
      </p:sp>
      <p:pic>
        <p:nvPicPr>
          <p:cNvPr id="23555" name="Picture 3" descr="海王星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37" y="1756709"/>
            <a:ext cx="2374930" cy="2363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988632" y="1149651"/>
            <a:ext cx="5802634" cy="3369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 tIns="33305" rIns="13084" anchor="ctr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海王星外观为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蓝色，原因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是其大气层中的甲烷。海王星大气层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85%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氢气，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%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氦气，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%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甲烷，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除此之外还有少量氨气。 海王星可能有一个固态的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核，其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表面可能覆盖有一层冰。外面的大气层可能分层。海王星表面温度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-218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摄氏度，表面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风速可达每小时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公里。 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此外，海王星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有磁场和极光。还有因甲烷受太阳照射而产生的烟雾。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88876" y="4242293"/>
            <a:ext cx="8182799" cy="7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21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 哈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勃</a:t>
            </a:r>
            <a:r>
              <a:rPr lang="zh-CN" altLang="en-US" sz="21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天文望远镜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，把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天文望远镜安置在大气层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外，可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以免受大气层的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干扰，得到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更清晰的天体照片。</a:t>
            </a:r>
          </a:p>
        </p:txBody>
      </p:sp>
      <p:pic>
        <p:nvPicPr>
          <p:cNvPr id="26627" name="Picture 3" descr="a26ad0185b322c1035fa41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51" y="816970"/>
            <a:ext cx="6899671" cy="32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" name="5501.eps" descr="id:2147518980;FounderC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0080" y="615171"/>
            <a:ext cx="4298670" cy="2566732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1370" y="3356097"/>
            <a:ext cx="8674919" cy="13844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如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图所示的是科学家分别用来观察微观世界和宏观世界的显微镜和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望远镜</a:t>
            </a:r>
            <a:r>
              <a:rPr 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显微镜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能让微生物、细胞甚至分子清晰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呈现</a:t>
            </a:r>
            <a:r>
              <a:rPr 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望远镜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能让月球上的环形山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近在眼前</a:t>
            </a:r>
            <a:r>
              <a:rPr 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人类的视野变得精细而开阔。</a:t>
            </a:r>
          </a:p>
          <a:p>
            <a:pPr defTabSz="685800">
              <a:defRPr/>
            </a:pP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这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些神奇的“眼睛”是怎样工作的</a:t>
            </a:r>
            <a:r>
              <a:rPr 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你能说出它们的工作原理吗</a:t>
            </a:r>
            <a:r>
              <a:rPr lang="en-US" sz="21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lang="zh-CN" altLang="en-US" sz="21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 descr="52b8e50972ce4ea919fcfa240f7db6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536" y="643252"/>
            <a:ext cx="3357266" cy="2510573"/>
          </a:xfrm>
          <a:prstGeom prst="rect">
            <a:avLst/>
          </a:prstGeom>
        </p:spPr>
      </p:pic>
      <p:pic>
        <p:nvPicPr>
          <p:cNvPr id="11" name="图片 10" descr="1117040389f94d8b9400f293cad81f9c_t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802" y="643252"/>
            <a:ext cx="4021198" cy="271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开普勒望远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35" y="585186"/>
            <a:ext cx="2538176" cy="38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54547" y="4421245"/>
            <a:ext cx="2817551" cy="4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开普勒望远镜</a:t>
            </a:r>
          </a:p>
        </p:txBody>
      </p:sp>
      <p:pic>
        <p:nvPicPr>
          <p:cNvPr id="27652" name="Picture 4" descr="开普勒空间望远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6" y="697031"/>
            <a:ext cx="2617658" cy="36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87916" y="4371525"/>
            <a:ext cx="3655202" cy="4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开普勒空间望远镜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nimBg="1" autoUpdateAnimBg="0"/>
      <p:bldP spid="27653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 bwMode="auto">
          <a:xfrm>
            <a:off x="5773905" y="1201528"/>
            <a:ext cx="3111046" cy="3569534"/>
            <a:chOff x="0" y="-368"/>
            <a:chExt cx="1961" cy="3000"/>
          </a:xfrm>
        </p:grpSpPr>
        <p:pic>
          <p:nvPicPr>
            <p:cNvPr id="28675" name="Picture 3" descr="u=1465319447,315419566&amp;gp=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1" cy="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429" y="-368"/>
              <a:ext cx="14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天文望远镜</a:t>
              </a:r>
            </a:p>
          </p:txBody>
        </p:sp>
      </p:grpSp>
      <p:pic>
        <p:nvPicPr>
          <p:cNvPr id="28677" name="Picture 5" descr="462172006461420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20" y="869798"/>
            <a:ext cx="3627122" cy="197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48792" y="869798"/>
            <a:ext cx="2171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红外线望远镜</a:t>
            </a:r>
          </a:p>
        </p:txBody>
      </p:sp>
      <p:pic>
        <p:nvPicPr>
          <p:cNvPr id="28679" name="Picture 7" descr="数码望远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76" y="3085762"/>
            <a:ext cx="3207345" cy="187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187920" y="4467364"/>
            <a:ext cx="1761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数码望远镜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276" y="1214911"/>
            <a:ext cx="832273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在人类对世界的探索和认识中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伽利略利用自制的望远镜进行了大量天文观测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支持了哥白尼的</a:t>
            </a:r>
            <a:r>
              <a:rPr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）</a:t>
            </a:r>
          </a:p>
          <a:p>
            <a:pPr defTabSz="685800">
              <a:lnSpc>
                <a:spcPct val="150000"/>
              </a:lnSpc>
              <a:defRPr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A．日心说	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  </a:t>
            </a:r>
            <a:r>
              <a:rPr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．地心说	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．星云说	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  </a:t>
            </a:r>
            <a:r>
              <a:rPr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．大爆炸说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99590" y="1858356"/>
            <a:ext cx="407484" cy="510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lnSpc>
                <a:spcPts val="363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</a:t>
            </a:r>
          </a:p>
        </p:txBody>
      </p:sp>
      <p:grpSp>
        <p:nvGrpSpPr>
          <p:cNvPr id="29" name="组合 3"/>
          <p:cNvGrpSpPr/>
          <p:nvPr/>
        </p:nvGrpSpPr>
        <p:grpSpPr bwMode="auto">
          <a:xfrm>
            <a:off x="3449669" y="552664"/>
            <a:ext cx="1879020" cy="476925"/>
            <a:chOff x="497257" y="753279"/>
            <a:chExt cx="1881032" cy="477879"/>
          </a:xfrm>
        </p:grpSpPr>
        <p:grpSp>
          <p:nvGrpSpPr>
            <p:cNvPr id="30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32" name="缺角矩形 31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缺角矩形 32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缺角矩形 33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5" name="缺角矩形 34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685800" eaLnBrk="0" hangingPunct="0"/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8075" y="1281966"/>
            <a:ext cx="8229206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显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微镜中物镜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成像，目镜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也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成像，则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　　）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A．物镜成正立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虚像，目镜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成倒实像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B．物镜成倒立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实像，目镜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成正立虚像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C．物镜、目镜均成倒立实像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D．物镜、目镜均成正立虚像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7095" y="1332768"/>
            <a:ext cx="356954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ts val="363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grpSp>
        <p:nvGrpSpPr>
          <p:cNvPr id="15" name="组合 3"/>
          <p:cNvGrpSpPr/>
          <p:nvPr/>
        </p:nvGrpSpPr>
        <p:grpSpPr bwMode="auto">
          <a:xfrm>
            <a:off x="3130994" y="552742"/>
            <a:ext cx="2479545" cy="477029"/>
            <a:chOff x="5083" y="1159"/>
            <a:chExt cx="3905" cy="751"/>
          </a:xfrm>
        </p:grpSpPr>
        <p:grpSp>
          <p:nvGrpSpPr>
            <p:cNvPr id="25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27" name="缺角矩形 26"/>
              <p:cNvSpPr/>
              <p:nvPr/>
            </p:nvSpPr>
            <p:spPr>
              <a:xfrm rot="3000000">
                <a:off x="4021527" y="597147"/>
                <a:ext cx="418939" cy="41876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缺角矩形 27"/>
              <p:cNvSpPr/>
              <p:nvPr/>
            </p:nvSpPr>
            <p:spPr>
              <a:xfrm rot="3000000">
                <a:off x="4478765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缺角矩形 28"/>
              <p:cNvSpPr/>
              <p:nvPr/>
            </p:nvSpPr>
            <p:spPr>
              <a:xfrm rot="3000000">
                <a:off x="4936001" y="597147"/>
                <a:ext cx="418939" cy="41876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 rot="3000000">
                <a:off x="3564291" y="597147"/>
                <a:ext cx="418939" cy="41876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缺角矩形 30"/>
              <p:cNvSpPr/>
              <p:nvPr/>
            </p:nvSpPr>
            <p:spPr>
              <a:xfrm rot="3000000">
                <a:off x="5393238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5083" y="1159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4400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基础巩固题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9837" y="1188026"/>
            <a:ext cx="8202313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200000"/>
              </a:lnSpc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下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列关于显微镜和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望远镜的说法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中错误的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是（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）</a:t>
            </a:r>
          </a:p>
          <a:p>
            <a:pPr defTabSz="685800">
              <a:lnSpc>
                <a:spcPct val="20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A．显微镜的物镜相当于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投影仪，目镜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相当于放大镜</a:t>
            </a:r>
          </a:p>
          <a:p>
            <a:pPr defTabSz="685800">
              <a:lnSpc>
                <a:spcPct val="20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B．显微镜的物镜相当于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照相机，目镜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相当于放大镜</a:t>
            </a:r>
          </a:p>
          <a:p>
            <a:pPr defTabSz="685800">
              <a:lnSpc>
                <a:spcPct val="20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C．望远镜的物镜相当于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照相机，目镜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相当于放大镜</a:t>
            </a:r>
          </a:p>
          <a:p>
            <a:pPr defTabSz="685800">
              <a:lnSpc>
                <a:spcPct val="20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D．望远镜的物镜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相当于凸透镜，目镜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也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相当于凸透镜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3042" y="1266707"/>
            <a:ext cx="38985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grpSp>
        <p:nvGrpSpPr>
          <p:cNvPr id="13" name="组合 3"/>
          <p:cNvGrpSpPr/>
          <p:nvPr/>
        </p:nvGrpSpPr>
        <p:grpSpPr bwMode="auto">
          <a:xfrm>
            <a:off x="3130994" y="552742"/>
            <a:ext cx="2479545" cy="477029"/>
            <a:chOff x="5083" y="1159"/>
            <a:chExt cx="3905" cy="751"/>
          </a:xfrm>
        </p:grpSpPr>
        <p:grpSp>
          <p:nvGrpSpPr>
            <p:cNvPr id="14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16" name="缺角矩形 15"/>
              <p:cNvSpPr/>
              <p:nvPr/>
            </p:nvSpPr>
            <p:spPr>
              <a:xfrm rot="3000000">
                <a:off x="4021527" y="597147"/>
                <a:ext cx="418939" cy="41876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缺角矩形 16"/>
              <p:cNvSpPr/>
              <p:nvPr/>
            </p:nvSpPr>
            <p:spPr>
              <a:xfrm rot="3000000">
                <a:off x="4478765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缺角矩形 17"/>
              <p:cNvSpPr/>
              <p:nvPr/>
            </p:nvSpPr>
            <p:spPr>
              <a:xfrm rot="3000000">
                <a:off x="4936001" y="597147"/>
                <a:ext cx="418939" cy="41876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缺角矩形 18"/>
              <p:cNvSpPr/>
              <p:nvPr/>
            </p:nvSpPr>
            <p:spPr>
              <a:xfrm rot="3000000">
                <a:off x="3564291" y="597147"/>
                <a:ext cx="418939" cy="41876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 rot="3000000">
                <a:off x="5393238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5083" y="1159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4400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基础巩固题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139" y="954012"/>
            <a:ext cx="8776769" cy="34855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 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2018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年1月31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日晚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我国几乎所有地区都欣赏到一轮</a:t>
            </a:r>
            <a:r>
              <a:rPr lang="en-US" altLang="zh-CN" sz="2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“红月亮”高悬夜空的迷人景象。有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很多天文爱好者使用望远镜欣赏美丽的月食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景观，还有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人用摄像头记录下整个过程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。以下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说法正确的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是（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）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A．望远镜的物镜相当于投影仪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B．通过摄像头所成的像是正立放大的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C．通过望远镜的物镜成倒立缩小的实像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D．摄像头记录“红月亮”时镜头应该后缩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7568" y="1956486"/>
            <a:ext cx="407484" cy="46153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r="15333" b="22779"/>
          <a:stretch>
            <a:fillRect/>
          </a:stretch>
        </p:blipFill>
        <p:spPr>
          <a:xfrm>
            <a:off x="5811773" y="2544047"/>
            <a:ext cx="2903221" cy="1937543"/>
          </a:xfrm>
          <a:prstGeom prst="rect">
            <a:avLst/>
          </a:prstGeom>
        </p:spPr>
      </p:pic>
      <p:grpSp>
        <p:nvGrpSpPr>
          <p:cNvPr id="14" name="组合 3"/>
          <p:cNvGrpSpPr/>
          <p:nvPr/>
        </p:nvGrpSpPr>
        <p:grpSpPr bwMode="auto">
          <a:xfrm>
            <a:off x="3332228" y="552742"/>
            <a:ext cx="2479545" cy="477029"/>
            <a:chOff x="5083" y="1159"/>
            <a:chExt cx="3905" cy="751"/>
          </a:xfrm>
        </p:grpSpPr>
        <p:grpSp>
          <p:nvGrpSpPr>
            <p:cNvPr id="15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17" name="缺角矩形 16"/>
              <p:cNvSpPr/>
              <p:nvPr/>
            </p:nvSpPr>
            <p:spPr>
              <a:xfrm rot="3000000">
                <a:off x="4021527" y="597147"/>
                <a:ext cx="418939" cy="41876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缺角矩形 17"/>
              <p:cNvSpPr/>
              <p:nvPr/>
            </p:nvSpPr>
            <p:spPr>
              <a:xfrm rot="3000000">
                <a:off x="4478765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缺角矩形 18"/>
              <p:cNvSpPr/>
              <p:nvPr/>
            </p:nvSpPr>
            <p:spPr>
              <a:xfrm rot="3000000">
                <a:off x="4936001" y="597147"/>
                <a:ext cx="418939" cy="41876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 rot="3000000">
                <a:off x="3564291" y="597147"/>
                <a:ext cx="418939" cy="41876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 rot="3000000">
                <a:off x="5393238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083" y="1159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4400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基础巩固题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79" y="965937"/>
            <a:ext cx="8942395" cy="2076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如图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自制水滴显微镜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探究显微镜的工作原理</a:t>
            </a:r>
            <a:r>
              <a:rPr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defTabSz="685800">
              <a:defRPr/>
            </a:pPr>
            <a:r>
              <a:rPr sz="2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器材：焦距较长的凸透镜（f</a:t>
            </a:r>
            <a:r>
              <a:rPr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=30cm）</a:t>
            </a:r>
            <a:r>
              <a:rPr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一个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滴管一个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废录音带盒一个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清水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白纸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细盐粉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头发丝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昆虫翅膀等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sz="21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（1）小水滴可看作一个焦距很小的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</a:t>
            </a:r>
            <a:r>
              <a:rPr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镜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本实验以小水滴作为显微镜的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</a:t>
            </a:r>
            <a:r>
              <a:rPr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镜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它与被观察物体的间距为</a:t>
            </a:r>
            <a:r>
              <a:rPr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～</a:t>
            </a:r>
            <a:r>
              <a:rPr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15mm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如图甲所示</a:t>
            </a:r>
            <a:r>
              <a:rPr 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sz="21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709" y="2705966"/>
            <a:ext cx="4539495" cy="21588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94291" y="1884511"/>
            <a:ext cx="1170332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凸透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0084" y="2179592"/>
            <a:ext cx="713907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物</a:t>
            </a:r>
          </a:p>
        </p:txBody>
      </p:sp>
      <p:grpSp>
        <p:nvGrpSpPr>
          <p:cNvPr id="32" name="组合 3"/>
          <p:cNvGrpSpPr/>
          <p:nvPr/>
        </p:nvGrpSpPr>
        <p:grpSpPr bwMode="auto">
          <a:xfrm>
            <a:off x="3332228" y="438256"/>
            <a:ext cx="2479545" cy="477028"/>
            <a:chOff x="5061" y="942"/>
            <a:chExt cx="3905" cy="751"/>
          </a:xfrm>
        </p:grpSpPr>
        <p:grpSp>
          <p:nvGrpSpPr>
            <p:cNvPr id="33" name="组合 21"/>
            <p:cNvGrpSpPr>
              <a:grpSpLocks noChangeAspect="1"/>
            </p:cNvGrpSpPr>
            <p:nvPr/>
          </p:nvGrpSpPr>
          <p:grpSpPr bwMode="auto">
            <a:xfrm>
              <a:off x="5115" y="985"/>
              <a:ext cx="3798" cy="708"/>
              <a:chOff x="3564387" y="597378"/>
              <a:chExt cx="2247990" cy="419195"/>
            </a:xfrm>
          </p:grpSpPr>
          <p:sp>
            <p:nvSpPr>
              <p:cNvPr id="35" name="缺角矩形 34"/>
              <p:cNvSpPr/>
              <p:nvPr/>
            </p:nvSpPr>
            <p:spPr>
              <a:xfrm rot="3000000">
                <a:off x="4022090" y="597638"/>
                <a:ext cx="418645" cy="41865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缺角矩形 35"/>
              <p:cNvSpPr/>
              <p:nvPr/>
            </p:nvSpPr>
            <p:spPr>
              <a:xfrm rot="3000000">
                <a:off x="4479207" y="597637"/>
                <a:ext cx="418645" cy="41865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缺角矩形 36"/>
              <p:cNvSpPr/>
              <p:nvPr/>
            </p:nvSpPr>
            <p:spPr>
              <a:xfrm rot="3000000">
                <a:off x="4936323" y="597638"/>
                <a:ext cx="418645" cy="41865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缺角矩形 37"/>
              <p:cNvSpPr/>
              <p:nvPr/>
            </p:nvSpPr>
            <p:spPr>
              <a:xfrm rot="3000000">
                <a:off x="3564975" y="597637"/>
                <a:ext cx="418645" cy="41865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缺角矩形 38"/>
              <p:cNvSpPr/>
              <p:nvPr/>
            </p:nvSpPr>
            <p:spPr>
              <a:xfrm rot="3000000">
                <a:off x="5393440" y="597637"/>
                <a:ext cx="418645" cy="41865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5061" y="942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4400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能力提升题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176" y="712485"/>
            <a:ext cx="8907652" cy="3969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（2）如图甲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中，透过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这个小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水滴，应该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能成一个与原来方向相反的、放大了的箭头（如果不是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这样，需要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调整水滴与“箭头”间的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距离，或者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改变水滴的直径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），这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是通过小水滴所成的一个________（选填“虚”或“实”）像；</a:t>
            </a:r>
          </a:p>
          <a:p>
            <a:pPr defTabSz="685800"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（3）如图甲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中，透过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这个小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水滴，如果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看到一个与原来方向相同的、放大的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箭头，不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调整与箭头间的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距离，把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水珠变________（选填“厚”或“薄”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），直至看到与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原来方向相反的、放大了的箭头。如果废录音带盒的厚度是12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mm，那么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最终水滴凸透镜的焦距范围是__________；</a:t>
            </a:r>
          </a:p>
          <a:p>
            <a:pPr defTabSz="685800"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）透过凸透镜去观察小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水滴，使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箭头、小水滴、凸透镜在 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_________________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，并且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保持凸透镜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水平，看到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的箭头相对于原来的箭头是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（填“正立”或“倒立”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）的，如果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看到比箭头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更大的</a:t>
            </a:r>
            <a:r>
              <a:rPr lang="zh-CN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像，应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把凸透镜略微向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（填“上”或“下”）移动。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7256" y="3580432"/>
            <a:ext cx="2660969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同一竖直直线上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060" y="3897107"/>
            <a:ext cx="973769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倒立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56286" y="4225014"/>
            <a:ext cx="648704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27155" y="1300743"/>
            <a:ext cx="886673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06935" y="2294025"/>
            <a:ext cx="844315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77927" y="2941777"/>
            <a:ext cx="1903751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6～12mm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" name="P171.eps" descr="id:2147519258;FounderC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813" y="1142986"/>
            <a:ext cx="7911515" cy="319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8491" y="1176411"/>
            <a:ext cx="9506573" cy="3283208"/>
            <a:chOff x="508491" y="1176411"/>
            <a:chExt cx="9506573" cy="3283208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 bwMode="auto">
            <a:xfrm rot="16200000">
              <a:off x="925345" y="1289271"/>
              <a:ext cx="3283208" cy="3057488"/>
            </a:xfrm>
            <a:prstGeom prst="triangle">
              <a:avLst/>
            </a:prstGeom>
            <a:solidFill>
              <a:srgbClr val="4276AA">
                <a:lumMod val="20000"/>
                <a:lumOff val="80000"/>
              </a:srgbClr>
            </a:solidFill>
            <a:ln w="9525">
              <a:noFill/>
              <a:round/>
            </a:ln>
          </p:spPr>
          <p:txBody>
            <a:bodyPr lIns="68580" tIns="34290" rIns="68580" bIns="34290" anchor="ctr"/>
            <a:lstStyle/>
            <a:p>
              <a:pPr algn="ctr" defTabSz="685324">
                <a:lnSpc>
                  <a:spcPct val="120000"/>
                </a:lnSpc>
              </a:pPr>
              <a:endPara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2"/>
              </p:custDataLst>
            </p:nvPr>
          </p:nvSpPr>
          <p:spPr bwMode="auto">
            <a:xfrm>
              <a:off x="508491" y="1945915"/>
              <a:ext cx="1744204" cy="1744205"/>
            </a:xfrm>
            <a:prstGeom prst="ellipse">
              <a:avLst/>
            </a:prstGeom>
            <a:solidFill>
              <a:srgbClr val="4276AA"/>
            </a:solidFill>
            <a:ln w="9525">
              <a:noFill/>
              <a:round/>
            </a:ln>
          </p:spPr>
          <p:txBody>
            <a:bodyPr vert="horz" wrap="square" lIns="67500" tIns="67500" rIns="67500" bIns="67500" anchor="ctr" anchorCtr="1" compatLnSpc="1">
              <a:normAutofit/>
            </a:bodyPr>
            <a:lstStyle/>
            <a:p>
              <a:pPr algn="ctr" defTabSz="685324">
                <a:lnSpc>
                  <a:spcPct val="120000"/>
                </a:lnSpc>
              </a:pPr>
              <a:r>
                <a:rPr lang="zh-CN" altLang="zh-CN" sz="2400" b="1" spc="22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作业</a:t>
              </a:r>
            </a:p>
            <a:p>
              <a:pPr algn="ctr" defTabSz="685324">
                <a:lnSpc>
                  <a:spcPct val="120000"/>
                </a:lnSpc>
              </a:pPr>
              <a:r>
                <a:rPr lang="zh-CN" altLang="zh-CN" sz="2400" b="1" spc="22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</a:p>
          </p:txBody>
        </p:sp>
        <p:sp>
          <p:nvSpPr>
            <p:cNvPr id="9" name="圆角矩形 8"/>
            <p:cNvSpPr/>
            <p:nvPr>
              <p:custDataLst>
                <p:tags r:id="rId3"/>
              </p:custDataLst>
            </p:nvPr>
          </p:nvSpPr>
          <p:spPr>
            <a:xfrm>
              <a:off x="4215821" y="2092995"/>
              <a:ext cx="101088" cy="531880"/>
            </a:xfrm>
            <a:prstGeom prst="roundRect">
              <a:avLst/>
            </a:prstGeom>
            <a:solidFill>
              <a:srgbClr val="178AA1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lIns="68580" tIns="34290" rIns="68580" bIns="34290" anchor="ctr"/>
            <a:lstStyle/>
            <a:p>
              <a:pPr algn="ctr" defTabSz="685324">
                <a:lnSpc>
                  <a:spcPct val="120000"/>
                </a:lnSpc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4"/>
              </p:custDataLst>
            </p:nvPr>
          </p:nvSpPr>
          <p:spPr>
            <a:xfrm>
              <a:off x="4215821" y="3026979"/>
              <a:ext cx="101088" cy="531880"/>
            </a:xfrm>
            <a:prstGeom prst="roundRect">
              <a:avLst/>
            </a:prstGeom>
            <a:solidFill>
              <a:srgbClr val="40A693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lIns="68580" tIns="34290" rIns="68580" bIns="34290" anchor="ctr"/>
            <a:lstStyle/>
            <a:p>
              <a:pPr algn="ctr" defTabSz="685324">
                <a:lnSpc>
                  <a:spcPct val="120000"/>
                </a:lnSpc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4473896" y="1945959"/>
              <a:ext cx="1544955" cy="311944"/>
            </a:xfrm>
            <a:prstGeom prst="rect">
              <a:avLst/>
            </a:prstGeom>
            <a:noFill/>
          </p:spPr>
          <p:txBody>
            <a:bodyPr wrap="square" lIns="67500" tIns="67500" rIns="67500" bIns="0" anchor="b" anchorCtr="0">
              <a:noAutofit/>
            </a:bodyPr>
            <a:lstStyle/>
            <a:p>
              <a:pPr defTabSz="685324">
                <a:lnSpc>
                  <a:spcPct val="120000"/>
                </a:lnSpc>
              </a:pPr>
              <a:r>
                <a:rPr lang="zh-CN" altLang="en-US" sz="2100" b="1" spc="225" dirty="0">
                  <a:solidFill>
                    <a:srgbClr val="178AA1">
                      <a:lumMod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教材作业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4473895" y="2283144"/>
              <a:ext cx="5541169" cy="376714"/>
            </a:xfrm>
            <a:prstGeom prst="rect">
              <a:avLst/>
            </a:prstGeom>
            <a:noFill/>
          </p:spPr>
          <p:txBody>
            <a:bodyPr wrap="square" lIns="67500" tIns="0" rIns="67500" bIns="35100" anchor="ctr" anchorCtr="0">
              <a:noAutofit/>
            </a:bodyPr>
            <a:lstStyle/>
            <a:p>
              <a:pPr defTabSz="685324">
                <a:lnSpc>
                  <a:spcPct val="120000"/>
                </a:lnSpc>
              </a:pP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完成课后</a:t>
              </a:r>
              <a:r>
                <a:rPr lang="en-US" altLang="zh-CN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动手动脑学物理</a:t>
              </a:r>
              <a:r>
                <a:rPr lang="en-US" altLang="zh-CN" sz="2100" b="1" spc="113" dirty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lang="zh-CN" altLang="en-US" sz="2100" b="1" spc="113" dirty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习题</a:t>
              </a:r>
              <a:endParaRPr lang="zh-CN" altLang="en-US" sz="2100" b="1" spc="113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4473898" y="2879886"/>
              <a:ext cx="1545431" cy="311944"/>
            </a:xfrm>
            <a:prstGeom prst="rect">
              <a:avLst/>
            </a:prstGeom>
            <a:noFill/>
          </p:spPr>
          <p:txBody>
            <a:bodyPr wrap="square" lIns="67500" tIns="67500" rIns="67500" bIns="0" anchor="b" anchorCtr="0">
              <a:noAutofit/>
            </a:bodyPr>
            <a:lstStyle/>
            <a:p>
              <a:pPr defTabSz="685324">
                <a:lnSpc>
                  <a:spcPct val="120000"/>
                </a:lnSpc>
              </a:pPr>
              <a:r>
                <a:rPr lang="zh-CN" altLang="en-US" sz="2100" b="1" spc="225" dirty="0">
                  <a:solidFill>
                    <a:srgbClr val="40A693">
                      <a:lumMod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自主安排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4473898" y="3182304"/>
              <a:ext cx="3659505" cy="376714"/>
            </a:xfrm>
            <a:prstGeom prst="rect">
              <a:avLst/>
            </a:prstGeom>
            <a:noFill/>
          </p:spPr>
          <p:txBody>
            <a:bodyPr wrap="square" lIns="67500" tIns="0" rIns="67500" bIns="35100" anchor="ctr" anchorCtr="0">
              <a:noAutofit/>
            </a:bodyPr>
            <a:lstStyle/>
            <a:p>
              <a:pPr defTabSz="685324">
                <a:lnSpc>
                  <a:spcPct val="120000"/>
                </a:lnSpc>
              </a:pP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配套练习</a:t>
              </a:r>
              <a:r>
                <a:rPr lang="zh-CN" altLang="en-US" sz="2100" b="1" spc="113" dirty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册</a:t>
              </a: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习题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2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/>
          <p:nvPr/>
        </p:nvSpPr>
        <p:spPr bwMode="auto">
          <a:xfrm>
            <a:off x="498266" y="2687829"/>
            <a:ext cx="7671167" cy="11562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知道显微镜、望远镜的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基本结构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原理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；尝试应用已知的科学规律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解释具体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问题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，获得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初步的分析概括能力。</a:t>
            </a:r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2"/>
          <p:cNvSpPr txBox="1"/>
          <p:nvPr/>
        </p:nvSpPr>
        <p:spPr bwMode="auto">
          <a:xfrm>
            <a:off x="1401598" y="1303901"/>
            <a:ext cx="6767835" cy="10232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了解望远镜和显微镜的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发展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历程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，体会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科学技术对社会发展和人类生活的影响。</a:t>
            </a:r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4602" y="805710"/>
            <a:ext cx="8330151" cy="3251386"/>
            <a:chOff x="106577" y="596406"/>
            <a:chExt cx="7864592" cy="3252389"/>
          </a:xfrm>
        </p:grpSpPr>
        <p:grpSp>
          <p:nvGrpSpPr>
            <p:cNvPr id="13" name="组合 14"/>
            <p:cNvGrpSpPr/>
            <p:nvPr/>
          </p:nvGrpSpPr>
          <p:grpSpPr>
            <a:xfrm>
              <a:off x="106577" y="929507"/>
              <a:ext cx="7864311" cy="2919288"/>
              <a:chOff x="481" y="728"/>
              <a:chExt cx="13973" cy="6049"/>
            </a:xfrm>
          </p:grpSpPr>
          <p:sp>
            <p:nvSpPr>
              <p:cNvPr id="18" name="直接箭头连接符 17"/>
              <p:cNvSpPr/>
              <p:nvPr/>
            </p:nvSpPr>
            <p:spPr>
              <a:xfrm flipV="1">
                <a:off x="481" y="6682"/>
                <a:ext cx="13414" cy="95"/>
              </a:xfrm>
              <a:prstGeom prst="straightConnector1">
                <a:avLst/>
              </a:prstGeom>
              <a:ln w="50800"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9" name="肘形连接符 23"/>
              <p:cNvSpPr/>
              <p:nvPr/>
            </p:nvSpPr>
            <p:spPr>
              <a:xfrm rot="5400000" flipH="1" flipV="1">
                <a:off x="11165" y="3392"/>
                <a:ext cx="5954" cy="625"/>
              </a:xfrm>
              <a:prstGeom prst="bentConnector3">
                <a:avLst>
                  <a:gd name="adj1" fmla="val 51886"/>
                </a:avLst>
              </a:prstGeom>
              <a:ln w="57150">
                <a:solidFill>
                  <a:srgbClr val="1F497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cxnSp>
          <p:nvCxnSpPr>
            <p:cNvPr id="17" name="直接箭头连接符 16"/>
            <p:cNvCxnSpPr/>
            <p:nvPr/>
          </p:nvCxnSpPr>
          <p:spPr>
            <a:xfrm flipV="1">
              <a:off x="7971169" y="596406"/>
              <a:ext cx="0" cy="1010137"/>
            </a:xfrm>
            <a:prstGeom prst="straightConnector1">
              <a:avLst/>
            </a:prstGeom>
            <a:ln w="57150">
              <a:solidFill>
                <a:srgbClr val="1F497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3"/>
          <p:cNvSpPr txBox="1"/>
          <p:nvPr/>
        </p:nvSpPr>
        <p:spPr>
          <a:xfrm>
            <a:off x="661067" y="1178311"/>
            <a:ext cx="7834196" cy="110799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6600" b="1" noProof="1">
                <a:solidFill>
                  <a:srgbClr val="FF6600"/>
                </a:solidFill>
                <a:latin typeface="宋体" panose="02010600030101010101" pitchFamily="2" charset="-122"/>
                <a:ea typeface="宋体" pitchFamily="2" charset="-122"/>
              </a:rPr>
              <a:t>七彩课堂  伴你成长</a:t>
            </a:r>
          </a:p>
        </p:txBody>
      </p:sp>
    </p:spTree>
    <p:extLst>
      <p:ext uri="{BB962C8B-B14F-4D97-AF65-F5344CB8AC3E}">
        <p14:creationId xmlns:p14="http://schemas.microsoft.com/office/powerpoint/2010/main" val="33478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3813" y="456688"/>
            <a:ext cx="3411522" cy="473083"/>
            <a:chOff x="6200" y="956"/>
            <a:chExt cx="7168" cy="994"/>
          </a:xfrm>
        </p:grpSpPr>
        <p:sp>
          <p:nvSpPr>
            <p:cNvPr id="40970" name="矩形 1"/>
            <p:cNvSpPr>
              <a:spLocks noChangeArrowheads="1"/>
            </p:cNvSpPr>
            <p:nvPr/>
          </p:nvSpPr>
          <p:spPr bwMode="auto">
            <a:xfrm>
              <a:off x="6200" y="1213"/>
              <a:ext cx="2510" cy="7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知识点 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329" y="956"/>
              <a:ext cx="4039" cy="9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显微镜</a:t>
              </a:r>
            </a:p>
          </p:txBody>
        </p:sp>
      </p:grp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14524" y="1560388"/>
            <a:ext cx="4443832" cy="2733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  <a:defRPr/>
            </a:pPr>
            <a:r>
              <a:rPr lang="zh-CN" altLang="en-US" sz="21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1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显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微镜发明于</a:t>
            </a:r>
            <a:r>
              <a:rPr lang="en-US" altLang="zh-CN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sz="2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世纪末，而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于</a:t>
            </a:r>
            <a:r>
              <a:rPr lang="en-US" altLang="zh-CN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世纪始应用于科学研究</a:t>
            </a:r>
            <a:r>
              <a:rPr lang="zh-CN" altLang="en-US" sz="2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中，它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大大扩充了人类的</a:t>
            </a:r>
            <a:r>
              <a:rPr lang="zh-CN" altLang="en-US" sz="2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视野，把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人类的视觉从宏观引入到</a:t>
            </a:r>
            <a:r>
              <a:rPr lang="zh-CN" altLang="en-US" sz="2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微观，了解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到动物体内的细微</a:t>
            </a:r>
            <a:r>
              <a:rPr lang="zh-CN" altLang="en-US" sz="2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结构，直接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导致了</a:t>
            </a:r>
            <a:r>
              <a:rPr lang="en-US" altLang="zh-CN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altLang="en-US" sz="2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世纪细胞学、微生物学等学科的建立。</a:t>
            </a:r>
          </a:p>
        </p:txBody>
      </p:sp>
      <p:pic>
        <p:nvPicPr>
          <p:cNvPr id="17" name="图片 16" descr="生物实验室中的显微镜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43" y="1153457"/>
            <a:ext cx="4328180" cy="372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高分辨透射电镜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86" y="1154407"/>
            <a:ext cx="4234418" cy="3642829"/>
          </a:xfrm>
          <a:prstGeom prst="rect">
            <a:avLst/>
          </a:prstGeom>
        </p:spPr>
      </p:pic>
      <p:pic>
        <p:nvPicPr>
          <p:cNvPr id="19" name="图片 18" descr="普通显微镜"/>
          <p:cNvPicPr>
            <a:picLocks noChangeAspect="1"/>
          </p:cNvPicPr>
          <p:nvPr/>
        </p:nvPicPr>
        <p:blipFill>
          <a:blip r:embed="rId4" cstate="print"/>
          <a:srcRect t="14450"/>
          <a:stretch>
            <a:fillRect/>
          </a:stretch>
        </p:blipFill>
        <p:spPr>
          <a:xfrm>
            <a:off x="800194" y="1063506"/>
            <a:ext cx="2957478" cy="3747534"/>
          </a:xfrm>
          <a:prstGeom prst="rect">
            <a:avLst/>
          </a:prstGeom>
        </p:spPr>
      </p:pic>
      <p:pic>
        <p:nvPicPr>
          <p:cNvPr id="21" name="图片 20" descr="双目显微镜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94" y="1011152"/>
            <a:ext cx="2344946" cy="3747534"/>
          </a:xfrm>
          <a:prstGeom prst="rect">
            <a:avLst/>
          </a:prstGeom>
        </p:spPr>
      </p:pic>
      <p:pic>
        <p:nvPicPr>
          <p:cNvPr id="22" name="图片 21" descr="小型电子显微镜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630" y="1272441"/>
            <a:ext cx="3139286" cy="3609988"/>
          </a:xfrm>
          <a:prstGeom prst="rect">
            <a:avLst/>
          </a:prstGeom>
        </p:spPr>
      </p:pic>
      <p:pic>
        <p:nvPicPr>
          <p:cNvPr id="23" name="图片 22" descr="带摄像机的显微镜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9627" y="1063504"/>
            <a:ext cx="3204966" cy="3814166"/>
          </a:xfrm>
          <a:prstGeom prst="rect">
            <a:avLst/>
          </a:prstGeom>
        </p:spPr>
      </p:pic>
      <p:grpSp>
        <p:nvGrpSpPr>
          <p:cNvPr id="49164" name="组合 49163"/>
          <p:cNvGrpSpPr/>
          <p:nvPr/>
        </p:nvGrpSpPr>
        <p:grpSpPr>
          <a:xfrm>
            <a:off x="43341" y="1028429"/>
            <a:ext cx="4471183" cy="3849241"/>
            <a:chOff x="357" y="1165"/>
            <a:chExt cx="2778" cy="2180"/>
          </a:xfrm>
        </p:grpSpPr>
        <p:pic>
          <p:nvPicPr>
            <p:cNvPr id="49160" name="图片 49159" descr="显微镜下的植物细胞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" y="1165"/>
              <a:ext cx="2778" cy="21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640" y="3010"/>
              <a:ext cx="2222" cy="1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685800">
                <a:spcBef>
                  <a:spcPct val="50000"/>
                </a:spcBef>
                <a:defRPr/>
              </a:pPr>
              <a:r>
                <a:rPr lang="zh-CN" altLang="en-US" sz="135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显微镜下的植物细胞</a:t>
              </a:r>
            </a:p>
          </p:txBody>
        </p:sp>
      </p:grpSp>
      <p:grpSp>
        <p:nvGrpSpPr>
          <p:cNvPr id="26" name="组合 18"/>
          <p:cNvGrpSpPr/>
          <p:nvPr/>
        </p:nvGrpSpPr>
        <p:grpSpPr bwMode="auto">
          <a:xfrm>
            <a:off x="2788350" y="509250"/>
            <a:ext cx="1525530" cy="423517"/>
            <a:chOff x="2094735" y="684067"/>
            <a:chExt cx="1906600" cy="564688"/>
          </a:xfrm>
        </p:grpSpPr>
        <p:sp>
          <p:nvSpPr>
            <p:cNvPr id="27" name="圆角矩形 26"/>
            <p:cNvSpPr/>
            <p:nvPr/>
          </p:nvSpPr>
          <p:spPr>
            <a:xfrm>
              <a:off x="2094735" y="684067"/>
              <a:ext cx="1906600" cy="5346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324" eaLnBrk="0" hangingPunct="0">
                <a:defRPr/>
              </a:pPr>
              <a:endPara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2117820" y="731692"/>
              <a:ext cx="1883515" cy="517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685324"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知识点 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854" y="1052412"/>
            <a:ext cx="4881769" cy="3641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文本框 17"/>
          <p:cNvSpPr txBox="1"/>
          <p:nvPr/>
        </p:nvSpPr>
        <p:spPr>
          <a:xfrm>
            <a:off x="2759154" y="556361"/>
            <a:ext cx="36416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显微镜的结构和成像原理</a:t>
            </a:r>
          </a:p>
        </p:txBody>
      </p:sp>
      <p:pic>
        <p:nvPicPr>
          <p:cNvPr id="19470" name="图片 19469" descr="显微镜原理图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8490" y="496186"/>
            <a:ext cx="1251429" cy="19501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19457"/>
          <p:cNvSpPr txBox="1"/>
          <p:nvPr/>
        </p:nvSpPr>
        <p:spPr>
          <a:xfrm>
            <a:off x="5726627" y="2510134"/>
            <a:ext cx="332966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685800"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目镜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：靠近眼睛的透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镜。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5726626" y="3944844"/>
            <a:ext cx="312453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685800"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组透镜的作用都相当于一个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9459" name="文本框 19458"/>
          <p:cNvSpPr txBox="1"/>
          <p:nvPr/>
        </p:nvSpPr>
        <p:spPr>
          <a:xfrm>
            <a:off x="5734718" y="3079461"/>
            <a:ext cx="311644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685800"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：靠近被观察物体的透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镜。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19704" y="1613916"/>
            <a:ext cx="932087" cy="2980330"/>
            <a:chOff x="369888" y="1150512"/>
            <a:chExt cx="932087" cy="2980330"/>
          </a:xfrm>
        </p:grpSpPr>
        <p:sp>
          <p:nvSpPr>
            <p:cNvPr id="14" name="右箭头标注 7"/>
            <p:cNvSpPr/>
            <p:nvPr/>
          </p:nvSpPr>
          <p:spPr>
            <a:xfrm>
              <a:off x="464930" y="1150512"/>
              <a:ext cx="837045" cy="2980330"/>
            </a:xfrm>
            <a:prstGeom prst="right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33" y="1150512"/>
              <a:ext cx="487191" cy="4294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0"/>
            <p:cNvSpPr txBox="1"/>
            <p:nvPr/>
          </p:nvSpPr>
          <p:spPr>
            <a:xfrm>
              <a:off x="369888" y="1650447"/>
              <a:ext cx="677108" cy="23990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800"/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点击图</a:t>
              </a:r>
              <a:r>
                <a:rPr lang="zh-CN" altLang="en-US" sz="1600" b="1" spc="3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片演示显微镜的结构和成像原理</a:t>
              </a:r>
              <a:endParaRPr lang="zh-CN" altLang="en-US" sz="1600" b="1" spc="3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2" grpId="0"/>
      <p:bldP spid="19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3913470325"/>
              </p:ext>
            </p:extLst>
          </p:nvPr>
        </p:nvGraphicFramePr>
        <p:xfrm>
          <a:off x="480578" y="822206"/>
          <a:ext cx="6303797" cy="354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4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仿宋_GBK" charset="0"/>
                        </a:rPr>
                        <a:t>类别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方正仿宋_GBK" charset="0"/>
                        </a:rPr>
                        <a:t>目镜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方正仿宋_GBK" charset="0"/>
                        </a:rPr>
                        <a:t>物镜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601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仿宋_GBK" charset="0"/>
                        </a:rPr>
                        <a:t>成像特点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方正仿宋_GBK" charset="0"/>
                        </a:rPr>
                        <a:t>放大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0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4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0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仿宋_GBK" charset="0"/>
                        </a:rPr>
                        <a:t>相当于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4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仿宋_GBK" charset="0"/>
                        </a:rPr>
                        <a:t>焦距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方正仿宋_GBK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100" b="1" dirty="0" err="1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物镜焦距较小，放大倍数较大，目镜焦距较大，放大倍数较小，在使用时二者不能互换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49973" marR="49973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0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489" name="文本框 20488"/>
          <p:cNvSpPr txBox="1"/>
          <p:nvPr/>
        </p:nvSpPr>
        <p:spPr>
          <a:xfrm>
            <a:off x="648352" y="4492167"/>
            <a:ext cx="7039596" cy="415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显微镜放大倍数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=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物镜放大倍数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Wingdings 2" panose="05020102010507070707" pitchFamily="18" charset="2"/>
              </a:rPr>
              <a:t>×目镜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放大倍数。</a:t>
            </a:r>
          </a:p>
        </p:txBody>
      </p:sp>
      <p:grpSp>
        <p:nvGrpSpPr>
          <p:cNvPr id="20500" name="组合 20499"/>
          <p:cNvGrpSpPr/>
          <p:nvPr/>
        </p:nvGrpSpPr>
        <p:grpSpPr>
          <a:xfrm>
            <a:off x="7077064" y="680134"/>
            <a:ext cx="1672922" cy="4101393"/>
            <a:chOff x="4059" y="210"/>
            <a:chExt cx="1406" cy="3447"/>
          </a:xfrm>
        </p:grpSpPr>
        <p:pic>
          <p:nvPicPr>
            <p:cNvPr id="20490" name="图片 20489" descr="显微镜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9" y="210"/>
              <a:ext cx="1406" cy="344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499" name="组合 20498"/>
            <p:cNvGrpSpPr/>
            <p:nvPr/>
          </p:nvGrpSpPr>
          <p:grpSpPr>
            <a:xfrm>
              <a:off x="4212" y="3379"/>
              <a:ext cx="1021" cy="170"/>
              <a:chOff x="4212" y="3379"/>
              <a:chExt cx="1021" cy="170"/>
            </a:xfrm>
          </p:grpSpPr>
          <p:sp>
            <p:nvSpPr>
              <p:cNvPr id="20491" name="直接连接符 20490"/>
              <p:cNvSpPr/>
              <p:nvPr/>
            </p:nvSpPr>
            <p:spPr>
              <a:xfrm>
                <a:off x="4212" y="3436"/>
                <a:ext cx="726" cy="0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0493" name="直接连接符 20492"/>
              <p:cNvSpPr/>
              <p:nvPr/>
            </p:nvSpPr>
            <p:spPr>
              <a:xfrm>
                <a:off x="4212" y="3492"/>
                <a:ext cx="726" cy="0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0494" name="直接连接符 20493"/>
              <p:cNvSpPr/>
              <p:nvPr/>
            </p:nvSpPr>
            <p:spPr>
              <a:xfrm>
                <a:off x="4212" y="3436"/>
                <a:ext cx="0" cy="56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0495" name="直接连接符 20494"/>
              <p:cNvSpPr/>
              <p:nvPr/>
            </p:nvSpPr>
            <p:spPr>
              <a:xfrm>
                <a:off x="4921" y="3379"/>
                <a:ext cx="284" cy="85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0496" name="直接连接符 20495"/>
              <p:cNvSpPr/>
              <p:nvPr/>
            </p:nvSpPr>
            <p:spPr>
              <a:xfrm flipV="1">
                <a:off x="4921" y="3464"/>
                <a:ext cx="312" cy="85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0497" name="直接连接符 20496"/>
              <p:cNvSpPr/>
              <p:nvPr/>
            </p:nvSpPr>
            <p:spPr>
              <a:xfrm>
                <a:off x="4921" y="3379"/>
                <a:ext cx="0" cy="57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0498" name="直接连接符 20497"/>
              <p:cNvSpPr/>
              <p:nvPr/>
            </p:nvSpPr>
            <p:spPr>
              <a:xfrm>
                <a:off x="4921" y="3492"/>
                <a:ext cx="0" cy="57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" name="文本框 4"/>
          <p:cNvSpPr txBox="1"/>
          <p:nvPr/>
        </p:nvSpPr>
        <p:spPr>
          <a:xfrm>
            <a:off x="2005120" y="1983923"/>
            <a:ext cx="1539204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defRPr/>
            </a:pP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正立、虚像</a:t>
            </a:r>
            <a:endParaRPr lang="en-US" altLang="en-US" sz="2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方正仿宋_GBK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4965" y="2034773"/>
            <a:ext cx="1539204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>
              <a:defRPr/>
            </a:pP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倒立、实像</a:t>
            </a:r>
            <a:endParaRPr lang="en-US" altLang="en-US" sz="2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方正仿宋_GBK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6027" y="2679128"/>
            <a:ext cx="997389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685800">
              <a:defRPr/>
            </a:pP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放大镜</a:t>
            </a:r>
            <a:endParaRPr lang="en-US" altLang="en-US" sz="2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方正仿宋_GBK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0841" y="2703192"/>
            <a:ext cx="997389" cy="415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685800">
              <a:defRPr/>
            </a:pPr>
            <a:r>
              <a:rPr lang="en-US" sz="21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仿宋_GBK" charset="0"/>
                <a:sym typeface="+mn-ea"/>
              </a:rPr>
              <a:t>投影仪</a:t>
            </a:r>
            <a:endParaRPr lang="en-US" altLang="en-US" sz="2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方正仿宋_GBK" charset="0"/>
              <a:sym typeface="+mn-e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5" grpId="0"/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6506" y="1162636"/>
            <a:ext cx="851827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显微镜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由目镜和物镜等元件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构成，下列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关于显微镜的说法正确的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是（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）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A．目镜的焦距很短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B．通过目镜看到放大的实像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C．物镜的焦距很短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D．显微镜的放大倍数等于物镜和目镜放大倍数之和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82073" y="1830603"/>
            <a:ext cx="333156" cy="461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</a:p>
        </p:txBody>
      </p:sp>
      <p:grpSp>
        <p:nvGrpSpPr>
          <p:cNvPr id="25" name="组合 3"/>
          <p:cNvGrpSpPr/>
          <p:nvPr/>
        </p:nvGrpSpPr>
        <p:grpSpPr bwMode="auto">
          <a:xfrm>
            <a:off x="3632490" y="544197"/>
            <a:ext cx="1879020" cy="476925"/>
            <a:chOff x="497257" y="753279"/>
            <a:chExt cx="1881032" cy="477879"/>
          </a:xfrm>
        </p:grpSpPr>
        <p:grpSp>
          <p:nvGrpSpPr>
            <p:cNvPr id="26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8" name="缺角矩形 27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9" name="缺角矩形 28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1" name="缺角矩形 30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7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685800" eaLnBrk="0" hangingPunct="0"/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9976" y="983647"/>
            <a:ext cx="855133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明在用显微镜观察上皮组织细胞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时，通过调节，已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使被观察物体处在视野的中央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了，但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像太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小，观察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清楚，这时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他应该（  　）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A．使物镜远离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物体，目镜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位置不变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B．使物镜靠近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物体，目镜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远离物镜一些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C．使物镜远离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物体，目镜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靠近物镜一些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D．使物镜位置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不变，目镜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靠近物镜一些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4937" y="2189388"/>
            <a:ext cx="333156" cy="41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</a:t>
            </a:r>
          </a:p>
        </p:txBody>
      </p:sp>
      <p:grpSp>
        <p:nvGrpSpPr>
          <p:cNvPr id="29" name="组合 3"/>
          <p:cNvGrpSpPr/>
          <p:nvPr/>
        </p:nvGrpSpPr>
        <p:grpSpPr bwMode="auto">
          <a:xfrm>
            <a:off x="3449669" y="366390"/>
            <a:ext cx="1879020" cy="476925"/>
            <a:chOff x="497257" y="753279"/>
            <a:chExt cx="1881032" cy="477879"/>
          </a:xfrm>
        </p:grpSpPr>
        <p:grpSp>
          <p:nvGrpSpPr>
            <p:cNvPr id="30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32" name="缺角矩形 31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缺角矩形 32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缺角矩形 33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5" name="缺角矩形 34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685800" eaLnBrk="0" hangingPunct="0"/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4" name="图片 40973" descr="未命名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9415" y="1021184"/>
            <a:ext cx="2749016" cy="20926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9" name="矩形 40968"/>
          <p:cNvSpPr/>
          <p:nvPr/>
        </p:nvSpPr>
        <p:spPr>
          <a:xfrm>
            <a:off x="5205978" y="3293240"/>
            <a:ext cx="3664245" cy="15410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57175" indent="-257175" defTabSz="685800">
              <a:buNone/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这种望远镜的基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本构成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defTabSz="685800"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镜和物镜都是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凸透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镜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defTabSz="685800"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2" name="组合 8"/>
          <p:cNvGrpSpPr/>
          <p:nvPr/>
        </p:nvGrpSpPr>
        <p:grpSpPr>
          <a:xfrm>
            <a:off x="2953811" y="518083"/>
            <a:ext cx="3429609" cy="461660"/>
            <a:chOff x="6200" y="1085"/>
            <a:chExt cx="7206" cy="970"/>
          </a:xfrm>
        </p:grpSpPr>
        <p:sp>
          <p:nvSpPr>
            <p:cNvPr id="40970" name="矩形 1"/>
            <p:cNvSpPr>
              <a:spLocks noChangeArrowheads="1"/>
            </p:cNvSpPr>
            <p:nvPr/>
          </p:nvSpPr>
          <p:spPr bwMode="auto">
            <a:xfrm>
              <a:off x="6200" y="1213"/>
              <a:ext cx="2510" cy="7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知识点 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67" y="1085"/>
              <a:ext cx="4039" cy="9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望远镜</a:t>
              </a:r>
            </a:p>
          </p:txBody>
        </p:sp>
      </p:grp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4033" y="1235275"/>
            <a:ext cx="3536864" cy="3579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组合 14"/>
          <p:cNvGrpSpPr/>
          <p:nvPr/>
        </p:nvGrpSpPr>
        <p:grpSpPr>
          <a:xfrm>
            <a:off x="701253" y="1549667"/>
            <a:ext cx="837045" cy="2980330"/>
            <a:chOff x="464930" y="1150512"/>
            <a:chExt cx="837045" cy="2980330"/>
          </a:xfrm>
        </p:grpSpPr>
        <p:sp>
          <p:nvSpPr>
            <p:cNvPr id="16" name="右箭头标注 7"/>
            <p:cNvSpPr/>
            <p:nvPr/>
          </p:nvSpPr>
          <p:spPr>
            <a:xfrm>
              <a:off x="464930" y="1150512"/>
              <a:ext cx="837045" cy="2980330"/>
            </a:xfrm>
            <a:prstGeom prst="right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33" y="1150512"/>
              <a:ext cx="487191" cy="4294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10"/>
            <p:cNvSpPr txBox="1"/>
            <p:nvPr/>
          </p:nvSpPr>
          <p:spPr>
            <a:xfrm>
              <a:off x="487931" y="1668378"/>
              <a:ext cx="430887" cy="24624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800"/>
              <a:r>
                <a:rPr lang="zh-CN" altLang="en-US" sz="1600" b="1" spc="3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点击图</a:t>
              </a:r>
              <a:r>
                <a:rPr lang="zh-CN" altLang="en-US" sz="1600" b="1" spc="3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片演示望远镜</a:t>
              </a:r>
              <a:endParaRPr lang="zh-CN" altLang="en-US" sz="1600" b="1" spc="3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18"/>
          <p:cNvGrpSpPr/>
          <p:nvPr/>
        </p:nvGrpSpPr>
        <p:grpSpPr bwMode="auto">
          <a:xfrm>
            <a:off x="2786132" y="579003"/>
            <a:ext cx="1525530" cy="423517"/>
            <a:chOff x="2094735" y="684067"/>
            <a:chExt cx="1906600" cy="564688"/>
          </a:xfrm>
        </p:grpSpPr>
        <p:sp>
          <p:nvSpPr>
            <p:cNvPr id="27" name="圆角矩形 26"/>
            <p:cNvSpPr/>
            <p:nvPr/>
          </p:nvSpPr>
          <p:spPr>
            <a:xfrm>
              <a:off x="2094735" y="684067"/>
              <a:ext cx="1906600" cy="5346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324" eaLnBrk="0" hangingPunct="0">
                <a:defRPr/>
              </a:pPr>
              <a:endPara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2117820" y="731692"/>
              <a:ext cx="1883515" cy="517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685324"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知识点 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2508</Words>
  <Application>Microsoft Office PowerPoint</Application>
  <PresentationFormat>全屏显示(16:9)</PresentationFormat>
  <Paragraphs>165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Yuanti SC</vt:lpstr>
      <vt:lpstr>等线</vt:lpstr>
      <vt:lpstr>方正仿宋_GBK</vt:lpstr>
      <vt:lpstr>仿宋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 2</vt:lpstr>
      <vt:lpstr>2_Office 主题</vt:lpstr>
      <vt:lpstr>第5节 显微镜和望远镜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第5节 显微镜和望远镜</dc:title>
  <dc:creator>覃 溶寒</dc:creator>
  <cp:lastModifiedBy>tgzjl</cp:lastModifiedBy>
  <cp:revision>17</cp:revision>
  <dcterms:created xsi:type="dcterms:W3CDTF">2019-04-24T02:33:00Z</dcterms:created>
  <dcterms:modified xsi:type="dcterms:W3CDTF">2021-06-15T12:44:09Z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