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71" r:id="rId4"/>
    <p:sldId id="289" r:id="rId5"/>
    <p:sldId id="261" r:id="rId6"/>
    <p:sldId id="266" r:id="rId7"/>
    <p:sldId id="311" r:id="rId8"/>
    <p:sldId id="342" r:id="rId9"/>
    <p:sldId id="316" r:id="rId10"/>
    <p:sldId id="343" r:id="rId11"/>
    <p:sldId id="373" r:id="rId12"/>
    <p:sldId id="370" r:id="rId13"/>
    <p:sldId id="290" r:id="rId14"/>
    <p:sldId id="374" r:id="rId15"/>
    <p:sldId id="375" r:id="rId16"/>
    <p:sldId id="377" r:id="rId17"/>
    <p:sldId id="380" r:id="rId18"/>
    <p:sldId id="381" r:id="rId19"/>
    <p:sldId id="382" r:id="rId20"/>
    <p:sldId id="383" r:id="rId21"/>
    <p:sldId id="313" r:id="rId22"/>
    <p:sldId id="385" r:id="rId23"/>
    <p:sldId id="410" r:id="rId24"/>
    <p:sldId id="283" r:id="rId25"/>
    <p:sldId id="319" r:id="rId26"/>
    <p:sldId id="320" r:id="rId27"/>
    <p:sldId id="334" r:id="rId28"/>
    <p:sldId id="284" r:id="rId29"/>
    <p:sldId id="270" r:id="rId30"/>
    <p:sldId id="339" r:id="rId31"/>
    <p:sldId id="411" r:id="rId3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FB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87537" autoAdjust="0"/>
  </p:normalViewPr>
  <p:slideViewPr>
    <p:cSldViewPr snapToGrid="0">
      <p:cViewPr varScale="1">
        <p:scale>
          <a:sx n="97" d="100"/>
          <a:sy n="97" d="100"/>
        </p:scale>
        <p:origin x="121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4-28T19:19:21.149" idx="2">
    <p:pos x="7171" y="1751"/>
    <p:text>的的，删除一个的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4-28T19:57:19.525" idx="9">
    <p:pos x="6386" y="2307"/>
    <p:text>将多余的波浪线删除</p:tex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574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2021/6/15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6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54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9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解析： </a:t>
            </a: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用没有甩过的读数停留在38℃的体温计测量乙的体温时，若乙的体温低于或等于38℃，体温计液柱不变化，仍为38℃；若乙的体温高于38℃，液柱会上升，示数大于38℃；</a:t>
            </a:r>
          </a:p>
          <a:p>
            <a:pPr>
              <a:defRPr/>
            </a:pP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所以，测量乙的体温，示数也是38℃时，病人乙的温度可能等于或低于38℃，不可能高于38℃，选项C正确。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86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48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83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9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解析</a:t>
            </a:r>
            <a:r>
              <a:rPr lang="zh-CN" altLang="en-US" sz="9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（1）这是个气体温度计，所以是根据气体的热胀冷缩来测量温度的；</a:t>
            </a:r>
            <a:endParaRPr lang="zh-CN" altLang="en-US" sz="900" b="1" dirty="0" smtClean="0">
              <a:solidFill>
                <a:srgbClr val="0FB62A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defRPr/>
            </a:pP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（2）温度升高时，瓶内气体就要膨胀，所以会把液柱向右推</a:t>
            </a:r>
            <a:r>
              <a:rPr lang="zh-CN" altLang="en-US" sz="900" b="1" u="sng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当周围的温度降低时，瓶内气体就要收缩，所以液柱向左移动</a:t>
            </a:r>
            <a:r>
              <a:rPr lang="zh-CN" altLang="en-US" sz="900" b="1" u="sng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zh-CN" altLang="en-US" sz="900" b="1" dirty="0" smtClean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69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60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768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文本占位符 768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sz="3200" b="1" dirty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899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624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75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27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9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解析： </a:t>
            </a: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rPr>
              <a:t>观察图示中的温度计知：每一大格代表10℃，</a:t>
            </a:r>
          </a:p>
          <a:p>
            <a:pPr>
              <a:defRPr/>
            </a:pP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rPr>
              <a:t>每一大格分成10小格，所以每一小格代表1℃，即温</a:t>
            </a:r>
          </a:p>
          <a:p>
            <a:pPr>
              <a:defRPr/>
            </a:pP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rPr>
              <a:t>度计的分度值是1℃，温度计的水银柱在0℃以上，</a:t>
            </a:r>
          </a:p>
          <a:p>
            <a:pPr>
              <a:defRPr/>
            </a:pP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rPr>
              <a:t>示数为39℃，选项A正确，B错误；</a:t>
            </a: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液体温度计是根据</a:t>
            </a:r>
          </a:p>
          <a:p>
            <a:pPr>
              <a:defRPr/>
            </a:pPr>
            <a:r>
              <a:rPr lang="zh-CN" altLang="en-US" sz="9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液体热胀冷缩的原理制成的，选项C错误；使用温度计测量液体的温度，读数时玻璃泡要继续留在被测液体中，选项D错误。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4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导入新知</a:t>
            </a:r>
          </a:p>
        </p:txBody>
      </p:sp>
    </p:spTree>
    <p:extLst>
      <p:ext uri="{BB962C8B-B14F-4D97-AF65-F5344CB8AC3E}">
        <p14:creationId xmlns:p14="http://schemas.microsoft.com/office/powerpoint/2010/main" val="304704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97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22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46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750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素养目标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320051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探究新知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324522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巩固练习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5720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课堂检测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15797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课堂小结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219233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>
            <a:spLocks noChangeArrowheads="1"/>
          </p:cNvSpPr>
          <p:nvPr userDrawn="1"/>
        </p:nvSpPr>
        <p:spPr bwMode="auto">
          <a:xfrm>
            <a:off x="475164" y="-41705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685324"/>
            <a:r>
              <a:rPr lang="zh-CN" altLang="en-US" sz="25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Yuanti SC"/>
              </a:rPr>
              <a:t>课后作业</a:t>
            </a:r>
            <a:endParaRPr lang="zh-CN" altLang="en-US" sz="25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282369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90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68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324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 userDrawn="1"/>
        </p:nvSpPr>
        <p:spPr bwMode="auto">
          <a:xfrm>
            <a:off x="6790595" y="23689"/>
            <a:ext cx="145450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685324">
              <a:defRPr/>
            </a:pPr>
            <a:r>
              <a:rPr lang="en-US" altLang="zh-CN" sz="2000" b="1" dirty="0" smtClean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 </a:t>
            </a:r>
            <a:r>
              <a:rPr lang="zh-CN" altLang="en-US" sz="2000" b="1" dirty="0" smtClean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</a:t>
            </a:r>
            <a:r>
              <a:rPr lang="en-US" altLang="zh-CN" sz="2000" b="1" dirty="0" smtClean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</a:p>
        </p:txBody>
      </p:sp>
      <p:grpSp>
        <p:nvGrpSpPr>
          <p:cNvPr id="14" name="组合 5"/>
          <p:cNvGrpSpPr/>
          <p:nvPr userDrawn="1"/>
        </p:nvGrpSpPr>
        <p:grpSpPr bwMode="auto">
          <a:xfrm>
            <a:off x="-7031" y="44021"/>
            <a:ext cx="1835831" cy="356694"/>
            <a:chOff x="-19612" y="-12043"/>
            <a:chExt cx="2447406" cy="475593"/>
          </a:xfrm>
        </p:grpSpPr>
        <p:cxnSp>
          <p:nvCxnSpPr>
            <p:cNvPr id="15" name="直线连接符 10"/>
            <p:cNvCxnSpPr/>
            <p:nvPr/>
          </p:nvCxnSpPr>
          <p:spPr>
            <a:xfrm>
              <a:off x="-19612" y="463550"/>
              <a:ext cx="2447406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" name="Freeform 74"/>
            <p:cNvSpPr>
              <a:spLocks noChangeAspect="1" noEditPoints="1"/>
            </p:cNvSpPr>
            <p:nvPr/>
          </p:nvSpPr>
          <p:spPr bwMode="auto">
            <a:xfrm>
              <a:off x="115415" y="-12043"/>
              <a:ext cx="486916" cy="43114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rgbClr val="FFBF53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defTabSz="685324">
                <a:defRPr/>
              </a:pPr>
              <a:endParaRPr lang="en-US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265282" y="4786685"/>
            <a:ext cx="8881099" cy="356815"/>
            <a:chOff x="265282" y="4786685"/>
            <a:chExt cx="8881099" cy="356815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566" y="4786685"/>
              <a:ext cx="356815" cy="35681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265282" y="5051419"/>
              <a:ext cx="8623906" cy="1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 userDrawn="1"/>
          </p:nvCxnSpPr>
          <p:spPr>
            <a:xfrm flipH="1" flipV="1">
              <a:off x="265282" y="5011664"/>
              <a:ext cx="8592469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31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l" defTabSz="68532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32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32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3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5748;&#35782;&#25668;&#27663;&#28201;&#24230;.mp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8201;&#24230;&#35745;&#21450;&#27979;&#37327;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gif"/><Relationship Id="rId5" Type="http://schemas.openxmlformats.org/officeDocument/2006/relationships/image" Target="../media/image25.wmf"/><Relationship Id="rId10" Type="http://schemas.openxmlformats.org/officeDocument/2006/relationships/image" Target="../media/image27.gi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1.png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7.bin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&#20307;&#28201;&#35745;.sw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8&#19978;021&#28201;&#24230;&#35745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33258;&#21046;&#28201;&#24230;&#35745;.av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>
            <a:fillRect/>
          </a:stretch>
        </p:blipFill>
        <p:spPr>
          <a:xfrm>
            <a:off x="-1" y="-42863"/>
            <a:ext cx="9162853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-19050" y="2373313"/>
            <a:ext cx="9163050" cy="6699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85324"/>
            <a:r>
              <a:rPr lang="zh-CN" altLang="en-US" sz="45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5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45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  温度 </a:t>
            </a:r>
          </a:p>
        </p:txBody>
      </p:sp>
      <p:sp>
        <p:nvSpPr>
          <p:cNvPr id="17" name="标题 1"/>
          <p:cNvSpPr txBox="1"/>
          <p:nvPr>
            <p:custDataLst>
              <p:tags r:id="rId3"/>
            </p:custDataLst>
          </p:nvPr>
        </p:nvSpPr>
        <p:spPr>
          <a:xfrm>
            <a:off x="-1" y="1274366"/>
            <a:ext cx="9162853" cy="6705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zh-CN" altLang="en-US" sz="5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第三章</a:t>
            </a:r>
            <a:r>
              <a:rPr lang="zh-CN" altLang="en-US" sz="5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5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物态变化 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-1" y="-2726"/>
            <a:ext cx="3561908" cy="43561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 dirty="0">
              <a:solidFill>
                <a:prstClr val="black"/>
              </a:solidFill>
              <a:latin typeface="Times New Roman"/>
              <a:ea typeface="黑体" panose="02010609060101010101" pitchFamily="49" charset="-122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158452" y="32775"/>
            <a:ext cx="33386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人教</a:t>
            </a:r>
            <a:r>
              <a:rPr lang="zh-CN" altLang="en-US" sz="2000" b="1" dirty="0" smtClean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版 物理 </a:t>
            </a:r>
            <a:r>
              <a:rPr lang="zh-CN" altLang="en-US" sz="2000" b="1" dirty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八</a:t>
            </a:r>
            <a:r>
              <a:rPr lang="zh-CN" altLang="en-US" sz="2000" b="1" dirty="0" smtClean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年级 上册</a:t>
            </a:r>
            <a:endParaRPr lang="zh-CN" altLang="en-US" sz="2000" b="1" dirty="0">
              <a:solidFill>
                <a:prstClr val="white"/>
              </a:solidFill>
              <a:latin typeface="宋体" panose="02010600030101010101" pitchFamily="2" charset="-122"/>
              <a:ea typeface="宋体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4010008"/>
          <p:cNvPicPr>
            <a:picLocks noChangeAspect="1"/>
          </p:cNvPicPr>
          <p:nvPr/>
        </p:nvPicPr>
        <p:blipFill>
          <a:blip r:embed="rId2" cstate="print"/>
          <a:srcRect l="13638" r="70447" b="63681"/>
          <a:stretch>
            <a:fillRect/>
          </a:stretch>
        </p:blipFill>
        <p:spPr>
          <a:xfrm>
            <a:off x="2516505" y="2365058"/>
            <a:ext cx="1675210" cy="131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9" name="Picture 3" descr="g4010008"/>
          <p:cNvPicPr>
            <a:picLocks noChangeAspect="1"/>
          </p:cNvPicPr>
          <p:nvPr/>
        </p:nvPicPr>
        <p:blipFill>
          <a:blip r:embed="rId2" cstate="print"/>
          <a:srcRect r="87500"/>
          <a:stretch>
            <a:fillRect/>
          </a:stretch>
        </p:blipFill>
        <p:spPr>
          <a:xfrm>
            <a:off x="7586186" y="1104900"/>
            <a:ext cx="1543050" cy="321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0" name="Rectangle 4"/>
          <p:cNvSpPr/>
          <p:nvPr/>
        </p:nvSpPr>
        <p:spPr>
          <a:xfrm>
            <a:off x="1897475" y="4136898"/>
            <a:ext cx="3593687" cy="807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标准大气压下冰水混合物的温度</a:t>
            </a:r>
            <a:r>
              <a:rPr lang="zh-CN" altLang="en-US" sz="2400" b="1" dirty="0">
                <a:solidFill>
                  <a:srgbClr val="3366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规定</a:t>
            </a:r>
            <a:r>
              <a:rPr lang="zh-CN" altLang="en-US" sz="2400" b="1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en-US" altLang="zh-CN" sz="2400" b="1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400" b="1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摄氏度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3042761" y="2023349"/>
            <a:ext cx="5600700" cy="342900"/>
            <a:chOff x="336" y="3197"/>
            <a:chExt cx="4704" cy="288"/>
          </a:xfrm>
        </p:grpSpPr>
        <p:sp>
          <p:nvSpPr>
            <p:cNvPr id="21613" name="Line 6"/>
            <p:cNvSpPr/>
            <p:nvPr/>
          </p:nvSpPr>
          <p:spPr>
            <a:xfrm>
              <a:off x="33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14" name="Line 7"/>
            <p:cNvSpPr/>
            <p:nvPr/>
          </p:nvSpPr>
          <p:spPr>
            <a:xfrm>
              <a:off x="528" y="3197"/>
              <a:ext cx="0" cy="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15" name="Line 8"/>
            <p:cNvSpPr/>
            <p:nvPr/>
          </p:nvSpPr>
          <p:spPr>
            <a:xfrm>
              <a:off x="38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16" name="Line 9"/>
            <p:cNvSpPr/>
            <p:nvPr/>
          </p:nvSpPr>
          <p:spPr>
            <a:xfrm>
              <a:off x="43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17" name="Line 10"/>
            <p:cNvSpPr/>
            <p:nvPr/>
          </p:nvSpPr>
          <p:spPr>
            <a:xfrm>
              <a:off x="48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18" name="Line 11"/>
            <p:cNvSpPr/>
            <p:nvPr/>
          </p:nvSpPr>
          <p:spPr>
            <a:xfrm>
              <a:off x="2928" y="3215"/>
              <a:ext cx="0" cy="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19" name="Line 12"/>
            <p:cNvSpPr/>
            <p:nvPr/>
          </p:nvSpPr>
          <p:spPr>
            <a:xfrm>
              <a:off x="2448" y="3215"/>
              <a:ext cx="0" cy="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20" name="Line 13"/>
            <p:cNvSpPr/>
            <p:nvPr/>
          </p:nvSpPr>
          <p:spPr>
            <a:xfrm>
              <a:off x="1968" y="3215"/>
              <a:ext cx="0" cy="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21" name="Line 14"/>
            <p:cNvSpPr/>
            <p:nvPr/>
          </p:nvSpPr>
          <p:spPr>
            <a:xfrm>
              <a:off x="1488" y="3215"/>
              <a:ext cx="0" cy="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22" name="Line 15"/>
            <p:cNvSpPr/>
            <p:nvPr/>
          </p:nvSpPr>
          <p:spPr>
            <a:xfrm>
              <a:off x="1008" y="3215"/>
              <a:ext cx="0" cy="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23" name="Line 16"/>
            <p:cNvSpPr/>
            <p:nvPr/>
          </p:nvSpPr>
          <p:spPr>
            <a:xfrm>
              <a:off x="3408" y="3197"/>
              <a:ext cx="0" cy="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24" name="Line 17"/>
            <p:cNvSpPr/>
            <p:nvPr/>
          </p:nvSpPr>
          <p:spPr>
            <a:xfrm>
              <a:off x="3888" y="3197"/>
              <a:ext cx="0" cy="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25" name="Line 18"/>
            <p:cNvSpPr/>
            <p:nvPr/>
          </p:nvSpPr>
          <p:spPr>
            <a:xfrm>
              <a:off x="4368" y="3197"/>
              <a:ext cx="0" cy="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26" name="Line 19"/>
            <p:cNvSpPr/>
            <p:nvPr/>
          </p:nvSpPr>
          <p:spPr>
            <a:xfrm>
              <a:off x="4848" y="3197"/>
              <a:ext cx="0" cy="27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27" name="Line 20"/>
            <p:cNvSpPr/>
            <p:nvPr/>
          </p:nvSpPr>
          <p:spPr>
            <a:xfrm>
              <a:off x="57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28" name="Line 21"/>
            <p:cNvSpPr/>
            <p:nvPr/>
          </p:nvSpPr>
          <p:spPr>
            <a:xfrm>
              <a:off x="62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29" name="Line 22"/>
            <p:cNvSpPr/>
            <p:nvPr/>
          </p:nvSpPr>
          <p:spPr>
            <a:xfrm>
              <a:off x="67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30" name="Line 23"/>
            <p:cNvSpPr/>
            <p:nvPr/>
          </p:nvSpPr>
          <p:spPr>
            <a:xfrm>
              <a:off x="72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31" name="Line 24"/>
            <p:cNvSpPr/>
            <p:nvPr/>
          </p:nvSpPr>
          <p:spPr>
            <a:xfrm>
              <a:off x="81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32" name="Line 25"/>
            <p:cNvSpPr/>
            <p:nvPr/>
          </p:nvSpPr>
          <p:spPr>
            <a:xfrm>
              <a:off x="86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33" name="Line 26"/>
            <p:cNvSpPr/>
            <p:nvPr/>
          </p:nvSpPr>
          <p:spPr>
            <a:xfrm>
              <a:off x="91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34" name="Line 27"/>
            <p:cNvSpPr/>
            <p:nvPr/>
          </p:nvSpPr>
          <p:spPr>
            <a:xfrm>
              <a:off x="96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35" name="Line 28"/>
            <p:cNvSpPr/>
            <p:nvPr/>
          </p:nvSpPr>
          <p:spPr>
            <a:xfrm>
              <a:off x="105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36" name="Line 29"/>
            <p:cNvSpPr/>
            <p:nvPr/>
          </p:nvSpPr>
          <p:spPr>
            <a:xfrm>
              <a:off x="110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37" name="Line 30"/>
            <p:cNvSpPr/>
            <p:nvPr/>
          </p:nvSpPr>
          <p:spPr>
            <a:xfrm>
              <a:off x="115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38" name="Line 31"/>
            <p:cNvSpPr/>
            <p:nvPr/>
          </p:nvSpPr>
          <p:spPr>
            <a:xfrm>
              <a:off x="120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39" name="Line 32"/>
            <p:cNvSpPr/>
            <p:nvPr/>
          </p:nvSpPr>
          <p:spPr>
            <a:xfrm>
              <a:off x="129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40" name="Line 33"/>
            <p:cNvSpPr/>
            <p:nvPr/>
          </p:nvSpPr>
          <p:spPr>
            <a:xfrm>
              <a:off x="134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41" name="Line 34"/>
            <p:cNvSpPr/>
            <p:nvPr/>
          </p:nvSpPr>
          <p:spPr>
            <a:xfrm>
              <a:off x="139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42" name="Line 35"/>
            <p:cNvSpPr/>
            <p:nvPr/>
          </p:nvSpPr>
          <p:spPr>
            <a:xfrm>
              <a:off x="144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43" name="Line 36"/>
            <p:cNvSpPr/>
            <p:nvPr/>
          </p:nvSpPr>
          <p:spPr>
            <a:xfrm>
              <a:off x="153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44" name="Line 37"/>
            <p:cNvSpPr/>
            <p:nvPr/>
          </p:nvSpPr>
          <p:spPr>
            <a:xfrm>
              <a:off x="158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45" name="Line 38"/>
            <p:cNvSpPr/>
            <p:nvPr/>
          </p:nvSpPr>
          <p:spPr>
            <a:xfrm>
              <a:off x="163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46" name="Line 39"/>
            <p:cNvSpPr/>
            <p:nvPr/>
          </p:nvSpPr>
          <p:spPr>
            <a:xfrm>
              <a:off x="168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47" name="Line 40"/>
            <p:cNvSpPr/>
            <p:nvPr/>
          </p:nvSpPr>
          <p:spPr>
            <a:xfrm>
              <a:off x="177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48" name="Line 41"/>
            <p:cNvSpPr/>
            <p:nvPr/>
          </p:nvSpPr>
          <p:spPr>
            <a:xfrm>
              <a:off x="182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49" name="Line 42"/>
            <p:cNvSpPr/>
            <p:nvPr/>
          </p:nvSpPr>
          <p:spPr>
            <a:xfrm>
              <a:off x="187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50" name="Line 43"/>
            <p:cNvSpPr/>
            <p:nvPr/>
          </p:nvSpPr>
          <p:spPr>
            <a:xfrm>
              <a:off x="192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51" name="Line 44"/>
            <p:cNvSpPr/>
            <p:nvPr/>
          </p:nvSpPr>
          <p:spPr>
            <a:xfrm>
              <a:off x="201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52" name="Line 45"/>
            <p:cNvSpPr/>
            <p:nvPr/>
          </p:nvSpPr>
          <p:spPr>
            <a:xfrm>
              <a:off x="206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53" name="Line 46"/>
            <p:cNvSpPr/>
            <p:nvPr/>
          </p:nvSpPr>
          <p:spPr>
            <a:xfrm>
              <a:off x="211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54" name="Line 47"/>
            <p:cNvSpPr/>
            <p:nvPr/>
          </p:nvSpPr>
          <p:spPr>
            <a:xfrm>
              <a:off x="216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55" name="Line 48"/>
            <p:cNvSpPr/>
            <p:nvPr/>
          </p:nvSpPr>
          <p:spPr>
            <a:xfrm>
              <a:off x="225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56" name="Line 49"/>
            <p:cNvSpPr/>
            <p:nvPr/>
          </p:nvSpPr>
          <p:spPr>
            <a:xfrm>
              <a:off x="230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57" name="Line 50"/>
            <p:cNvSpPr/>
            <p:nvPr/>
          </p:nvSpPr>
          <p:spPr>
            <a:xfrm>
              <a:off x="235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58" name="Line 51"/>
            <p:cNvSpPr/>
            <p:nvPr/>
          </p:nvSpPr>
          <p:spPr>
            <a:xfrm>
              <a:off x="240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59" name="Line 52"/>
            <p:cNvSpPr/>
            <p:nvPr/>
          </p:nvSpPr>
          <p:spPr>
            <a:xfrm>
              <a:off x="249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60" name="Line 53"/>
            <p:cNvSpPr/>
            <p:nvPr/>
          </p:nvSpPr>
          <p:spPr>
            <a:xfrm>
              <a:off x="254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61" name="Line 54"/>
            <p:cNvSpPr/>
            <p:nvPr/>
          </p:nvSpPr>
          <p:spPr>
            <a:xfrm>
              <a:off x="259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62" name="Line 55"/>
            <p:cNvSpPr/>
            <p:nvPr/>
          </p:nvSpPr>
          <p:spPr>
            <a:xfrm>
              <a:off x="264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63" name="Line 56"/>
            <p:cNvSpPr/>
            <p:nvPr/>
          </p:nvSpPr>
          <p:spPr>
            <a:xfrm>
              <a:off x="273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64" name="Line 57"/>
            <p:cNvSpPr/>
            <p:nvPr/>
          </p:nvSpPr>
          <p:spPr>
            <a:xfrm>
              <a:off x="278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65" name="Line 58"/>
            <p:cNvSpPr/>
            <p:nvPr/>
          </p:nvSpPr>
          <p:spPr>
            <a:xfrm>
              <a:off x="283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66" name="Line 59"/>
            <p:cNvSpPr/>
            <p:nvPr/>
          </p:nvSpPr>
          <p:spPr>
            <a:xfrm>
              <a:off x="288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67" name="Line 60"/>
            <p:cNvSpPr/>
            <p:nvPr/>
          </p:nvSpPr>
          <p:spPr>
            <a:xfrm>
              <a:off x="297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68" name="Line 61"/>
            <p:cNvSpPr/>
            <p:nvPr/>
          </p:nvSpPr>
          <p:spPr>
            <a:xfrm>
              <a:off x="302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69" name="Line 62"/>
            <p:cNvSpPr/>
            <p:nvPr/>
          </p:nvSpPr>
          <p:spPr>
            <a:xfrm>
              <a:off x="307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70" name="Line 63"/>
            <p:cNvSpPr/>
            <p:nvPr/>
          </p:nvSpPr>
          <p:spPr>
            <a:xfrm>
              <a:off x="312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71" name="Line 64"/>
            <p:cNvSpPr/>
            <p:nvPr/>
          </p:nvSpPr>
          <p:spPr>
            <a:xfrm>
              <a:off x="321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72" name="Line 65"/>
            <p:cNvSpPr/>
            <p:nvPr/>
          </p:nvSpPr>
          <p:spPr>
            <a:xfrm>
              <a:off x="326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73" name="Line 66"/>
            <p:cNvSpPr/>
            <p:nvPr/>
          </p:nvSpPr>
          <p:spPr>
            <a:xfrm>
              <a:off x="331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74" name="Line 67"/>
            <p:cNvSpPr/>
            <p:nvPr/>
          </p:nvSpPr>
          <p:spPr>
            <a:xfrm>
              <a:off x="336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75" name="Line 68"/>
            <p:cNvSpPr/>
            <p:nvPr/>
          </p:nvSpPr>
          <p:spPr>
            <a:xfrm>
              <a:off x="345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76" name="Line 69"/>
            <p:cNvSpPr/>
            <p:nvPr/>
          </p:nvSpPr>
          <p:spPr>
            <a:xfrm>
              <a:off x="350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77" name="Line 70"/>
            <p:cNvSpPr/>
            <p:nvPr/>
          </p:nvSpPr>
          <p:spPr>
            <a:xfrm>
              <a:off x="360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78" name="Line 71"/>
            <p:cNvSpPr/>
            <p:nvPr/>
          </p:nvSpPr>
          <p:spPr>
            <a:xfrm>
              <a:off x="355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79" name="Line 72"/>
            <p:cNvSpPr/>
            <p:nvPr/>
          </p:nvSpPr>
          <p:spPr>
            <a:xfrm>
              <a:off x="374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80" name="Line 73"/>
            <p:cNvSpPr/>
            <p:nvPr/>
          </p:nvSpPr>
          <p:spPr>
            <a:xfrm>
              <a:off x="408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81" name="Line 74"/>
            <p:cNvSpPr/>
            <p:nvPr/>
          </p:nvSpPr>
          <p:spPr>
            <a:xfrm>
              <a:off x="369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82" name="Line 75"/>
            <p:cNvSpPr/>
            <p:nvPr/>
          </p:nvSpPr>
          <p:spPr>
            <a:xfrm>
              <a:off x="379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83" name="Line 76"/>
            <p:cNvSpPr/>
            <p:nvPr/>
          </p:nvSpPr>
          <p:spPr>
            <a:xfrm>
              <a:off x="384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84" name="Line 77"/>
            <p:cNvSpPr/>
            <p:nvPr/>
          </p:nvSpPr>
          <p:spPr>
            <a:xfrm>
              <a:off x="398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85" name="Line 78"/>
            <p:cNvSpPr/>
            <p:nvPr/>
          </p:nvSpPr>
          <p:spPr>
            <a:xfrm>
              <a:off x="393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86" name="Line 79"/>
            <p:cNvSpPr/>
            <p:nvPr/>
          </p:nvSpPr>
          <p:spPr>
            <a:xfrm>
              <a:off x="403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87" name="Line 80"/>
            <p:cNvSpPr/>
            <p:nvPr/>
          </p:nvSpPr>
          <p:spPr>
            <a:xfrm>
              <a:off x="441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88" name="Line 81"/>
            <p:cNvSpPr/>
            <p:nvPr/>
          </p:nvSpPr>
          <p:spPr>
            <a:xfrm>
              <a:off x="417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89" name="Line 82"/>
            <p:cNvSpPr/>
            <p:nvPr/>
          </p:nvSpPr>
          <p:spPr>
            <a:xfrm>
              <a:off x="427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90" name="Line 83"/>
            <p:cNvSpPr/>
            <p:nvPr/>
          </p:nvSpPr>
          <p:spPr>
            <a:xfrm>
              <a:off x="422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91" name="Line 84"/>
            <p:cNvSpPr/>
            <p:nvPr/>
          </p:nvSpPr>
          <p:spPr>
            <a:xfrm>
              <a:off x="432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92" name="Line 85"/>
            <p:cNvSpPr/>
            <p:nvPr/>
          </p:nvSpPr>
          <p:spPr>
            <a:xfrm>
              <a:off x="446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93" name="Line 86"/>
            <p:cNvSpPr/>
            <p:nvPr/>
          </p:nvSpPr>
          <p:spPr>
            <a:xfrm>
              <a:off x="451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94" name="Line 87"/>
            <p:cNvSpPr/>
            <p:nvPr/>
          </p:nvSpPr>
          <p:spPr>
            <a:xfrm>
              <a:off x="456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95" name="Line 88"/>
            <p:cNvSpPr/>
            <p:nvPr/>
          </p:nvSpPr>
          <p:spPr>
            <a:xfrm>
              <a:off x="465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96" name="Line 89"/>
            <p:cNvSpPr/>
            <p:nvPr/>
          </p:nvSpPr>
          <p:spPr>
            <a:xfrm>
              <a:off x="470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97" name="Line 90"/>
            <p:cNvSpPr/>
            <p:nvPr/>
          </p:nvSpPr>
          <p:spPr>
            <a:xfrm>
              <a:off x="475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98" name="Line 91"/>
            <p:cNvSpPr/>
            <p:nvPr/>
          </p:nvSpPr>
          <p:spPr>
            <a:xfrm>
              <a:off x="4944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99" name="Line 92"/>
            <p:cNvSpPr/>
            <p:nvPr/>
          </p:nvSpPr>
          <p:spPr>
            <a:xfrm>
              <a:off x="4896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700" name="Line 93"/>
            <p:cNvSpPr/>
            <p:nvPr/>
          </p:nvSpPr>
          <p:spPr>
            <a:xfrm>
              <a:off x="480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701" name="Line 94"/>
            <p:cNvSpPr/>
            <p:nvPr/>
          </p:nvSpPr>
          <p:spPr>
            <a:xfrm>
              <a:off x="4992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702" name="Line 95"/>
            <p:cNvSpPr/>
            <p:nvPr/>
          </p:nvSpPr>
          <p:spPr>
            <a:xfrm>
              <a:off x="5040" y="324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96"/>
          <p:cNvGrpSpPr/>
          <p:nvPr/>
        </p:nvGrpSpPr>
        <p:grpSpPr>
          <a:xfrm>
            <a:off x="3328511" y="1642348"/>
            <a:ext cx="527447" cy="781050"/>
            <a:chOff x="576" y="2877"/>
            <a:chExt cx="443" cy="656"/>
          </a:xfrm>
        </p:grpSpPr>
        <p:sp>
          <p:nvSpPr>
            <p:cNvPr id="21611" name="Line 97"/>
            <p:cNvSpPr/>
            <p:nvPr/>
          </p:nvSpPr>
          <p:spPr>
            <a:xfrm>
              <a:off x="768" y="3149"/>
              <a:ext cx="0" cy="38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12" name="Text Box 98"/>
            <p:cNvSpPr txBox="1"/>
            <p:nvPr/>
          </p:nvSpPr>
          <p:spPr>
            <a:xfrm>
              <a:off x="576" y="2877"/>
              <a:ext cx="44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</a:p>
          </p:txBody>
        </p:sp>
      </p:grpSp>
      <p:grpSp>
        <p:nvGrpSpPr>
          <p:cNvPr id="4" name="Group 99"/>
          <p:cNvGrpSpPr/>
          <p:nvPr/>
        </p:nvGrpSpPr>
        <p:grpSpPr>
          <a:xfrm>
            <a:off x="3895249" y="1623299"/>
            <a:ext cx="527447" cy="800100"/>
            <a:chOff x="1052" y="2861"/>
            <a:chExt cx="443" cy="672"/>
          </a:xfrm>
        </p:grpSpPr>
        <p:sp>
          <p:nvSpPr>
            <p:cNvPr id="21609" name="Line 100"/>
            <p:cNvSpPr/>
            <p:nvPr/>
          </p:nvSpPr>
          <p:spPr>
            <a:xfrm>
              <a:off x="1248" y="3149"/>
              <a:ext cx="0" cy="38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10" name="Text Box 101"/>
            <p:cNvSpPr txBox="1"/>
            <p:nvPr/>
          </p:nvSpPr>
          <p:spPr>
            <a:xfrm>
              <a:off x="1052" y="2861"/>
              <a:ext cx="44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20</a:t>
              </a:r>
            </a:p>
          </p:txBody>
        </p:sp>
      </p:grpSp>
      <p:grpSp>
        <p:nvGrpSpPr>
          <p:cNvPr id="5" name="Group 102"/>
          <p:cNvGrpSpPr/>
          <p:nvPr/>
        </p:nvGrpSpPr>
        <p:grpSpPr>
          <a:xfrm>
            <a:off x="5043012" y="1634014"/>
            <a:ext cx="527447" cy="789385"/>
            <a:chOff x="2016" y="2870"/>
            <a:chExt cx="443" cy="663"/>
          </a:xfrm>
        </p:grpSpPr>
        <p:sp>
          <p:nvSpPr>
            <p:cNvPr id="21607" name="Line 103"/>
            <p:cNvSpPr/>
            <p:nvPr/>
          </p:nvSpPr>
          <p:spPr>
            <a:xfrm>
              <a:off x="2208" y="3149"/>
              <a:ext cx="0" cy="38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8" name="Text Box 104"/>
            <p:cNvSpPr txBox="1"/>
            <p:nvPr/>
          </p:nvSpPr>
          <p:spPr>
            <a:xfrm>
              <a:off x="2016" y="2870"/>
              <a:ext cx="44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40</a:t>
              </a:r>
            </a:p>
          </p:txBody>
        </p:sp>
      </p:grpSp>
      <p:grpSp>
        <p:nvGrpSpPr>
          <p:cNvPr id="6" name="Group 105"/>
          <p:cNvGrpSpPr/>
          <p:nvPr/>
        </p:nvGrpSpPr>
        <p:grpSpPr>
          <a:xfrm>
            <a:off x="4471511" y="1634014"/>
            <a:ext cx="527447" cy="789385"/>
            <a:chOff x="1536" y="2870"/>
            <a:chExt cx="443" cy="663"/>
          </a:xfrm>
        </p:grpSpPr>
        <p:sp>
          <p:nvSpPr>
            <p:cNvPr id="21605" name="Line 106"/>
            <p:cNvSpPr/>
            <p:nvPr/>
          </p:nvSpPr>
          <p:spPr>
            <a:xfrm>
              <a:off x="1728" y="3149"/>
              <a:ext cx="0" cy="38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6" name="Text Box 107"/>
            <p:cNvSpPr txBox="1"/>
            <p:nvPr/>
          </p:nvSpPr>
          <p:spPr>
            <a:xfrm>
              <a:off x="1536" y="2870"/>
              <a:ext cx="44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30</a:t>
              </a:r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5609750" y="1634014"/>
            <a:ext cx="527447" cy="789385"/>
            <a:chOff x="2492" y="2870"/>
            <a:chExt cx="443" cy="663"/>
          </a:xfrm>
        </p:grpSpPr>
        <p:sp>
          <p:nvSpPr>
            <p:cNvPr id="21603" name="Line 109"/>
            <p:cNvSpPr/>
            <p:nvPr/>
          </p:nvSpPr>
          <p:spPr>
            <a:xfrm>
              <a:off x="2688" y="3149"/>
              <a:ext cx="0" cy="38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4" name="Text Box 110"/>
            <p:cNvSpPr txBox="1"/>
            <p:nvPr/>
          </p:nvSpPr>
          <p:spPr>
            <a:xfrm>
              <a:off x="2492" y="2870"/>
              <a:ext cx="44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</a:p>
          </p:txBody>
        </p:sp>
      </p:grpSp>
      <p:grpSp>
        <p:nvGrpSpPr>
          <p:cNvPr id="8" name="Group 111"/>
          <p:cNvGrpSpPr/>
          <p:nvPr/>
        </p:nvGrpSpPr>
        <p:grpSpPr>
          <a:xfrm>
            <a:off x="6181250" y="1634014"/>
            <a:ext cx="527447" cy="789385"/>
            <a:chOff x="2972" y="2870"/>
            <a:chExt cx="443" cy="663"/>
          </a:xfrm>
        </p:grpSpPr>
        <p:sp>
          <p:nvSpPr>
            <p:cNvPr id="21601" name="Line 112"/>
            <p:cNvSpPr/>
            <p:nvPr/>
          </p:nvSpPr>
          <p:spPr>
            <a:xfrm>
              <a:off x="3168" y="3149"/>
              <a:ext cx="0" cy="38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2" name="Text Box 113"/>
            <p:cNvSpPr txBox="1"/>
            <p:nvPr/>
          </p:nvSpPr>
          <p:spPr>
            <a:xfrm>
              <a:off x="2972" y="2870"/>
              <a:ext cx="44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60</a:t>
              </a:r>
            </a:p>
          </p:txBody>
        </p:sp>
      </p:grpSp>
      <p:grpSp>
        <p:nvGrpSpPr>
          <p:cNvPr id="9" name="Group 114"/>
          <p:cNvGrpSpPr/>
          <p:nvPr/>
        </p:nvGrpSpPr>
        <p:grpSpPr>
          <a:xfrm>
            <a:off x="6757512" y="1634014"/>
            <a:ext cx="527447" cy="789385"/>
            <a:chOff x="3456" y="2870"/>
            <a:chExt cx="443" cy="663"/>
          </a:xfrm>
        </p:grpSpPr>
        <p:sp>
          <p:nvSpPr>
            <p:cNvPr id="21599" name="Line 115"/>
            <p:cNvSpPr/>
            <p:nvPr/>
          </p:nvSpPr>
          <p:spPr>
            <a:xfrm>
              <a:off x="3648" y="3149"/>
              <a:ext cx="0" cy="38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Text Box 116"/>
            <p:cNvSpPr txBox="1"/>
            <p:nvPr/>
          </p:nvSpPr>
          <p:spPr>
            <a:xfrm>
              <a:off x="3456" y="2870"/>
              <a:ext cx="44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70</a:t>
              </a:r>
            </a:p>
          </p:txBody>
        </p:sp>
      </p:grpSp>
      <p:grpSp>
        <p:nvGrpSpPr>
          <p:cNvPr id="10" name="Group 117"/>
          <p:cNvGrpSpPr/>
          <p:nvPr/>
        </p:nvGrpSpPr>
        <p:grpSpPr>
          <a:xfrm>
            <a:off x="7324250" y="1634014"/>
            <a:ext cx="527447" cy="789385"/>
            <a:chOff x="3932" y="2870"/>
            <a:chExt cx="443" cy="663"/>
          </a:xfrm>
        </p:grpSpPr>
        <p:sp>
          <p:nvSpPr>
            <p:cNvPr id="21597" name="Line 118"/>
            <p:cNvSpPr/>
            <p:nvPr/>
          </p:nvSpPr>
          <p:spPr>
            <a:xfrm>
              <a:off x="4128" y="3149"/>
              <a:ext cx="0" cy="38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Text Box 119"/>
            <p:cNvSpPr txBox="1"/>
            <p:nvPr/>
          </p:nvSpPr>
          <p:spPr>
            <a:xfrm>
              <a:off x="3932" y="2870"/>
              <a:ext cx="44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80</a:t>
              </a:r>
            </a:p>
          </p:txBody>
        </p:sp>
      </p:grpSp>
      <p:grpSp>
        <p:nvGrpSpPr>
          <p:cNvPr id="11" name="Group 120"/>
          <p:cNvGrpSpPr/>
          <p:nvPr/>
        </p:nvGrpSpPr>
        <p:grpSpPr>
          <a:xfrm>
            <a:off x="7895750" y="1634014"/>
            <a:ext cx="527447" cy="789385"/>
            <a:chOff x="4412" y="2870"/>
            <a:chExt cx="443" cy="663"/>
          </a:xfrm>
        </p:grpSpPr>
        <p:sp>
          <p:nvSpPr>
            <p:cNvPr id="21595" name="Line 121"/>
            <p:cNvSpPr/>
            <p:nvPr/>
          </p:nvSpPr>
          <p:spPr>
            <a:xfrm>
              <a:off x="4608" y="3149"/>
              <a:ext cx="0" cy="38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Text Box 122"/>
            <p:cNvSpPr txBox="1"/>
            <p:nvPr/>
          </p:nvSpPr>
          <p:spPr>
            <a:xfrm>
              <a:off x="4412" y="2870"/>
              <a:ext cx="44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90</a:t>
              </a:r>
            </a:p>
          </p:txBody>
        </p:sp>
      </p:grpSp>
      <p:grpSp>
        <p:nvGrpSpPr>
          <p:cNvPr id="12" name="Group 123"/>
          <p:cNvGrpSpPr/>
          <p:nvPr/>
        </p:nvGrpSpPr>
        <p:grpSpPr>
          <a:xfrm>
            <a:off x="6255068" y="761525"/>
            <a:ext cx="2159794" cy="831315"/>
            <a:chOff x="624" y="1440"/>
            <a:chExt cx="2267" cy="1093"/>
          </a:xfrm>
        </p:grpSpPr>
        <p:sp>
          <p:nvSpPr>
            <p:cNvPr id="21574" name="Rectangle 124"/>
            <p:cNvSpPr/>
            <p:nvPr/>
          </p:nvSpPr>
          <p:spPr>
            <a:xfrm>
              <a:off x="1296" y="1932"/>
              <a:ext cx="154" cy="22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1575" name="Group 125"/>
            <p:cNvGrpSpPr/>
            <p:nvPr/>
          </p:nvGrpSpPr>
          <p:grpSpPr>
            <a:xfrm>
              <a:off x="624" y="1440"/>
              <a:ext cx="2267" cy="1093"/>
              <a:chOff x="720" y="1440"/>
              <a:chExt cx="2267" cy="1173"/>
            </a:xfrm>
          </p:grpSpPr>
          <p:grpSp>
            <p:nvGrpSpPr>
              <p:cNvPr id="21576" name="Group 126"/>
              <p:cNvGrpSpPr/>
              <p:nvPr/>
            </p:nvGrpSpPr>
            <p:grpSpPr>
              <a:xfrm>
                <a:off x="720" y="1440"/>
                <a:ext cx="2267" cy="1173"/>
                <a:chOff x="720" y="1440"/>
                <a:chExt cx="2267" cy="1173"/>
              </a:xfrm>
            </p:grpSpPr>
            <p:grpSp>
              <p:nvGrpSpPr>
                <p:cNvPr id="21578" name="Group 127"/>
                <p:cNvGrpSpPr/>
                <p:nvPr/>
              </p:nvGrpSpPr>
              <p:grpSpPr>
                <a:xfrm>
                  <a:off x="720" y="1440"/>
                  <a:ext cx="2267" cy="1134"/>
                  <a:chOff x="1189" y="1440"/>
                  <a:chExt cx="2267" cy="1134"/>
                </a:xfrm>
              </p:grpSpPr>
              <p:sp>
                <p:nvSpPr>
                  <p:cNvPr id="21580" name="AutoShape 128"/>
                  <p:cNvSpPr/>
                  <p:nvPr/>
                </p:nvSpPr>
                <p:spPr>
                  <a:xfrm flipH="1" flipV="1">
                    <a:off x="1189" y="1440"/>
                    <a:ext cx="2267" cy="1134"/>
                  </a:xfrm>
                  <a:prstGeom prst="wedgeEllipseCallout">
                    <a:avLst>
                      <a:gd name="adj1" fmla="val 72183"/>
                      <a:gd name="adj2" fmla="val -109928"/>
                    </a:avLst>
                  </a:prstGeom>
                  <a:noFill/>
                  <a:ln w="38100" cap="flat" cmpd="sng">
                    <a:solidFill>
                      <a:srgbClr val="FF99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>
                      <a:defRPr/>
                    </a:pPr>
                    <a:endParaRPr lang="zh-CN" altLang="zh-CN" sz="24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21581" name="Group 129"/>
                  <p:cNvGrpSpPr/>
                  <p:nvPr/>
                </p:nvGrpSpPr>
                <p:grpSpPr>
                  <a:xfrm>
                    <a:off x="1237" y="1776"/>
                    <a:ext cx="2160" cy="580"/>
                    <a:chOff x="1237" y="3596"/>
                    <a:chExt cx="2160" cy="580"/>
                  </a:xfrm>
                </p:grpSpPr>
                <p:sp>
                  <p:nvSpPr>
                    <p:cNvPr id="21582" name="Line 130"/>
                    <p:cNvSpPr/>
                    <p:nvPr/>
                  </p:nvSpPr>
                  <p:spPr>
                    <a:xfrm>
                      <a:off x="1237" y="3932"/>
                      <a:ext cx="2160" cy="0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FF33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83" name="Line 131"/>
                    <p:cNvSpPr/>
                    <p:nvPr/>
                  </p:nvSpPr>
                  <p:spPr>
                    <a:xfrm>
                      <a:off x="2352" y="3596"/>
                      <a:ext cx="0" cy="58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84" name="Line 132"/>
                    <p:cNvSpPr/>
                    <p:nvPr/>
                  </p:nvSpPr>
                  <p:spPr>
                    <a:xfrm>
                      <a:off x="3216" y="3740"/>
                      <a:ext cx="0" cy="384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85" name="Line 133"/>
                    <p:cNvSpPr/>
                    <p:nvPr/>
                  </p:nvSpPr>
                  <p:spPr>
                    <a:xfrm>
                      <a:off x="1682" y="3836"/>
                      <a:ext cx="0" cy="192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86" name="Line 134"/>
                    <p:cNvSpPr/>
                    <p:nvPr/>
                  </p:nvSpPr>
                  <p:spPr>
                    <a:xfrm>
                      <a:off x="1854" y="3836"/>
                      <a:ext cx="0" cy="192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87" name="Line 135"/>
                    <p:cNvSpPr/>
                    <p:nvPr/>
                  </p:nvSpPr>
                  <p:spPr>
                    <a:xfrm>
                      <a:off x="2025" y="3836"/>
                      <a:ext cx="0" cy="192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88" name="Line 136"/>
                    <p:cNvSpPr/>
                    <p:nvPr/>
                  </p:nvSpPr>
                  <p:spPr>
                    <a:xfrm>
                      <a:off x="2197" y="3836"/>
                      <a:ext cx="0" cy="192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89" name="Line 137"/>
                    <p:cNvSpPr/>
                    <p:nvPr/>
                  </p:nvSpPr>
                  <p:spPr>
                    <a:xfrm>
                      <a:off x="2540" y="3836"/>
                      <a:ext cx="0" cy="192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90" name="Line 138"/>
                    <p:cNvSpPr/>
                    <p:nvPr/>
                  </p:nvSpPr>
                  <p:spPr>
                    <a:xfrm>
                      <a:off x="2711" y="3836"/>
                      <a:ext cx="0" cy="192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91" name="Line 139"/>
                    <p:cNvSpPr/>
                    <p:nvPr/>
                  </p:nvSpPr>
                  <p:spPr>
                    <a:xfrm>
                      <a:off x="2883" y="3836"/>
                      <a:ext cx="0" cy="192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92" name="Line 140"/>
                    <p:cNvSpPr/>
                    <p:nvPr/>
                  </p:nvSpPr>
                  <p:spPr>
                    <a:xfrm>
                      <a:off x="3054" y="3836"/>
                      <a:ext cx="0" cy="192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93" name="Line 141"/>
                    <p:cNvSpPr/>
                    <p:nvPr/>
                  </p:nvSpPr>
                  <p:spPr>
                    <a:xfrm>
                      <a:off x="1339" y="3836"/>
                      <a:ext cx="0" cy="192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594" name="Line 142"/>
                    <p:cNvSpPr/>
                    <p:nvPr/>
                  </p:nvSpPr>
                  <p:spPr>
                    <a:xfrm>
                      <a:off x="3397" y="3836"/>
                      <a:ext cx="0" cy="192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21579" name="Text Box 143"/>
                <p:cNvSpPr txBox="1"/>
                <p:nvPr/>
              </p:nvSpPr>
              <p:spPr>
                <a:xfrm>
                  <a:off x="1680" y="1440"/>
                  <a:ext cx="648" cy="1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50</a:t>
                  </a:r>
                </a:p>
                <a:p>
                  <a:pPr>
                    <a:defRPr/>
                  </a:pPr>
                  <a:endPara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577" name="Line 144"/>
              <p:cNvSpPr/>
              <p:nvPr/>
            </p:nvSpPr>
            <p:spPr>
              <a:xfrm>
                <a:off x="1056" y="1920"/>
                <a:ext cx="0" cy="38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65681" name="Text Box 145"/>
          <p:cNvSpPr txBox="1"/>
          <p:nvPr/>
        </p:nvSpPr>
        <p:spPr>
          <a:xfrm>
            <a:off x="5856387" y="4130897"/>
            <a:ext cx="3150036" cy="807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标准大气压下沸水</a:t>
            </a:r>
            <a:r>
              <a:rPr lang="zh-CN" altLang="en-US" sz="2400" b="1" dirty="0">
                <a:solidFill>
                  <a:srgbClr val="44546A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的温度</a:t>
            </a:r>
            <a:r>
              <a:rPr lang="zh-CN" altLang="en-US" sz="2400" b="1" dirty="0">
                <a:solidFill>
                  <a:srgbClr val="3366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规定</a:t>
            </a:r>
            <a:r>
              <a:rPr lang="zh-CN" altLang="en-US" sz="2400" b="1" dirty="0">
                <a:solidFill>
                  <a:srgbClr val="44546A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en-US" altLang="zh-CN" sz="2400" b="1" dirty="0">
                <a:solidFill>
                  <a:srgbClr val="44546A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</a:t>
            </a:r>
            <a:r>
              <a:rPr lang="zh-CN" altLang="en-US" sz="2400" b="1" dirty="0">
                <a:solidFill>
                  <a:srgbClr val="44546A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摄氏度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521" name="Line 146"/>
          <p:cNvSpPr/>
          <p:nvPr/>
        </p:nvSpPr>
        <p:spPr>
          <a:xfrm>
            <a:off x="2814162" y="2193608"/>
            <a:ext cx="6246019" cy="476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7" name="Group 147"/>
          <p:cNvGrpSpPr/>
          <p:nvPr/>
        </p:nvGrpSpPr>
        <p:grpSpPr>
          <a:xfrm>
            <a:off x="2814161" y="1564957"/>
            <a:ext cx="401241" cy="834629"/>
            <a:chOff x="144" y="2688"/>
            <a:chExt cx="337" cy="701"/>
          </a:xfrm>
        </p:grpSpPr>
        <p:grpSp>
          <p:nvGrpSpPr>
            <p:cNvPr id="21570" name="Group 148"/>
            <p:cNvGrpSpPr/>
            <p:nvPr/>
          </p:nvGrpSpPr>
          <p:grpSpPr>
            <a:xfrm>
              <a:off x="182" y="2688"/>
              <a:ext cx="299" cy="701"/>
              <a:chOff x="182" y="2947"/>
              <a:chExt cx="299" cy="701"/>
            </a:xfrm>
          </p:grpSpPr>
          <p:sp>
            <p:nvSpPr>
              <p:cNvPr id="21572" name="Line 149"/>
              <p:cNvSpPr/>
              <p:nvPr/>
            </p:nvSpPr>
            <p:spPr>
              <a:xfrm>
                <a:off x="288" y="3264"/>
                <a:ext cx="0" cy="384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73" name="Text Box 150"/>
              <p:cNvSpPr txBox="1"/>
              <p:nvPr/>
            </p:nvSpPr>
            <p:spPr>
              <a:xfrm>
                <a:off x="182" y="2947"/>
                <a:ext cx="299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2400" b="1">
                    <a:solidFill>
                      <a:srgbClr val="FF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</a:t>
                </a:r>
              </a:p>
            </p:txBody>
          </p:sp>
        </p:grpSp>
        <p:sp>
          <p:nvSpPr>
            <p:cNvPr id="21571" name="Line 151"/>
            <p:cNvSpPr/>
            <p:nvPr/>
          </p:nvSpPr>
          <p:spPr>
            <a:xfrm>
              <a:off x="144" y="3216"/>
              <a:ext cx="15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9" name="Group 152"/>
          <p:cNvGrpSpPr/>
          <p:nvPr/>
        </p:nvGrpSpPr>
        <p:grpSpPr>
          <a:xfrm>
            <a:off x="8414861" y="1564957"/>
            <a:ext cx="698897" cy="834629"/>
            <a:chOff x="4848" y="2947"/>
            <a:chExt cx="587" cy="701"/>
          </a:xfrm>
        </p:grpSpPr>
        <p:sp>
          <p:nvSpPr>
            <p:cNvPr id="21568" name="Line 153"/>
            <p:cNvSpPr/>
            <p:nvPr/>
          </p:nvSpPr>
          <p:spPr>
            <a:xfrm>
              <a:off x="5088" y="3264"/>
              <a:ext cx="0" cy="384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9" name="Text Box 154"/>
            <p:cNvSpPr txBox="1"/>
            <p:nvPr/>
          </p:nvSpPr>
          <p:spPr>
            <a:xfrm>
              <a:off x="4848" y="2947"/>
              <a:ext cx="587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100</a:t>
              </a:r>
            </a:p>
          </p:txBody>
        </p:sp>
      </p:grpSp>
      <p:grpSp>
        <p:nvGrpSpPr>
          <p:cNvPr id="20" name="Group 155"/>
          <p:cNvGrpSpPr/>
          <p:nvPr/>
        </p:nvGrpSpPr>
        <p:grpSpPr>
          <a:xfrm>
            <a:off x="2985611" y="2331722"/>
            <a:ext cx="5715000" cy="1200151"/>
            <a:chOff x="288" y="3072"/>
            <a:chExt cx="4848" cy="1008"/>
          </a:xfrm>
        </p:grpSpPr>
        <p:sp>
          <p:nvSpPr>
            <p:cNvPr id="21566" name="AutoShape 156"/>
            <p:cNvSpPr/>
            <p:nvPr/>
          </p:nvSpPr>
          <p:spPr>
            <a:xfrm rot="-5400000">
              <a:off x="2520" y="840"/>
              <a:ext cx="384" cy="4848"/>
            </a:xfrm>
            <a:prstGeom prst="leftBrace">
              <a:avLst>
                <a:gd name="adj1" fmla="val 105208"/>
                <a:gd name="adj2" fmla="val 51917"/>
              </a:avLst>
            </a:prstGeom>
            <a:noFill/>
            <a:ln w="38100" cap="flat" cmpd="sng">
              <a:solidFill>
                <a:srgbClr val="00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67" name="Text Box 157"/>
            <p:cNvSpPr txBox="1"/>
            <p:nvPr/>
          </p:nvSpPr>
          <p:spPr>
            <a:xfrm>
              <a:off x="1800" y="3382"/>
              <a:ext cx="1930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等分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100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份</a:t>
              </a:r>
            </a:p>
            <a:p>
              <a:pPr algn="ctr"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份为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摄氏度</a:t>
              </a:r>
            </a:p>
          </p:txBody>
        </p:sp>
      </p:grpSp>
      <p:sp>
        <p:nvSpPr>
          <p:cNvPr id="65694" name="Text Box 158"/>
          <p:cNvSpPr txBox="1"/>
          <p:nvPr/>
        </p:nvSpPr>
        <p:spPr>
          <a:xfrm>
            <a:off x="4768215" y="1019175"/>
            <a:ext cx="1388269" cy="437674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记作</a:t>
            </a:r>
            <a:r>
              <a:rPr lang="en-US" altLang="zh-CN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</a:p>
        </p:txBody>
      </p:sp>
      <p:grpSp>
        <p:nvGrpSpPr>
          <p:cNvPr id="21" name="Group 159"/>
          <p:cNvGrpSpPr/>
          <p:nvPr/>
        </p:nvGrpSpPr>
        <p:grpSpPr>
          <a:xfrm>
            <a:off x="2871311" y="2079308"/>
            <a:ext cx="57150" cy="228600"/>
            <a:chOff x="192" y="2688"/>
            <a:chExt cx="48" cy="192"/>
          </a:xfrm>
        </p:grpSpPr>
        <p:sp>
          <p:nvSpPr>
            <p:cNvPr id="21564" name="Line 160"/>
            <p:cNvSpPr/>
            <p:nvPr/>
          </p:nvSpPr>
          <p:spPr>
            <a:xfrm>
              <a:off x="192" y="2688"/>
              <a:ext cx="0" cy="19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5" name="Line 161"/>
            <p:cNvSpPr/>
            <p:nvPr/>
          </p:nvSpPr>
          <p:spPr>
            <a:xfrm>
              <a:off x="240" y="2688"/>
              <a:ext cx="0" cy="19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2" name="Group 162"/>
          <p:cNvGrpSpPr/>
          <p:nvPr/>
        </p:nvGrpSpPr>
        <p:grpSpPr>
          <a:xfrm>
            <a:off x="8757761" y="2079308"/>
            <a:ext cx="114300" cy="228600"/>
            <a:chOff x="5242" y="2612"/>
            <a:chExt cx="96" cy="192"/>
          </a:xfrm>
        </p:grpSpPr>
        <p:sp>
          <p:nvSpPr>
            <p:cNvPr id="21561" name="Line 163"/>
            <p:cNvSpPr/>
            <p:nvPr/>
          </p:nvSpPr>
          <p:spPr>
            <a:xfrm>
              <a:off x="5338" y="2612"/>
              <a:ext cx="0" cy="19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2" name="Line 164"/>
            <p:cNvSpPr/>
            <p:nvPr/>
          </p:nvSpPr>
          <p:spPr>
            <a:xfrm>
              <a:off x="5290" y="2612"/>
              <a:ext cx="0" cy="19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3" name="Line 165"/>
            <p:cNvSpPr/>
            <p:nvPr/>
          </p:nvSpPr>
          <p:spPr>
            <a:xfrm>
              <a:off x="5242" y="2612"/>
              <a:ext cx="0" cy="19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3" name="Group 166"/>
          <p:cNvGrpSpPr/>
          <p:nvPr/>
        </p:nvGrpSpPr>
        <p:grpSpPr>
          <a:xfrm>
            <a:off x="6917055" y="2536507"/>
            <a:ext cx="2106216" cy="1168004"/>
            <a:chOff x="3706" y="2976"/>
            <a:chExt cx="1814" cy="981"/>
          </a:xfrm>
        </p:grpSpPr>
        <p:sp>
          <p:nvSpPr>
            <p:cNvPr id="21547" name="AutoShape 167"/>
            <p:cNvSpPr/>
            <p:nvPr/>
          </p:nvSpPr>
          <p:spPr>
            <a:xfrm flipH="1">
              <a:off x="3706" y="3111"/>
              <a:ext cx="1814" cy="846"/>
            </a:xfrm>
            <a:prstGeom prst="wedgeEllipseCallout">
              <a:avLst>
                <a:gd name="adj1" fmla="val -34958"/>
                <a:gd name="adj2" fmla="val -85097"/>
              </a:avLst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48" name="Line 168"/>
            <p:cNvSpPr/>
            <p:nvPr/>
          </p:nvSpPr>
          <p:spPr>
            <a:xfrm>
              <a:off x="3744" y="3649"/>
              <a:ext cx="1729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9" name="Line 169"/>
            <p:cNvSpPr/>
            <p:nvPr/>
          </p:nvSpPr>
          <p:spPr>
            <a:xfrm>
              <a:off x="4666" y="3399"/>
              <a:ext cx="0" cy="432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50" name="Line 170"/>
            <p:cNvSpPr/>
            <p:nvPr/>
          </p:nvSpPr>
          <p:spPr>
            <a:xfrm>
              <a:off x="3946" y="3506"/>
              <a:ext cx="0" cy="2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51" name="Line 171"/>
            <p:cNvSpPr/>
            <p:nvPr/>
          </p:nvSpPr>
          <p:spPr>
            <a:xfrm>
              <a:off x="4238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52" name="Line 172"/>
            <p:cNvSpPr/>
            <p:nvPr/>
          </p:nvSpPr>
          <p:spPr>
            <a:xfrm>
              <a:off x="4375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53" name="Line 173"/>
            <p:cNvSpPr/>
            <p:nvPr/>
          </p:nvSpPr>
          <p:spPr>
            <a:xfrm>
              <a:off x="3946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54" name="Line 174"/>
            <p:cNvSpPr/>
            <p:nvPr/>
          </p:nvSpPr>
          <p:spPr>
            <a:xfrm>
              <a:off x="3802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55" name="Line 175"/>
            <p:cNvSpPr/>
            <p:nvPr/>
          </p:nvSpPr>
          <p:spPr>
            <a:xfrm>
              <a:off x="4090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56" name="Line 176"/>
            <p:cNvSpPr/>
            <p:nvPr/>
          </p:nvSpPr>
          <p:spPr>
            <a:xfrm>
              <a:off x="4522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57" name="Line 177"/>
            <p:cNvSpPr/>
            <p:nvPr/>
          </p:nvSpPr>
          <p:spPr>
            <a:xfrm>
              <a:off x="4810" y="3563"/>
              <a:ext cx="0" cy="14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58" name="Line 178"/>
            <p:cNvSpPr/>
            <p:nvPr/>
          </p:nvSpPr>
          <p:spPr>
            <a:xfrm>
              <a:off x="4954" y="3572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59" name="Line 179"/>
            <p:cNvSpPr/>
            <p:nvPr/>
          </p:nvSpPr>
          <p:spPr>
            <a:xfrm>
              <a:off x="5098" y="3563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0" name="Text Box 180"/>
            <p:cNvSpPr txBox="1"/>
            <p:nvPr/>
          </p:nvSpPr>
          <p:spPr>
            <a:xfrm>
              <a:off x="4378" y="2976"/>
              <a:ext cx="60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100</a:t>
              </a:r>
            </a:p>
          </p:txBody>
        </p:sp>
      </p:grpSp>
      <p:grpSp>
        <p:nvGrpSpPr>
          <p:cNvPr id="24" name="Group 181"/>
          <p:cNvGrpSpPr/>
          <p:nvPr/>
        </p:nvGrpSpPr>
        <p:grpSpPr>
          <a:xfrm>
            <a:off x="2651046" y="2536507"/>
            <a:ext cx="2025253" cy="1168004"/>
            <a:chOff x="48" y="2976"/>
            <a:chExt cx="1814" cy="981"/>
          </a:xfrm>
        </p:grpSpPr>
        <p:sp>
          <p:nvSpPr>
            <p:cNvPr id="21533" name="AutoShape 182"/>
            <p:cNvSpPr/>
            <p:nvPr/>
          </p:nvSpPr>
          <p:spPr>
            <a:xfrm>
              <a:off x="48" y="3111"/>
              <a:ext cx="1814" cy="846"/>
            </a:xfrm>
            <a:prstGeom prst="wedgeEllipseCallout">
              <a:avLst>
                <a:gd name="adj1" fmla="val -34958"/>
                <a:gd name="adj2" fmla="val -85097"/>
              </a:avLst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34" name="Line 183"/>
            <p:cNvSpPr/>
            <p:nvPr/>
          </p:nvSpPr>
          <p:spPr>
            <a:xfrm flipH="1">
              <a:off x="95" y="3649"/>
              <a:ext cx="1729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5" name="Line 184"/>
            <p:cNvSpPr/>
            <p:nvPr/>
          </p:nvSpPr>
          <p:spPr>
            <a:xfrm flipH="1">
              <a:off x="902" y="3399"/>
              <a:ext cx="0" cy="432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6" name="Line 185"/>
            <p:cNvSpPr/>
            <p:nvPr/>
          </p:nvSpPr>
          <p:spPr>
            <a:xfrm flipH="1">
              <a:off x="1622" y="3506"/>
              <a:ext cx="0" cy="28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7" name="Line 186"/>
            <p:cNvSpPr/>
            <p:nvPr/>
          </p:nvSpPr>
          <p:spPr>
            <a:xfrm flipH="1">
              <a:off x="1330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8" name="Line 187"/>
            <p:cNvSpPr/>
            <p:nvPr/>
          </p:nvSpPr>
          <p:spPr>
            <a:xfrm flipH="1">
              <a:off x="1193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9" name="Line 188"/>
            <p:cNvSpPr/>
            <p:nvPr/>
          </p:nvSpPr>
          <p:spPr>
            <a:xfrm flipH="1">
              <a:off x="1622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0" name="Line 189"/>
            <p:cNvSpPr/>
            <p:nvPr/>
          </p:nvSpPr>
          <p:spPr>
            <a:xfrm flipH="1">
              <a:off x="1766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1" name="Line 190"/>
            <p:cNvSpPr/>
            <p:nvPr/>
          </p:nvSpPr>
          <p:spPr>
            <a:xfrm flipH="1">
              <a:off x="1478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2" name="Line 191"/>
            <p:cNvSpPr/>
            <p:nvPr/>
          </p:nvSpPr>
          <p:spPr>
            <a:xfrm flipH="1">
              <a:off x="1046" y="357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3" name="Line 192"/>
            <p:cNvSpPr/>
            <p:nvPr/>
          </p:nvSpPr>
          <p:spPr>
            <a:xfrm flipH="1">
              <a:off x="758" y="3563"/>
              <a:ext cx="0" cy="143"/>
            </a:xfrm>
            <a:prstGeom prst="line">
              <a:avLst/>
            </a:prstGeom>
            <a:ln w="3810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4" name="Line 193"/>
            <p:cNvSpPr/>
            <p:nvPr/>
          </p:nvSpPr>
          <p:spPr>
            <a:xfrm flipH="1">
              <a:off x="614" y="3572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5" name="Line 194"/>
            <p:cNvSpPr/>
            <p:nvPr/>
          </p:nvSpPr>
          <p:spPr>
            <a:xfrm flipH="1">
              <a:off x="470" y="3563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6" name="Text Box 195"/>
            <p:cNvSpPr txBox="1"/>
            <p:nvPr/>
          </p:nvSpPr>
          <p:spPr>
            <a:xfrm flipH="1">
              <a:off x="759" y="2976"/>
              <a:ext cx="319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</a:t>
              </a:r>
            </a:p>
          </p:txBody>
        </p:sp>
      </p:grpSp>
      <p:sp>
        <p:nvSpPr>
          <p:cNvPr id="65732" name="Text Box 196"/>
          <p:cNvSpPr txBox="1"/>
          <p:nvPr/>
        </p:nvSpPr>
        <p:spPr>
          <a:xfrm>
            <a:off x="2859405" y="3450908"/>
            <a:ext cx="1143000" cy="437674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－</a:t>
            </a:r>
            <a:r>
              <a:rPr lang="en-US" altLang="zh-CN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 </a:t>
            </a: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</a:p>
        </p:txBody>
      </p:sp>
      <p:sp>
        <p:nvSpPr>
          <p:cNvPr id="65733" name="Text Box 197"/>
          <p:cNvSpPr txBox="1"/>
          <p:nvPr/>
        </p:nvSpPr>
        <p:spPr>
          <a:xfrm>
            <a:off x="7431405" y="3450908"/>
            <a:ext cx="1143000" cy="437674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101 </a:t>
            </a: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</a:p>
        </p:txBody>
      </p:sp>
      <p:sp>
        <p:nvSpPr>
          <p:cNvPr id="65734" name="Line 198"/>
          <p:cNvSpPr/>
          <p:nvPr/>
        </p:nvSpPr>
        <p:spPr>
          <a:xfrm>
            <a:off x="2859405" y="2193608"/>
            <a:ext cx="5845969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文本框 13"/>
          <p:cNvSpPr txBox="1"/>
          <p:nvPr/>
        </p:nvSpPr>
        <p:spPr>
          <a:xfrm>
            <a:off x="4467034" y="503872"/>
            <a:ext cx="1618298" cy="4614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摄氏温度</a:t>
            </a:r>
          </a:p>
        </p:txBody>
      </p:sp>
      <p:pic>
        <p:nvPicPr>
          <p:cNvPr id="16" name="图片 1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468" y="1854280"/>
            <a:ext cx="2193131" cy="1307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4" name="组合 213"/>
          <p:cNvGrpSpPr/>
          <p:nvPr/>
        </p:nvGrpSpPr>
        <p:grpSpPr>
          <a:xfrm rot="16200000">
            <a:off x="1092979" y="2232167"/>
            <a:ext cx="752476" cy="2689892"/>
            <a:chOff x="464931" y="1150512"/>
            <a:chExt cx="819758" cy="2930410"/>
          </a:xfrm>
        </p:grpSpPr>
        <p:sp>
          <p:nvSpPr>
            <p:cNvPr id="215" name="右箭头标注 7"/>
            <p:cNvSpPr/>
            <p:nvPr/>
          </p:nvSpPr>
          <p:spPr>
            <a:xfrm>
              <a:off x="464931" y="1150513"/>
              <a:ext cx="819758" cy="260613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616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24">
                <a:defRPr/>
              </a:pPr>
              <a:endParaRPr lang="zh-CN" altLang="en-US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pic>
          <p:nvPicPr>
            <p:cNvPr id="21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16720">
              <a:off x="487933" y="1150512"/>
              <a:ext cx="487191" cy="42949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7" name="TextBox 10"/>
            <p:cNvSpPr txBox="1"/>
            <p:nvPr/>
          </p:nvSpPr>
          <p:spPr>
            <a:xfrm>
              <a:off x="480625" y="1538683"/>
              <a:ext cx="469414" cy="25422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685324">
                <a:defRPr/>
              </a:pPr>
              <a:r>
                <a:rPr lang="zh-CN" altLang="en-US" sz="1600" b="1" spc="3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点击图片播</a:t>
              </a:r>
              <a:r>
                <a:rPr lang="zh-CN" altLang="en-US" sz="1600" b="1" spc="3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放视</a:t>
              </a:r>
              <a:r>
                <a:rPr lang="zh-CN" altLang="en-US" sz="1600" b="1" spc="3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频</a:t>
              </a:r>
            </a:p>
          </p:txBody>
        </p:sp>
      </p:grpSp>
      <p:grpSp>
        <p:nvGrpSpPr>
          <p:cNvPr id="210" name="组合 18"/>
          <p:cNvGrpSpPr/>
          <p:nvPr/>
        </p:nvGrpSpPr>
        <p:grpSpPr bwMode="auto">
          <a:xfrm>
            <a:off x="2821209" y="541973"/>
            <a:ext cx="1525530" cy="423517"/>
            <a:chOff x="2094735" y="684067"/>
            <a:chExt cx="1906600" cy="564688"/>
          </a:xfrm>
        </p:grpSpPr>
        <p:sp>
          <p:nvSpPr>
            <p:cNvPr id="211" name="圆角矩形 210"/>
            <p:cNvSpPr/>
            <p:nvPr/>
          </p:nvSpPr>
          <p:spPr>
            <a:xfrm>
              <a:off x="2094735" y="684067"/>
              <a:ext cx="1906600" cy="53460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324" eaLnBrk="0" hangingPunct="0">
                <a:defRPr/>
              </a:pPr>
              <a:endParaRPr kumimoji="1" lang="zh-CN" altLang="en-US" b="1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2" name="矩形 1"/>
            <p:cNvSpPr>
              <a:spLocks noChangeArrowheads="1"/>
            </p:cNvSpPr>
            <p:nvPr/>
          </p:nvSpPr>
          <p:spPr bwMode="auto">
            <a:xfrm>
              <a:off x="2117820" y="731692"/>
              <a:ext cx="1883515" cy="517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685324">
                <a:lnSpc>
                  <a:spcPct val="8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知识点 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681" grpId="0" animBg="1"/>
      <p:bldP spid="65694" grpId="0" bldLvl="0" animBg="1"/>
      <p:bldP spid="65732" grpId="0" bldLvl="0" animBg="1"/>
      <p:bldP spid="6573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85216" y="1294880"/>
            <a:ext cx="5385816" cy="31999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同一支温度计分别测量当天正午与晚上的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气温，两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次温度计的示数如图甲、乙所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示，其中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图是晚上的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气温，其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示数是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_________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℃。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2121" y="3293803"/>
            <a:ext cx="499176" cy="500137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9589" y="3931822"/>
            <a:ext cx="659606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-4</a:t>
            </a:r>
          </a:p>
        </p:txBody>
      </p:sp>
      <p:pic>
        <p:nvPicPr>
          <p:cNvPr id="5" name="图片 4" descr="6f2537a1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7336" y="1239636"/>
            <a:ext cx="2721293" cy="3148489"/>
          </a:xfrm>
          <a:prstGeom prst="rect">
            <a:avLst/>
          </a:prstGeom>
        </p:spPr>
      </p:pic>
      <p:grpSp>
        <p:nvGrpSpPr>
          <p:cNvPr id="24" name="组合 3"/>
          <p:cNvGrpSpPr/>
          <p:nvPr/>
        </p:nvGrpSpPr>
        <p:grpSpPr bwMode="auto">
          <a:xfrm>
            <a:off x="3632200" y="588463"/>
            <a:ext cx="1879600" cy="477054"/>
            <a:chOff x="497257" y="753279"/>
            <a:chExt cx="1881032" cy="477860"/>
          </a:xfrm>
        </p:grpSpPr>
        <p:grpSp>
          <p:nvGrpSpPr>
            <p:cNvPr id="25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27" name="缺角矩形 26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缺角矩形 27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缺角矩形 28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缺角矩形 29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3924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连接中考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74753"/>
          <p:cNvSpPr>
            <a:spLocks noGrp="1" noRot="1"/>
          </p:cNvSpPr>
          <p:nvPr>
            <p:ph type="title" idx="4294967295"/>
          </p:nvPr>
        </p:nvSpPr>
        <p:spPr>
          <a:xfrm>
            <a:off x="1078742" y="806291"/>
            <a:ext cx="274638" cy="7762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</a:p>
        </p:txBody>
      </p:sp>
      <p:pic>
        <p:nvPicPr>
          <p:cNvPr id="74755" name="文本占位符 74754" descr="002"/>
          <p:cNvPicPr>
            <a:picLocks noGrp="1" noRot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41922" y="1343025"/>
            <a:ext cx="1536700" cy="2898775"/>
          </a:xfrm>
          <a:prstGeom prst="rect">
            <a:avLst/>
          </a:prstGeom>
        </p:spPr>
      </p:pic>
      <p:pic>
        <p:nvPicPr>
          <p:cNvPr id="2" name="文本占位符 78850" descr="003"/>
          <p:cNvPicPr>
            <a:picLocks noRot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1052" y="1343025"/>
            <a:ext cx="1855803" cy="2898491"/>
          </a:xfrm>
          <a:prstGeom prst="rect">
            <a:avLst/>
          </a:prstGeom>
        </p:spPr>
      </p:pic>
      <p:sp>
        <p:nvSpPr>
          <p:cNvPr id="3" name="标题 74753"/>
          <p:cNvSpPr>
            <a:spLocks noGrp="1" noRot="1"/>
          </p:cNvSpPr>
          <p:nvPr/>
        </p:nvSpPr>
        <p:spPr>
          <a:xfrm>
            <a:off x="4130517" y="805815"/>
            <a:ext cx="273844" cy="776764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</a:p>
        </p:txBody>
      </p:sp>
      <p:sp>
        <p:nvSpPr>
          <p:cNvPr id="4" name="标题 74753"/>
          <p:cNvSpPr>
            <a:spLocks noGrp="1" noRot="1"/>
          </p:cNvSpPr>
          <p:nvPr/>
        </p:nvSpPr>
        <p:spPr>
          <a:xfrm>
            <a:off x="7031832" y="805815"/>
            <a:ext cx="273844" cy="776764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16061" y="586978"/>
            <a:ext cx="3297555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读出下列温度计的示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标题 74753"/>
          <p:cNvSpPr>
            <a:spLocks noGrp="1" noRot="1"/>
          </p:cNvSpPr>
          <p:nvPr/>
        </p:nvSpPr>
        <p:spPr>
          <a:xfrm>
            <a:off x="1036796" y="4351878"/>
            <a:ext cx="895350" cy="512921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</a:p>
        </p:txBody>
      </p:sp>
      <p:sp>
        <p:nvSpPr>
          <p:cNvPr id="12" name="标题 74753"/>
          <p:cNvSpPr>
            <a:spLocks noGrp="1" noRot="1"/>
          </p:cNvSpPr>
          <p:nvPr/>
        </p:nvSpPr>
        <p:spPr>
          <a:xfrm>
            <a:off x="3819525" y="4352354"/>
            <a:ext cx="895350" cy="512921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-10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</a:p>
        </p:txBody>
      </p:sp>
      <p:pic>
        <p:nvPicPr>
          <p:cNvPr id="77827" name="文本占位符 77826" descr="004"/>
          <p:cNvPicPr>
            <a:picLocks noRot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9460" y="1343025"/>
            <a:ext cx="1855958" cy="2898491"/>
          </a:xfrm>
          <a:prstGeom prst="rect">
            <a:avLst/>
          </a:prstGeom>
        </p:spPr>
      </p:pic>
      <p:sp>
        <p:nvSpPr>
          <p:cNvPr id="13" name="标题 74753"/>
          <p:cNvSpPr>
            <a:spLocks noGrp="1" noRot="1"/>
          </p:cNvSpPr>
          <p:nvPr/>
        </p:nvSpPr>
        <p:spPr>
          <a:xfrm>
            <a:off x="6854666" y="4334257"/>
            <a:ext cx="895350" cy="512921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49426" y="503873"/>
            <a:ext cx="2094548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温度计的使用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03315" y="1277553"/>
            <a:ext cx="837045" cy="3092205"/>
            <a:chOff x="464930" y="1150512"/>
            <a:chExt cx="837045" cy="3092205"/>
          </a:xfrm>
        </p:grpSpPr>
        <p:sp>
          <p:nvSpPr>
            <p:cNvPr id="12" name="右箭头标注 7"/>
            <p:cNvSpPr/>
            <p:nvPr/>
          </p:nvSpPr>
          <p:spPr>
            <a:xfrm>
              <a:off x="464930" y="1150512"/>
              <a:ext cx="837045" cy="2980330"/>
            </a:xfrm>
            <a:prstGeom prst="right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24">
                <a:defRPr/>
              </a:pPr>
              <a:endParaRPr lang="zh-CN" altLang="en-US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33" y="1150512"/>
              <a:ext cx="487191" cy="42949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0"/>
            <p:cNvSpPr txBox="1"/>
            <p:nvPr/>
          </p:nvSpPr>
          <p:spPr>
            <a:xfrm>
              <a:off x="487931" y="1668379"/>
              <a:ext cx="430887" cy="25743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685324">
                <a:defRPr/>
              </a:pPr>
              <a:r>
                <a:rPr lang="zh-CN" altLang="en-US" sz="1600" b="1" spc="3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点击图片播</a:t>
              </a:r>
              <a:r>
                <a:rPr lang="zh-CN" altLang="en-US" sz="1600" b="1" spc="3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放实验视</a:t>
              </a:r>
              <a:r>
                <a:rPr lang="zh-CN" altLang="en-US" sz="1600" b="1" spc="3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频</a:t>
              </a:r>
            </a:p>
          </p:txBody>
        </p:sp>
      </p:grpSp>
      <p:pic>
        <p:nvPicPr>
          <p:cNvPr id="3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6948" y="1137731"/>
            <a:ext cx="5364956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组合 18"/>
          <p:cNvGrpSpPr/>
          <p:nvPr/>
        </p:nvGrpSpPr>
        <p:grpSpPr bwMode="auto">
          <a:xfrm>
            <a:off x="2769230" y="519414"/>
            <a:ext cx="1525530" cy="423517"/>
            <a:chOff x="2094735" y="684067"/>
            <a:chExt cx="1906600" cy="564688"/>
          </a:xfrm>
        </p:grpSpPr>
        <p:sp>
          <p:nvSpPr>
            <p:cNvPr id="16" name="圆角矩形 15"/>
            <p:cNvSpPr/>
            <p:nvPr/>
          </p:nvSpPr>
          <p:spPr>
            <a:xfrm>
              <a:off x="2094735" y="684067"/>
              <a:ext cx="1906600" cy="53460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324" eaLnBrk="0" hangingPunct="0">
                <a:defRPr/>
              </a:pPr>
              <a:endParaRPr kumimoji="1" lang="zh-CN" altLang="en-US" b="1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2117820" y="731692"/>
              <a:ext cx="1883515" cy="517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685324">
                <a:lnSpc>
                  <a:spcPct val="8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知识点 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/>
          <p:nvPr/>
        </p:nvGrpSpPr>
        <p:grpSpPr>
          <a:xfrm>
            <a:off x="4381239" y="140415"/>
            <a:ext cx="411956" cy="4737656"/>
            <a:chOff x="3606" y="0"/>
            <a:chExt cx="477" cy="4320"/>
          </a:xfrm>
        </p:grpSpPr>
        <p:grpSp>
          <p:nvGrpSpPr>
            <p:cNvPr id="30891" name="Group 3"/>
            <p:cNvGrpSpPr/>
            <p:nvPr/>
          </p:nvGrpSpPr>
          <p:grpSpPr>
            <a:xfrm>
              <a:off x="3606" y="0"/>
              <a:ext cx="477" cy="4320"/>
              <a:chOff x="2400" y="384"/>
              <a:chExt cx="336" cy="3552"/>
            </a:xfrm>
          </p:grpSpPr>
          <p:sp>
            <p:nvSpPr>
              <p:cNvPr id="30893" name="AutoShape 4"/>
              <p:cNvSpPr/>
              <p:nvPr/>
            </p:nvSpPr>
            <p:spPr>
              <a:xfrm>
                <a:off x="2400" y="720"/>
                <a:ext cx="336" cy="292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94" name="AutoShape 5"/>
              <p:cNvSpPr/>
              <p:nvPr/>
            </p:nvSpPr>
            <p:spPr>
              <a:xfrm>
                <a:off x="2518" y="912"/>
                <a:ext cx="48" cy="27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95" name="AutoShape 6"/>
              <p:cNvSpPr/>
              <p:nvPr/>
            </p:nvSpPr>
            <p:spPr>
              <a:xfrm>
                <a:off x="2518" y="2492"/>
                <a:ext cx="48" cy="115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zh-CN" sz="18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96" name="AutoShape 7"/>
              <p:cNvSpPr/>
              <p:nvPr/>
            </p:nvSpPr>
            <p:spPr>
              <a:xfrm>
                <a:off x="2400" y="384"/>
                <a:ext cx="336" cy="336"/>
              </a:xfrm>
              <a:custGeom>
                <a:avLst/>
                <a:gdLst>
                  <a:gd name="txL" fmla="*/ 3150 w 21600"/>
                  <a:gd name="txT" fmla="*/ 3150 h 21600"/>
                  <a:gd name="txR" fmla="*/ 18450 w 21600"/>
                  <a:gd name="txB" fmla="*/ 1845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97" name="AutoShape 8"/>
              <p:cNvSpPr/>
              <p:nvPr/>
            </p:nvSpPr>
            <p:spPr>
              <a:xfrm>
                <a:off x="2480" y="3600"/>
                <a:ext cx="121" cy="336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892" name="Text Box 9"/>
            <p:cNvSpPr txBox="1"/>
            <p:nvPr/>
          </p:nvSpPr>
          <p:spPr>
            <a:xfrm>
              <a:off x="3774" y="436"/>
              <a:ext cx="228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endParaRPr lang="en-US" altLang="zh-CN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23" name="Text Box 10"/>
          <p:cNvSpPr txBox="1"/>
          <p:nvPr/>
        </p:nvSpPr>
        <p:spPr>
          <a:xfrm>
            <a:off x="4842273" y="789385"/>
            <a:ext cx="463153" cy="3558064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-10</a:t>
            </a:r>
          </a:p>
          <a:p>
            <a:pPr>
              <a:spcBef>
                <a:spcPct val="90000"/>
              </a:spcBef>
              <a:defRPr/>
            </a:pPr>
            <a:r>
              <a:rPr lang="en-US" altLang="zh-CN" sz="9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-20</a:t>
            </a:r>
          </a:p>
        </p:txBody>
      </p:sp>
      <p:grpSp>
        <p:nvGrpSpPr>
          <p:cNvPr id="30724" name="Group 11"/>
          <p:cNvGrpSpPr/>
          <p:nvPr/>
        </p:nvGrpSpPr>
        <p:grpSpPr>
          <a:xfrm>
            <a:off x="4572000" y="844154"/>
            <a:ext cx="219075" cy="3402806"/>
            <a:chOff x="1202" y="164"/>
            <a:chExt cx="227" cy="3674"/>
          </a:xfrm>
        </p:grpSpPr>
        <p:grpSp>
          <p:nvGrpSpPr>
            <p:cNvPr id="30743" name="Group 12"/>
            <p:cNvGrpSpPr/>
            <p:nvPr/>
          </p:nvGrpSpPr>
          <p:grpSpPr>
            <a:xfrm>
              <a:off x="1202" y="3566"/>
              <a:ext cx="227" cy="272"/>
              <a:chOff x="2381" y="1752"/>
              <a:chExt cx="227" cy="408"/>
            </a:xfrm>
          </p:grpSpPr>
          <p:sp>
            <p:nvSpPr>
              <p:cNvPr id="30879" name="Line 13"/>
              <p:cNvSpPr/>
              <p:nvPr/>
            </p:nvSpPr>
            <p:spPr>
              <a:xfrm>
                <a:off x="2381" y="2160"/>
                <a:ext cx="226" cy="0"/>
              </a:xfrm>
              <a:prstGeom prst="line">
                <a:avLst/>
              </a:prstGeom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0880" name="Group 14"/>
              <p:cNvGrpSpPr/>
              <p:nvPr/>
            </p:nvGrpSpPr>
            <p:grpSpPr>
              <a:xfrm>
                <a:off x="2381" y="1752"/>
                <a:ext cx="227" cy="363"/>
                <a:chOff x="1429" y="1071"/>
                <a:chExt cx="181" cy="753"/>
              </a:xfrm>
            </p:grpSpPr>
            <p:sp>
              <p:nvSpPr>
                <p:cNvPr id="30881" name="Line 15"/>
                <p:cNvSpPr/>
                <p:nvPr/>
              </p:nvSpPr>
              <p:spPr>
                <a:xfrm>
                  <a:off x="1474" y="1162"/>
                  <a:ext cx="91" cy="0"/>
                </a:xfrm>
                <a:prstGeom prst="line">
                  <a:avLst/>
                </a:prstGeom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882" name="Line 16"/>
                <p:cNvSpPr/>
                <p:nvPr/>
              </p:nvSpPr>
              <p:spPr>
                <a:xfrm>
                  <a:off x="1474" y="1242"/>
                  <a:ext cx="91" cy="0"/>
                </a:xfrm>
                <a:prstGeom prst="line">
                  <a:avLst/>
                </a:prstGeom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883" name="Line 17"/>
                <p:cNvSpPr/>
                <p:nvPr/>
              </p:nvSpPr>
              <p:spPr>
                <a:xfrm>
                  <a:off x="1474" y="1325"/>
                  <a:ext cx="91" cy="0"/>
                </a:xfrm>
                <a:prstGeom prst="line">
                  <a:avLst/>
                </a:prstGeom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884" name="Line 18"/>
                <p:cNvSpPr/>
                <p:nvPr/>
              </p:nvSpPr>
              <p:spPr>
                <a:xfrm>
                  <a:off x="1474" y="1404"/>
                  <a:ext cx="91" cy="0"/>
                </a:xfrm>
                <a:prstGeom prst="line">
                  <a:avLst/>
                </a:prstGeom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885" name="Line 19"/>
                <p:cNvSpPr/>
                <p:nvPr/>
              </p:nvSpPr>
              <p:spPr>
                <a:xfrm>
                  <a:off x="1474" y="1487"/>
                  <a:ext cx="91" cy="0"/>
                </a:xfrm>
                <a:prstGeom prst="line">
                  <a:avLst/>
                </a:prstGeom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886" name="Line 20"/>
                <p:cNvSpPr/>
                <p:nvPr/>
              </p:nvSpPr>
              <p:spPr>
                <a:xfrm>
                  <a:off x="1474" y="1570"/>
                  <a:ext cx="91" cy="0"/>
                </a:xfrm>
                <a:prstGeom prst="line">
                  <a:avLst/>
                </a:prstGeom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887" name="Line 21"/>
                <p:cNvSpPr/>
                <p:nvPr/>
              </p:nvSpPr>
              <p:spPr>
                <a:xfrm>
                  <a:off x="1474" y="1661"/>
                  <a:ext cx="91" cy="0"/>
                </a:xfrm>
                <a:prstGeom prst="line">
                  <a:avLst/>
                </a:prstGeom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888" name="Line 22"/>
                <p:cNvSpPr/>
                <p:nvPr/>
              </p:nvSpPr>
              <p:spPr>
                <a:xfrm>
                  <a:off x="1474" y="1741"/>
                  <a:ext cx="91" cy="0"/>
                </a:xfrm>
                <a:prstGeom prst="line">
                  <a:avLst/>
                </a:prstGeom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889" name="Line 23"/>
                <p:cNvSpPr/>
                <p:nvPr/>
              </p:nvSpPr>
              <p:spPr>
                <a:xfrm>
                  <a:off x="1474" y="1824"/>
                  <a:ext cx="91" cy="0"/>
                </a:xfrm>
                <a:prstGeom prst="line">
                  <a:avLst/>
                </a:prstGeom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890" name="Line 24"/>
                <p:cNvSpPr/>
                <p:nvPr/>
              </p:nvSpPr>
              <p:spPr>
                <a:xfrm>
                  <a:off x="1429" y="1071"/>
                  <a:ext cx="181" cy="0"/>
                </a:xfrm>
                <a:prstGeom prst="line">
                  <a:avLst/>
                </a:prstGeom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0744" name="Group 25"/>
            <p:cNvGrpSpPr/>
            <p:nvPr/>
          </p:nvGrpSpPr>
          <p:grpSpPr>
            <a:xfrm>
              <a:off x="1202" y="164"/>
              <a:ext cx="227" cy="3385"/>
              <a:chOff x="1202" y="0"/>
              <a:chExt cx="227" cy="3929"/>
            </a:xfrm>
          </p:grpSpPr>
          <p:grpSp>
            <p:nvGrpSpPr>
              <p:cNvPr id="30745" name="Group 26"/>
              <p:cNvGrpSpPr/>
              <p:nvPr/>
            </p:nvGrpSpPr>
            <p:grpSpPr>
              <a:xfrm>
                <a:off x="1202" y="0"/>
                <a:ext cx="227" cy="1950"/>
                <a:chOff x="1202" y="255"/>
                <a:chExt cx="181" cy="2676"/>
              </a:xfrm>
            </p:grpSpPr>
            <p:grpSp>
              <p:nvGrpSpPr>
                <p:cNvPr id="30813" name="Group 27"/>
                <p:cNvGrpSpPr/>
                <p:nvPr/>
              </p:nvGrpSpPr>
              <p:grpSpPr>
                <a:xfrm>
                  <a:off x="1202" y="255"/>
                  <a:ext cx="181" cy="408"/>
                  <a:chOff x="1429" y="1071"/>
                  <a:chExt cx="181" cy="753"/>
                </a:xfrm>
              </p:grpSpPr>
              <p:sp>
                <p:nvSpPr>
                  <p:cNvPr id="30869" name="Line 28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70" name="Line 29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71" name="Line 30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72" name="Line 31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73" name="Line 32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74" name="Line 33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75" name="Line 34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76" name="Line 35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77" name="Line 36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78" name="Line 37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814" name="Group 38"/>
                <p:cNvGrpSpPr/>
                <p:nvPr/>
              </p:nvGrpSpPr>
              <p:grpSpPr>
                <a:xfrm>
                  <a:off x="1202" y="709"/>
                  <a:ext cx="181" cy="408"/>
                  <a:chOff x="1429" y="1071"/>
                  <a:chExt cx="181" cy="753"/>
                </a:xfrm>
              </p:grpSpPr>
              <p:sp>
                <p:nvSpPr>
                  <p:cNvPr id="30859" name="Line 39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60" name="Line 40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61" name="Line 41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62" name="Line 42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63" name="Line 43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64" name="Line 44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65" name="Line 45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66" name="Line 46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67" name="Line 47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68" name="Line 48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815" name="Group 49"/>
                <p:cNvGrpSpPr/>
                <p:nvPr/>
              </p:nvGrpSpPr>
              <p:grpSpPr>
                <a:xfrm>
                  <a:off x="1202" y="1162"/>
                  <a:ext cx="181" cy="408"/>
                  <a:chOff x="1429" y="1071"/>
                  <a:chExt cx="181" cy="753"/>
                </a:xfrm>
              </p:grpSpPr>
              <p:sp>
                <p:nvSpPr>
                  <p:cNvPr id="30849" name="Line 50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50" name="Line 51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51" name="Line 52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52" name="Line 53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53" name="Line 54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54" name="Line 55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55" name="Line 56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56" name="Line 57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57" name="Line 58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58" name="Line 59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816" name="Group 60"/>
                <p:cNvGrpSpPr/>
                <p:nvPr/>
              </p:nvGrpSpPr>
              <p:grpSpPr>
                <a:xfrm>
                  <a:off x="1202" y="1616"/>
                  <a:ext cx="181" cy="408"/>
                  <a:chOff x="1429" y="1071"/>
                  <a:chExt cx="181" cy="753"/>
                </a:xfrm>
              </p:grpSpPr>
              <p:sp>
                <p:nvSpPr>
                  <p:cNvPr id="30839" name="Line 61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40" name="Line 62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41" name="Line 63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42" name="Line 64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43" name="Line 65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44" name="Line 66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45" name="Line 67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46" name="Line 68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47" name="Line 69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48" name="Line 70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817" name="Group 71"/>
                <p:cNvGrpSpPr/>
                <p:nvPr/>
              </p:nvGrpSpPr>
              <p:grpSpPr>
                <a:xfrm>
                  <a:off x="1202" y="2069"/>
                  <a:ext cx="181" cy="408"/>
                  <a:chOff x="1429" y="1071"/>
                  <a:chExt cx="181" cy="753"/>
                </a:xfrm>
              </p:grpSpPr>
              <p:sp>
                <p:nvSpPr>
                  <p:cNvPr id="30829" name="Line 72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30" name="Line 73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31" name="Line 74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32" name="Line 75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33" name="Line 76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34" name="Line 77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35" name="Line 78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36" name="Line 79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37" name="Line 80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38" name="Line 81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818" name="Group 82"/>
                <p:cNvGrpSpPr/>
                <p:nvPr/>
              </p:nvGrpSpPr>
              <p:grpSpPr>
                <a:xfrm>
                  <a:off x="1202" y="2523"/>
                  <a:ext cx="181" cy="408"/>
                  <a:chOff x="1429" y="1071"/>
                  <a:chExt cx="181" cy="753"/>
                </a:xfrm>
              </p:grpSpPr>
              <p:sp>
                <p:nvSpPr>
                  <p:cNvPr id="30819" name="Line 83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20" name="Line 84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21" name="Line 85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22" name="Line 86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23" name="Line 87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24" name="Line 88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25" name="Line 89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26" name="Line 90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27" name="Line 91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28" name="Line 92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0746" name="Group 93"/>
              <p:cNvGrpSpPr/>
              <p:nvPr/>
            </p:nvGrpSpPr>
            <p:grpSpPr>
              <a:xfrm>
                <a:off x="1202" y="1979"/>
                <a:ext cx="227" cy="1950"/>
                <a:chOff x="1202" y="255"/>
                <a:chExt cx="181" cy="2676"/>
              </a:xfrm>
            </p:grpSpPr>
            <p:grpSp>
              <p:nvGrpSpPr>
                <p:cNvPr id="30747" name="Group 94"/>
                <p:cNvGrpSpPr/>
                <p:nvPr/>
              </p:nvGrpSpPr>
              <p:grpSpPr>
                <a:xfrm>
                  <a:off x="1202" y="255"/>
                  <a:ext cx="181" cy="408"/>
                  <a:chOff x="1429" y="1071"/>
                  <a:chExt cx="181" cy="753"/>
                </a:xfrm>
              </p:grpSpPr>
              <p:sp>
                <p:nvSpPr>
                  <p:cNvPr id="30803" name="Line 95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04" name="Line 96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05" name="Line 97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06" name="Line 98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07" name="Line 99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08" name="Line 100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09" name="Line 101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10" name="Line 102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11" name="Line 103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12" name="Line 104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748" name="Group 105"/>
                <p:cNvGrpSpPr/>
                <p:nvPr/>
              </p:nvGrpSpPr>
              <p:grpSpPr>
                <a:xfrm>
                  <a:off x="1202" y="709"/>
                  <a:ext cx="181" cy="408"/>
                  <a:chOff x="1429" y="1071"/>
                  <a:chExt cx="181" cy="753"/>
                </a:xfrm>
              </p:grpSpPr>
              <p:sp>
                <p:nvSpPr>
                  <p:cNvPr id="30793" name="Line 106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94" name="Line 107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95" name="Line 108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96" name="Line 109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97" name="Line 110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98" name="Line 111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99" name="Line 112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00" name="Line 113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01" name="Line 114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02" name="Line 115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749" name="Group 116"/>
                <p:cNvGrpSpPr/>
                <p:nvPr/>
              </p:nvGrpSpPr>
              <p:grpSpPr>
                <a:xfrm>
                  <a:off x="1202" y="1162"/>
                  <a:ext cx="181" cy="408"/>
                  <a:chOff x="1429" y="1071"/>
                  <a:chExt cx="181" cy="753"/>
                </a:xfrm>
              </p:grpSpPr>
              <p:sp>
                <p:nvSpPr>
                  <p:cNvPr id="30783" name="Line 117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84" name="Line 118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85" name="Line 119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86" name="Line 120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87" name="Line 121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88" name="Line 122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89" name="Line 123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90" name="Line 124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91" name="Line 125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92" name="Line 126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750" name="Group 127"/>
                <p:cNvGrpSpPr/>
                <p:nvPr/>
              </p:nvGrpSpPr>
              <p:grpSpPr>
                <a:xfrm>
                  <a:off x="1202" y="1616"/>
                  <a:ext cx="181" cy="408"/>
                  <a:chOff x="1429" y="1071"/>
                  <a:chExt cx="181" cy="753"/>
                </a:xfrm>
              </p:grpSpPr>
              <p:sp>
                <p:nvSpPr>
                  <p:cNvPr id="30773" name="Line 128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74" name="Line 129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75" name="Line 130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76" name="Line 131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77" name="Line 132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78" name="Line 133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79" name="Line 134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80" name="Line 135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81" name="Line 136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82" name="Line 137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751" name="Group 138"/>
                <p:cNvGrpSpPr/>
                <p:nvPr/>
              </p:nvGrpSpPr>
              <p:grpSpPr>
                <a:xfrm>
                  <a:off x="1202" y="2069"/>
                  <a:ext cx="181" cy="408"/>
                  <a:chOff x="1429" y="1071"/>
                  <a:chExt cx="181" cy="753"/>
                </a:xfrm>
              </p:grpSpPr>
              <p:sp>
                <p:nvSpPr>
                  <p:cNvPr id="30763" name="Line 139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4" name="Line 140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5" name="Line 141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6" name="Line 142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7" name="Line 143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8" name="Line 144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9" name="Line 145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70" name="Line 146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71" name="Line 147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72" name="Line 148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752" name="Group 149"/>
                <p:cNvGrpSpPr/>
                <p:nvPr/>
              </p:nvGrpSpPr>
              <p:grpSpPr>
                <a:xfrm>
                  <a:off x="1202" y="2523"/>
                  <a:ext cx="181" cy="408"/>
                  <a:chOff x="1429" y="1071"/>
                  <a:chExt cx="181" cy="753"/>
                </a:xfrm>
              </p:grpSpPr>
              <p:sp>
                <p:nvSpPr>
                  <p:cNvPr id="30753" name="Line 150"/>
                  <p:cNvSpPr/>
                  <p:nvPr/>
                </p:nvSpPr>
                <p:spPr>
                  <a:xfrm>
                    <a:off x="1474" y="116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4" name="Line 151"/>
                  <p:cNvSpPr/>
                  <p:nvPr/>
                </p:nvSpPr>
                <p:spPr>
                  <a:xfrm>
                    <a:off x="1474" y="1242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5" name="Line 152"/>
                  <p:cNvSpPr/>
                  <p:nvPr/>
                </p:nvSpPr>
                <p:spPr>
                  <a:xfrm>
                    <a:off x="1474" y="1325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6" name="Line 153"/>
                  <p:cNvSpPr/>
                  <p:nvPr/>
                </p:nvSpPr>
                <p:spPr>
                  <a:xfrm>
                    <a:off x="1474" y="140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7" name="Line 154"/>
                  <p:cNvSpPr/>
                  <p:nvPr/>
                </p:nvSpPr>
                <p:spPr>
                  <a:xfrm>
                    <a:off x="1474" y="1487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8" name="Line 155"/>
                  <p:cNvSpPr/>
                  <p:nvPr/>
                </p:nvSpPr>
                <p:spPr>
                  <a:xfrm>
                    <a:off x="1474" y="1570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9" name="Line 156"/>
                  <p:cNvSpPr/>
                  <p:nvPr/>
                </p:nvSpPr>
                <p:spPr>
                  <a:xfrm>
                    <a:off x="1474" y="166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0" name="Line 157"/>
                  <p:cNvSpPr/>
                  <p:nvPr/>
                </p:nvSpPr>
                <p:spPr>
                  <a:xfrm>
                    <a:off x="1474" y="1741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1" name="Line 158"/>
                  <p:cNvSpPr/>
                  <p:nvPr/>
                </p:nvSpPr>
                <p:spPr>
                  <a:xfrm>
                    <a:off x="1474" y="1824"/>
                    <a:ext cx="9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2" name="Line 159"/>
                  <p:cNvSpPr/>
                  <p:nvPr/>
                </p:nvSpPr>
                <p:spPr>
                  <a:xfrm>
                    <a:off x="1429" y="1071"/>
                    <a:ext cx="181" cy="0"/>
                  </a:xfrm>
                  <a:prstGeom prst="line">
                    <a:avLst/>
                  </a:prstGeom>
                  <a:ln w="31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  <p:sp>
        <p:nvSpPr>
          <p:cNvPr id="52385" name="Text Box 161"/>
          <p:cNvSpPr txBox="1"/>
          <p:nvPr/>
        </p:nvSpPr>
        <p:spPr>
          <a:xfrm>
            <a:off x="6624637" y="2247901"/>
            <a:ext cx="1052513" cy="438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量程</a:t>
            </a:r>
          </a:p>
        </p:txBody>
      </p:sp>
      <p:sp>
        <p:nvSpPr>
          <p:cNvPr id="52386" name="AutoShape 162"/>
          <p:cNvSpPr/>
          <p:nvPr/>
        </p:nvSpPr>
        <p:spPr>
          <a:xfrm>
            <a:off x="6030517" y="789385"/>
            <a:ext cx="325040" cy="3401615"/>
          </a:xfrm>
          <a:prstGeom prst="rightBrace">
            <a:avLst>
              <a:gd name="adj1" fmla="val 87210"/>
              <a:gd name="adj2" fmla="val 50000"/>
            </a:avLst>
          </a:prstGeom>
          <a:noFill/>
          <a:ln w="38100" cap="flat" cmpd="sng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Group 163"/>
          <p:cNvGrpSpPr/>
          <p:nvPr/>
        </p:nvGrpSpPr>
        <p:grpSpPr>
          <a:xfrm>
            <a:off x="7294176" y="3332574"/>
            <a:ext cx="1512094" cy="540544"/>
            <a:chOff x="3515" y="3521"/>
            <a:chExt cx="1270" cy="454"/>
          </a:xfrm>
        </p:grpSpPr>
        <p:sp>
          <p:nvSpPr>
            <p:cNvPr id="30741" name="AutoShape 164"/>
            <p:cNvSpPr/>
            <p:nvPr/>
          </p:nvSpPr>
          <p:spPr>
            <a:xfrm>
              <a:off x="3515" y="3521"/>
              <a:ext cx="1225" cy="454"/>
            </a:xfrm>
            <a:prstGeom prst="wedgeRoundRectCallout">
              <a:avLst>
                <a:gd name="adj1" fmla="val -224263"/>
                <a:gd name="adj2" fmla="val 117306"/>
                <a:gd name="adj3" fmla="val 16667"/>
              </a:avLst>
            </a:prstGeom>
            <a:solidFill>
              <a:schemeClr val="folHlink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  <a:defRPr/>
              </a:pPr>
              <a:endParaRPr lang="zh-CN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742" name="Rectangle 165"/>
            <p:cNvSpPr/>
            <p:nvPr/>
          </p:nvSpPr>
          <p:spPr>
            <a:xfrm flipH="1">
              <a:off x="3515" y="3566"/>
              <a:ext cx="1270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最低温度？</a:t>
              </a:r>
            </a:p>
          </p:txBody>
        </p:sp>
      </p:grpSp>
      <p:grpSp>
        <p:nvGrpSpPr>
          <p:cNvPr id="23" name="Group 166"/>
          <p:cNvGrpSpPr/>
          <p:nvPr/>
        </p:nvGrpSpPr>
        <p:grpSpPr>
          <a:xfrm>
            <a:off x="6448283" y="628352"/>
            <a:ext cx="1565672" cy="539354"/>
            <a:chOff x="3424" y="210"/>
            <a:chExt cx="1315" cy="453"/>
          </a:xfrm>
        </p:grpSpPr>
        <p:sp>
          <p:nvSpPr>
            <p:cNvPr id="30739" name="AutoShape 167"/>
            <p:cNvSpPr/>
            <p:nvPr/>
          </p:nvSpPr>
          <p:spPr>
            <a:xfrm>
              <a:off x="3470" y="210"/>
              <a:ext cx="1135" cy="453"/>
            </a:xfrm>
            <a:prstGeom prst="wedgeRoundRectCallout">
              <a:avLst>
                <a:gd name="adj1" fmla="val -166509"/>
                <a:gd name="adj2" fmla="val -9059"/>
                <a:gd name="adj3" fmla="val 16667"/>
              </a:avLst>
            </a:prstGeom>
            <a:solidFill>
              <a:schemeClr val="folHlink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  <a:defRPr/>
              </a:pPr>
              <a:endParaRPr lang="zh-CN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740" name="Rectangle 168"/>
            <p:cNvSpPr/>
            <p:nvPr/>
          </p:nvSpPr>
          <p:spPr>
            <a:xfrm flipH="1">
              <a:off x="3424" y="255"/>
              <a:ext cx="1315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最高温度？</a:t>
              </a:r>
            </a:p>
          </p:txBody>
        </p:sp>
      </p:grpSp>
      <p:sp>
        <p:nvSpPr>
          <p:cNvPr id="52393" name="Line 169"/>
          <p:cNvSpPr/>
          <p:nvPr/>
        </p:nvSpPr>
        <p:spPr>
          <a:xfrm>
            <a:off x="4625578" y="2895600"/>
            <a:ext cx="109538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394" name="Rectangle 170"/>
          <p:cNvSpPr/>
          <p:nvPr/>
        </p:nvSpPr>
        <p:spPr>
          <a:xfrm>
            <a:off x="5219701" y="2733675"/>
            <a:ext cx="756047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1℃</a:t>
            </a:r>
          </a:p>
        </p:txBody>
      </p:sp>
      <p:grpSp>
        <p:nvGrpSpPr>
          <p:cNvPr id="24" name="Group 172"/>
          <p:cNvGrpSpPr/>
          <p:nvPr/>
        </p:nvGrpSpPr>
        <p:grpSpPr>
          <a:xfrm>
            <a:off x="4747023" y="2193132"/>
            <a:ext cx="1472803" cy="540544"/>
            <a:chOff x="2891" y="1842"/>
            <a:chExt cx="1237" cy="454"/>
          </a:xfrm>
        </p:grpSpPr>
        <p:sp>
          <p:nvSpPr>
            <p:cNvPr id="30737" name="AutoShape 173"/>
            <p:cNvSpPr/>
            <p:nvPr/>
          </p:nvSpPr>
          <p:spPr>
            <a:xfrm>
              <a:off x="3061" y="1842"/>
              <a:ext cx="998" cy="454"/>
            </a:xfrm>
            <a:prstGeom prst="wedgeEllipseCallout">
              <a:avLst>
                <a:gd name="adj1" fmla="val -66333"/>
                <a:gd name="adj2" fmla="val 78412"/>
              </a:avLst>
            </a:prstGeom>
            <a:solidFill>
              <a:srgbClr val="CC99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  <a:defRPr/>
              </a:pPr>
              <a:endParaRPr lang="zh-CN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738" name="Rectangle 174"/>
            <p:cNvSpPr/>
            <p:nvPr/>
          </p:nvSpPr>
          <p:spPr>
            <a:xfrm>
              <a:off x="2891" y="1879"/>
              <a:ext cx="1237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1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1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分度值</a:t>
              </a:r>
            </a:p>
          </p:txBody>
        </p:sp>
      </p:grpSp>
      <p:sp>
        <p:nvSpPr>
          <p:cNvPr id="52399" name="Rectangle 175"/>
          <p:cNvSpPr/>
          <p:nvPr/>
        </p:nvSpPr>
        <p:spPr>
          <a:xfrm>
            <a:off x="7974807" y="695003"/>
            <a:ext cx="864394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110℃</a:t>
            </a:r>
          </a:p>
        </p:txBody>
      </p:sp>
      <p:sp>
        <p:nvSpPr>
          <p:cNvPr id="52400" name="Rectangle 176"/>
          <p:cNvSpPr/>
          <p:nvPr/>
        </p:nvSpPr>
        <p:spPr>
          <a:xfrm>
            <a:off x="7637955" y="4073596"/>
            <a:ext cx="1107281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20℃</a:t>
            </a:r>
          </a:p>
        </p:txBody>
      </p:sp>
      <p:sp>
        <p:nvSpPr>
          <p:cNvPr id="30735" name="矩形 176"/>
          <p:cNvSpPr/>
          <p:nvPr/>
        </p:nvSpPr>
        <p:spPr>
          <a:xfrm>
            <a:off x="242888" y="933681"/>
            <a:ext cx="3638074" cy="11763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量程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温度计所能测量的最高温度和最低温度的温度范围。</a:t>
            </a:r>
          </a:p>
        </p:txBody>
      </p:sp>
      <p:sp>
        <p:nvSpPr>
          <p:cNvPr id="30736" name="矩形 177"/>
          <p:cNvSpPr/>
          <p:nvPr/>
        </p:nvSpPr>
        <p:spPr>
          <a:xfrm>
            <a:off x="273940" y="2609374"/>
            <a:ext cx="3753326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分度值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：每一小格代表的温度值。</a:t>
            </a:r>
          </a:p>
        </p:txBody>
      </p:sp>
      <p:sp>
        <p:nvSpPr>
          <p:cNvPr id="16" name="椭圆形标注 15"/>
          <p:cNvSpPr/>
          <p:nvPr/>
        </p:nvSpPr>
        <p:spPr>
          <a:xfrm>
            <a:off x="4948714" y="3192304"/>
            <a:ext cx="1756410" cy="496729"/>
          </a:xfrm>
          <a:prstGeom prst="wedgeEllipseCallout">
            <a:avLst>
              <a:gd name="adj1" fmla="val -58700"/>
              <a:gd name="adj2" fmla="val 56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零刻</a:t>
            </a:r>
            <a:r>
              <a:rPr lang="zh-CN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度</a:t>
            </a:r>
            <a:r>
              <a:rPr lang="zh-CN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线</a:t>
            </a:r>
          </a:p>
        </p:txBody>
      </p:sp>
      <p:sp>
        <p:nvSpPr>
          <p:cNvPr id="17" name="矩形 177"/>
          <p:cNvSpPr/>
          <p:nvPr/>
        </p:nvSpPr>
        <p:spPr>
          <a:xfrm>
            <a:off x="328327" y="4143375"/>
            <a:ext cx="3561874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零刻度线：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看清零刻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度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线的位置。</a:t>
            </a:r>
          </a:p>
        </p:txBody>
      </p:sp>
      <p:sp>
        <p:nvSpPr>
          <p:cNvPr id="18" name="爆炸形 2 17"/>
          <p:cNvSpPr/>
          <p:nvPr/>
        </p:nvSpPr>
        <p:spPr>
          <a:xfrm>
            <a:off x="197168" y="3108007"/>
            <a:ext cx="3324701" cy="9820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便于读值</a:t>
            </a:r>
          </a:p>
        </p:txBody>
      </p:sp>
      <p:sp>
        <p:nvSpPr>
          <p:cNvPr id="19" name="爆炸形 2 18"/>
          <p:cNvSpPr/>
          <p:nvPr/>
        </p:nvSpPr>
        <p:spPr>
          <a:xfrm>
            <a:off x="208813" y="1720609"/>
            <a:ext cx="4172426" cy="982028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便于选择适当温度计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24755" y="453068"/>
            <a:ext cx="1894046" cy="437674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观察温度计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3 -0.00493 L 0.021 -0.002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2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81 0.01295 L -2.22222E-6 2.2325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2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325E-6 L -0.09826 -0.292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2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464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2242E-6 L -0.1276 0.261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2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13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5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5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86" grpId="0" bldLvl="0" animBg="1"/>
      <p:bldP spid="52394" grpId="0"/>
      <p:bldP spid="52399" grpId="0"/>
      <p:bldP spid="52399" grpId="1"/>
      <p:bldP spid="52399" grpId="2"/>
      <p:bldP spid="52400" grpId="0"/>
      <p:bldP spid="52400" grpId="1"/>
      <p:bldP spid="52400" grpId="2"/>
      <p:bldP spid="30735" grpId="0"/>
      <p:bldP spid="30736" grpId="0"/>
      <p:bldP spid="16" grpId="0" bldLvl="0" animBg="1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/>
          <p:nvPr/>
        </p:nvSpPr>
        <p:spPr>
          <a:xfrm>
            <a:off x="4512707" y="1138000"/>
            <a:ext cx="342900" cy="3486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1" name="Text Box 3"/>
          <p:cNvSpPr txBox="1"/>
          <p:nvPr/>
        </p:nvSpPr>
        <p:spPr>
          <a:xfrm>
            <a:off x="637699" y="2541747"/>
            <a:ext cx="3714274" cy="1037749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如果所测的温度</a:t>
            </a: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过高，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超出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了温度计所能测量的最高</a:t>
            </a: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温度，会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出现什么后果</a:t>
            </a:r>
            <a:r>
              <a:rPr lang="en-US" altLang="zh-CN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</a:p>
        </p:txBody>
      </p:sp>
      <p:sp>
        <p:nvSpPr>
          <p:cNvPr id="31748" name="Rectangle 4"/>
          <p:cNvSpPr/>
          <p:nvPr/>
        </p:nvSpPr>
        <p:spPr>
          <a:xfrm flipH="1">
            <a:off x="1694850" y="556374"/>
            <a:ext cx="1485273" cy="438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想想议议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5215414" y="1624012"/>
            <a:ext cx="2683193" cy="1361123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如果所测的温度</a:t>
            </a: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过低，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低于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温度计所能测量的最低</a:t>
            </a:r>
            <a:r>
              <a:rPr lang="zh-CN" altLang="en-US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温度，会</a:t>
            </a:r>
            <a:r>
              <a:rPr lang="zh-CN" altLang="en-US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出现什么后果</a:t>
            </a:r>
            <a:r>
              <a:rPr lang="en-US" altLang="zh-CN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</a:p>
        </p:txBody>
      </p:sp>
      <p:sp>
        <p:nvSpPr>
          <p:cNvPr id="31750" name="AutoShape 6"/>
          <p:cNvSpPr/>
          <p:nvPr/>
        </p:nvSpPr>
        <p:spPr>
          <a:xfrm>
            <a:off x="4653201" y="1389221"/>
            <a:ext cx="57150" cy="3257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1" name="AutoShape 7"/>
          <p:cNvSpPr/>
          <p:nvPr/>
        </p:nvSpPr>
        <p:spPr>
          <a:xfrm>
            <a:off x="4621054" y="3784759"/>
            <a:ext cx="107156" cy="8572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>
              <a:defRPr/>
            </a:pPr>
            <a:endParaRPr lang="zh-CN" altLang="zh-CN" sz="1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2" name="AutoShape 8"/>
          <p:cNvSpPr/>
          <p:nvPr/>
        </p:nvSpPr>
        <p:spPr>
          <a:xfrm>
            <a:off x="4512707" y="760571"/>
            <a:ext cx="400050" cy="4000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3" name="AutoShape 9"/>
          <p:cNvSpPr/>
          <p:nvPr/>
        </p:nvSpPr>
        <p:spPr>
          <a:xfrm>
            <a:off x="4569857" y="4589621"/>
            <a:ext cx="228600" cy="4000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8" name="AutoShape 10"/>
          <p:cNvSpPr/>
          <p:nvPr/>
        </p:nvSpPr>
        <p:spPr>
          <a:xfrm>
            <a:off x="4619863" y="1354693"/>
            <a:ext cx="108347" cy="24241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>
              <a:defRPr/>
            </a:pPr>
            <a:endParaRPr lang="zh-CN" altLang="zh-CN" sz="1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5" name="Line 11"/>
          <p:cNvSpPr/>
          <p:nvPr/>
        </p:nvSpPr>
        <p:spPr>
          <a:xfrm>
            <a:off x="4674632" y="3784759"/>
            <a:ext cx="1619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6" name="Line 12"/>
          <p:cNvSpPr/>
          <p:nvPr/>
        </p:nvSpPr>
        <p:spPr>
          <a:xfrm>
            <a:off x="4674632" y="1785700"/>
            <a:ext cx="1619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1757" name="Group 13"/>
          <p:cNvGrpSpPr/>
          <p:nvPr/>
        </p:nvGrpSpPr>
        <p:grpSpPr>
          <a:xfrm>
            <a:off x="4728211" y="1785700"/>
            <a:ext cx="108347" cy="1999059"/>
            <a:chOff x="4789" y="1200"/>
            <a:chExt cx="107" cy="1680"/>
          </a:xfrm>
        </p:grpSpPr>
        <p:sp>
          <p:nvSpPr>
            <p:cNvPr id="31795" name="Line 14"/>
            <p:cNvSpPr/>
            <p:nvPr/>
          </p:nvSpPr>
          <p:spPr>
            <a:xfrm>
              <a:off x="4789" y="1536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96" name="Line 15"/>
            <p:cNvSpPr/>
            <p:nvPr/>
          </p:nvSpPr>
          <p:spPr>
            <a:xfrm>
              <a:off x="4789" y="1704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97" name="Line 16"/>
            <p:cNvSpPr/>
            <p:nvPr/>
          </p:nvSpPr>
          <p:spPr>
            <a:xfrm>
              <a:off x="4789" y="1872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98" name="Line 17"/>
            <p:cNvSpPr/>
            <p:nvPr/>
          </p:nvSpPr>
          <p:spPr>
            <a:xfrm>
              <a:off x="4789" y="2040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99" name="Line 18"/>
            <p:cNvSpPr/>
            <p:nvPr/>
          </p:nvSpPr>
          <p:spPr>
            <a:xfrm>
              <a:off x="4789" y="2208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800" name="Line 19"/>
            <p:cNvSpPr/>
            <p:nvPr/>
          </p:nvSpPr>
          <p:spPr>
            <a:xfrm>
              <a:off x="4789" y="2376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801" name="Line 20"/>
            <p:cNvSpPr/>
            <p:nvPr/>
          </p:nvSpPr>
          <p:spPr>
            <a:xfrm>
              <a:off x="4789" y="2544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802" name="Line 21"/>
            <p:cNvSpPr/>
            <p:nvPr/>
          </p:nvSpPr>
          <p:spPr>
            <a:xfrm>
              <a:off x="4789" y="2712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803" name="Line 22"/>
            <p:cNvSpPr/>
            <p:nvPr/>
          </p:nvSpPr>
          <p:spPr>
            <a:xfrm>
              <a:off x="4789" y="1200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804" name="Line 23"/>
            <p:cNvSpPr/>
            <p:nvPr/>
          </p:nvSpPr>
          <p:spPr>
            <a:xfrm>
              <a:off x="4789" y="2880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805" name="Line 24"/>
            <p:cNvSpPr/>
            <p:nvPr/>
          </p:nvSpPr>
          <p:spPr>
            <a:xfrm>
              <a:off x="4789" y="1368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1759" name="Line 26"/>
          <p:cNvSpPr/>
          <p:nvPr/>
        </p:nvSpPr>
        <p:spPr>
          <a:xfrm>
            <a:off x="4728211" y="4001453"/>
            <a:ext cx="108347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0" name="Line 27"/>
          <p:cNvSpPr/>
          <p:nvPr/>
        </p:nvSpPr>
        <p:spPr>
          <a:xfrm>
            <a:off x="4728211" y="1571387"/>
            <a:ext cx="108347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1" name="Line 28"/>
          <p:cNvSpPr/>
          <p:nvPr/>
        </p:nvSpPr>
        <p:spPr>
          <a:xfrm>
            <a:off x="7898369" y="3516392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2" name="AutoShape 29"/>
          <p:cNvSpPr/>
          <p:nvPr/>
        </p:nvSpPr>
        <p:spPr>
          <a:xfrm>
            <a:off x="8222219" y="1106567"/>
            <a:ext cx="342900" cy="3486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3" name="AutoShape 30"/>
          <p:cNvSpPr/>
          <p:nvPr/>
        </p:nvSpPr>
        <p:spPr>
          <a:xfrm>
            <a:off x="8362712" y="1357789"/>
            <a:ext cx="57150" cy="3257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4" name="AutoShape 31"/>
          <p:cNvSpPr/>
          <p:nvPr/>
        </p:nvSpPr>
        <p:spPr>
          <a:xfrm>
            <a:off x="8330565" y="4454605"/>
            <a:ext cx="107156" cy="15597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>
              <a:defRPr/>
            </a:pPr>
            <a:endParaRPr lang="zh-CN" altLang="zh-CN" sz="1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65" name="AutoShape 32"/>
          <p:cNvSpPr/>
          <p:nvPr/>
        </p:nvSpPr>
        <p:spPr>
          <a:xfrm>
            <a:off x="8222219" y="729139"/>
            <a:ext cx="400050" cy="4000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6" name="AutoShape 33"/>
          <p:cNvSpPr/>
          <p:nvPr/>
        </p:nvSpPr>
        <p:spPr>
          <a:xfrm>
            <a:off x="8279369" y="4558189"/>
            <a:ext cx="228600" cy="4000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82" name="AutoShape 34"/>
          <p:cNvSpPr/>
          <p:nvPr/>
        </p:nvSpPr>
        <p:spPr>
          <a:xfrm>
            <a:off x="8330565" y="2941321"/>
            <a:ext cx="107156" cy="161329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>
              <a:defRPr/>
            </a:pPr>
            <a:endParaRPr lang="zh-CN" altLang="zh-CN" sz="1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68" name="Line 35"/>
          <p:cNvSpPr/>
          <p:nvPr/>
        </p:nvSpPr>
        <p:spPr>
          <a:xfrm>
            <a:off x="8384144" y="3753326"/>
            <a:ext cx="1619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69" name="Line 36"/>
          <p:cNvSpPr/>
          <p:nvPr/>
        </p:nvSpPr>
        <p:spPr>
          <a:xfrm>
            <a:off x="8384144" y="1754267"/>
            <a:ext cx="1619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1770" name="Group 37"/>
          <p:cNvGrpSpPr/>
          <p:nvPr/>
        </p:nvGrpSpPr>
        <p:grpSpPr>
          <a:xfrm>
            <a:off x="8437722" y="1754267"/>
            <a:ext cx="108347" cy="1999059"/>
            <a:chOff x="4789" y="1200"/>
            <a:chExt cx="107" cy="1680"/>
          </a:xfrm>
        </p:grpSpPr>
        <p:sp>
          <p:nvSpPr>
            <p:cNvPr id="31784" name="Line 38"/>
            <p:cNvSpPr/>
            <p:nvPr/>
          </p:nvSpPr>
          <p:spPr>
            <a:xfrm>
              <a:off x="4789" y="1536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85" name="Line 39"/>
            <p:cNvSpPr/>
            <p:nvPr/>
          </p:nvSpPr>
          <p:spPr>
            <a:xfrm>
              <a:off x="4789" y="1704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86" name="Line 40"/>
            <p:cNvSpPr/>
            <p:nvPr/>
          </p:nvSpPr>
          <p:spPr>
            <a:xfrm>
              <a:off x="4789" y="1872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87" name="Line 41"/>
            <p:cNvSpPr/>
            <p:nvPr/>
          </p:nvSpPr>
          <p:spPr>
            <a:xfrm>
              <a:off x="4789" y="2040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88" name="Line 42"/>
            <p:cNvSpPr/>
            <p:nvPr/>
          </p:nvSpPr>
          <p:spPr>
            <a:xfrm>
              <a:off x="4789" y="2208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89" name="Line 43"/>
            <p:cNvSpPr/>
            <p:nvPr/>
          </p:nvSpPr>
          <p:spPr>
            <a:xfrm>
              <a:off x="4789" y="2376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90" name="Line 44"/>
            <p:cNvSpPr/>
            <p:nvPr/>
          </p:nvSpPr>
          <p:spPr>
            <a:xfrm>
              <a:off x="4789" y="2544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91" name="Line 45"/>
            <p:cNvSpPr/>
            <p:nvPr/>
          </p:nvSpPr>
          <p:spPr>
            <a:xfrm>
              <a:off x="4789" y="2712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92" name="Line 46"/>
            <p:cNvSpPr/>
            <p:nvPr/>
          </p:nvSpPr>
          <p:spPr>
            <a:xfrm>
              <a:off x="4789" y="1200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93" name="Line 47"/>
            <p:cNvSpPr/>
            <p:nvPr/>
          </p:nvSpPr>
          <p:spPr>
            <a:xfrm>
              <a:off x="4789" y="2880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94" name="Line 48"/>
            <p:cNvSpPr/>
            <p:nvPr/>
          </p:nvSpPr>
          <p:spPr>
            <a:xfrm>
              <a:off x="4789" y="1368"/>
              <a:ext cx="107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1772" name="Line 50"/>
          <p:cNvSpPr/>
          <p:nvPr/>
        </p:nvSpPr>
        <p:spPr>
          <a:xfrm>
            <a:off x="8437722" y="3970020"/>
            <a:ext cx="108347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73" name="Line 51"/>
          <p:cNvSpPr/>
          <p:nvPr/>
        </p:nvSpPr>
        <p:spPr>
          <a:xfrm>
            <a:off x="8437722" y="1539955"/>
            <a:ext cx="108347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4" name="Group 52"/>
          <p:cNvGrpSpPr/>
          <p:nvPr/>
        </p:nvGrpSpPr>
        <p:grpSpPr>
          <a:xfrm>
            <a:off x="5268754" y="3729991"/>
            <a:ext cx="1997869" cy="594122"/>
            <a:chOff x="2835" y="2659"/>
            <a:chExt cx="1678" cy="499"/>
          </a:xfrm>
        </p:grpSpPr>
        <p:sp>
          <p:nvSpPr>
            <p:cNvPr id="31782" name="AutoShape 53"/>
            <p:cNvSpPr/>
            <p:nvPr/>
          </p:nvSpPr>
          <p:spPr>
            <a:xfrm flipH="1">
              <a:off x="2925" y="2659"/>
              <a:ext cx="1497" cy="499"/>
            </a:xfrm>
            <a:prstGeom prst="wedgeRoundRectCallout">
              <a:avLst>
                <a:gd name="adj1" fmla="val -115450"/>
                <a:gd name="adj2" fmla="val 56532"/>
                <a:gd name="adj3" fmla="val 16667"/>
              </a:avLst>
            </a:prstGeom>
            <a:solidFill>
              <a:schemeClr val="folHlink"/>
            </a:solidFill>
            <a:ln w="9525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  <a:defRPr/>
              </a:pPr>
              <a:endParaRPr lang="zh-CN" altLang="zh-CN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783" name="Rectangle 54"/>
            <p:cNvSpPr/>
            <p:nvPr/>
          </p:nvSpPr>
          <p:spPr>
            <a:xfrm>
              <a:off x="2835" y="2750"/>
              <a:ext cx="1678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1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zh-CN" altLang="en-US" sz="21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将测不出温度</a:t>
              </a:r>
            </a:p>
          </p:txBody>
        </p:sp>
      </p:grpSp>
      <p:sp>
        <p:nvSpPr>
          <p:cNvPr id="53303" name="Rectangle 55"/>
          <p:cNvSpPr/>
          <p:nvPr/>
        </p:nvSpPr>
        <p:spPr>
          <a:xfrm>
            <a:off x="1320261" y="3983831"/>
            <a:ext cx="3031712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使用前应选择量程合适的温度计。</a:t>
            </a:r>
          </a:p>
        </p:txBody>
      </p:sp>
      <p:sp>
        <p:nvSpPr>
          <p:cNvPr id="31776" name="Rectangle 56"/>
          <p:cNvSpPr/>
          <p:nvPr/>
        </p:nvSpPr>
        <p:spPr>
          <a:xfrm>
            <a:off x="4728210" y="4324112"/>
            <a:ext cx="1512094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endParaRPr lang="zh-CN" altLang="zh-CN" sz="2100" b="1" dirty="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637699" y="1417321"/>
            <a:ext cx="3377089" cy="791940"/>
            <a:chOff x="249" y="754"/>
            <a:chExt cx="1761" cy="665"/>
          </a:xfrm>
        </p:grpSpPr>
        <p:sp>
          <p:nvSpPr>
            <p:cNvPr id="31780" name="AutoShape 58"/>
            <p:cNvSpPr/>
            <p:nvPr/>
          </p:nvSpPr>
          <p:spPr>
            <a:xfrm flipV="1">
              <a:off x="249" y="754"/>
              <a:ext cx="1723" cy="645"/>
            </a:xfrm>
            <a:prstGeom prst="wedgeRoundRectCallout">
              <a:avLst>
                <a:gd name="adj1" fmla="val 70037"/>
                <a:gd name="adj2" fmla="val 50657"/>
                <a:gd name="adj3" fmla="val 16667"/>
              </a:avLst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algn="ctr">
                <a:defRPr/>
              </a:pPr>
              <a:endParaRPr lang="zh-CN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781" name="Rectangle 59"/>
            <p:cNvSpPr/>
            <p:nvPr/>
          </p:nvSpPr>
          <p:spPr>
            <a:xfrm>
              <a:off x="385" y="799"/>
              <a:ext cx="1625" cy="6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温度计里的液体可能将温度计胀破。</a:t>
              </a:r>
            </a:p>
          </p:txBody>
        </p:sp>
      </p:grpSp>
      <p:sp>
        <p:nvSpPr>
          <p:cNvPr id="53309" name="AutoShape 61"/>
          <p:cNvSpPr/>
          <p:nvPr/>
        </p:nvSpPr>
        <p:spPr>
          <a:xfrm>
            <a:off x="260271" y="4000024"/>
            <a:ext cx="1133475" cy="573881"/>
          </a:xfrm>
          <a:prstGeom prst="cloudCallout">
            <a:avLst>
              <a:gd name="adj1" fmla="val -10713"/>
              <a:gd name="adj2" fmla="val 67014"/>
            </a:avLst>
          </a:prstGeom>
          <a:solidFill>
            <a:srgbClr val="EDFCA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zh-CN" altLang="zh-CN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310" name="Rectangle 62"/>
          <p:cNvSpPr/>
          <p:nvPr/>
        </p:nvSpPr>
        <p:spPr>
          <a:xfrm>
            <a:off x="637699" y="3892867"/>
            <a:ext cx="431006" cy="7610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！</a:t>
            </a: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2" t="8041" r="13842" b="5246"/>
          <a:stretch/>
        </p:blipFill>
        <p:spPr bwMode="auto">
          <a:xfrm>
            <a:off x="1099893" y="556374"/>
            <a:ext cx="426083" cy="4260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1889" y="1627520"/>
            <a:ext cx="389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65119" y="1586055"/>
            <a:ext cx="389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30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ldLvl="0" animBg="1"/>
      <p:bldP spid="53258" grpId="0" bldLvl="0" animBg="1"/>
      <p:bldP spid="53282" grpId="0" bldLvl="0" animBg="1"/>
      <p:bldP spid="53303" grpId="0"/>
      <p:bldP spid="53309" grpId="0" bldLvl="0" animBg="1"/>
      <p:bldP spid="533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Line 2"/>
          <p:cNvSpPr/>
          <p:nvPr/>
        </p:nvSpPr>
        <p:spPr>
          <a:xfrm>
            <a:off x="1619250" y="3623073"/>
            <a:ext cx="0" cy="1802606"/>
          </a:xfrm>
          <a:prstGeom prst="line">
            <a:avLst/>
          </a:prstGeom>
          <a:ln w="9525">
            <a:noFill/>
          </a:ln>
        </p:spPr>
      </p:sp>
      <p:sp>
        <p:nvSpPr>
          <p:cNvPr id="55299" name="Text Box 3"/>
          <p:cNvSpPr txBox="1"/>
          <p:nvPr/>
        </p:nvSpPr>
        <p:spPr>
          <a:xfrm>
            <a:off x="2703195" y="4245769"/>
            <a:ext cx="1419225" cy="71485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玻璃泡碰到容器壁</a:t>
            </a:r>
          </a:p>
        </p:txBody>
      </p:sp>
      <p:sp>
        <p:nvSpPr>
          <p:cNvPr id="55300" name="Text Box 4"/>
          <p:cNvSpPr txBox="1"/>
          <p:nvPr/>
        </p:nvSpPr>
        <p:spPr>
          <a:xfrm>
            <a:off x="763429" y="4254199"/>
            <a:ext cx="1419225" cy="71485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玻璃泡碰到容器底</a:t>
            </a:r>
          </a:p>
        </p:txBody>
      </p:sp>
      <p:sp>
        <p:nvSpPr>
          <p:cNvPr id="55301" name="Text Box 5"/>
          <p:cNvSpPr txBox="1"/>
          <p:nvPr/>
        </p:nvSpPr>
        <p:spPr>
          <a:xfrm>
            <a:off x="4847272" y="4245769"/>
            <a:ext cx="1709738" cy="71485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CC33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玻璃泡未全浸入液体中</a:t>
            </a:r>
          </a:p>
        </p:txBody>
      </p:sp>
      <p:sp>
        <p:nvSpPr>
          <p:cNvPr id="2058" name="Rectangle 6"/>
          <p:cNvSpPr/>
          <p:nvPr/>
        </p:nvSpPr>
        <p:spPr>
          <a:xfrm>
            <a:off x="3754755" y="485299"/>
            <a:ext cx="2088833" cy="43767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温度计的放置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763429" y="834867"/>
            <a:ext cx="7552373" cy="3055143"/>
            <a:chOff x="339" y="669"/>
            <a:chExt cx="3947" cy="2566"/>
          </a:xfrm>
        </p:grpSpPr>
        <p:sp>
          <p:nvSpPr>
            <p:cNvPr id="2064" name="Line 9"/>
            <p:cNvSpPr/>
            <p:nvPr/>
          </p:nvSpPr>
          <p:spPr>
            <a:xfrm>
              <a:off x="1576" y="956"/>
              <a:ext cx="1328" cy="8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2065" name="Line 10"/>
            <p:cNvSpPr/>
            <p:nvPr/>
          </p:nvSpPr>
          <p:spPr>
            <a:xfrm>
              <a:off x="1808" y="669"/>
              <a:ext cx="1024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2066" name="Line 11"/>
            <p:cNvSpPr/>
            <p:nvPr/>
          </p:nvSpPr>
          <p:spPr>
            <a:xfrm>
              <a:off x="1436" y="743"/>
              <a:ext cx="1124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2067" name="Line 12"/>
            <p:cNvSpPr/>
            <p:nvPr/>
          </p:nvSpPr>
          <p:spPr>
            <a:xfrm>
              <a:off x="1104" y="744"/>
              <a:ext cx="1231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2068" name="Line 13"/>
            <p:cNvSpPr/>
            <p:nvPr/>
          </p:nvSpPr>
          <p:spPr>
            <a:xfrm>
              <a:off x="1111" y="1616"/>
              <a:ext cx="1" cy="356"/>
            </a:xfrm>
            <a:prstGeom prst="line">
              <a:avLst/>
            </a:prstGeom>
            <a:ln w="9525">
              <a:noFill/>
            </a:ln>
          </p:spPr>
        </p:sp>
        <p:graphicFrame>
          <p:nvGraphicFramePr>
            <p:cNvPr id="2050" name="Object 14"/>
            <p:cNvGraphicFramePr>
              <a:graphicFrameLocks noChangeAspect="1"/>
            </p:cNvGraphicFramePr>
            <p:nvPr/>
          </p:nvGraphicFramePr>
          <p:xfrm>
            <a:off x="1338" y="845"/>
            <a:ext cx="749" cy="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4" r:id="rId4" imgW="1826280" imgH="4304520" progId="">
                    <p:embed/>
                  </p:oleObj>
                </mc:Choice>
                <mc:Fallback>
                  <p:oleObj r:id="rId4" imgW="1826280" imgH="4304520" progId="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845"/>
                          <a:ext cx="749" cy="1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Oval 15"/>
            <p:cNvSpPr/>
            <p:nvPr/>
          </p:nvSpPr>
          <p:spPr>
            <a:xfrm>
              <a:off x="2472" y="1896"/>
              <a:ext cx="725" cy="254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70" name="Oval 16"/>
            <p:cNvSpPr/>
            <p:nvPr/>
          </p:nvSpPr>
          <p:spPr>
            <a:xfrm>
              <a:off x="2472" y="2691"/>
              <a:ext cx="725" cy="254"/>
            </a:xfrm>
            <a:prstGeom prst="ellipse">
              <a:avLst/>
            </a:prstGeom>
            <a:solidFill>
              <a:srgbClr val="FFA7D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71" name="Oval 17"/>
            <p:cNvSpPr/>
            <p:nvPr/>
          </p:nvSpPr>
          <p:spPr>
            <a:xfrm>
              <a:off x="2572" y="2623"/>
              <a:ext cx="180" cy="254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72" name="Oval 18"/>
            <p:cNvSpPr/>
            <p:nvPr/>
          </p:nvSpPr>
          <p:spPr>
            <a:xfrm>
              <a:off x="2472" y="2192"/>
              <a:ext cx="725" cy="254"/>
            </a:xfrm>
            <a:prstGeom prst="ellipse">
              <a:avLst/>
            </a:prstGeom>
            <a:solidFill>
              <a:srgbClr val="FFA7D3">
                <a:alpha val="50195"/>
              </a:srgbClr>
            </a:solidFill>
            <a:ln w="9525" cap="flat" cmpd="sng">
              <a:solidFill>
                <a:srgbClr val="FFA7D3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73" name="Line 19"/>
            <p:cNvSpPr/>
            <p:nvPr/>
          </p:nvSpPr>
          <p:spPr>
            <a:xfrm>
              <a:off x="2472" y="2024"/>
              <a:ext cx="1" cy="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4" name="Line 20"/>
            <p:cNvSpPr/>
            <p:nvPr/>
          </p:nvSpPr>
          <p:spPr>
            <a:xfrm>
              <a:off x="3197" y="2024"/>
              <a:ext cx="1" cy="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5" name="Rectangle 21"/>
            <p:cNvSpPr/>
            <p:nvPr/>
          </p:nvSpPr>
          <p:spPr>
            <a:xfrm>
              <a:off x="2472" y="2500"/>
              <a:ext cx="725" cy="181"/>
            </a:xfrm>
            <a:prstGeom prst="rect">
              <a:avLst/>
            </a:prstGeom>
            <a:solidFill>
              <a:srgbClr val="FFA7D3">
                <a:alpha val="50195"/>
              </a:srgbClr>
            </a:solidFill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1" name="Object 22"/>
            <p:cNvGraphicFramePr>
              <a:graphicFrameLocks noChangeAspect="1"/>
            </p:cNvGraphicFramePr>
            <p:nvPr/>
          </p:nvGraphicFramePr>
          <p:xfrm>
            <a:off x="2835" y="799"/>
            <a:ext cx="82" cy="1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5" r:id="rId6" imgW="224280" imgH="4547880" progId="">
                    <p:embed/>
                  </p:oleObj>
                </mc:Choice>
                <mc:Fallback>
                  <p:oleObj r:id="rId6" imgW="224280" imgH="4547880" progId="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799"/>
                          <a:ext cx="82" cy="16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6" name="Rectangle 23"/>
            <p:cNvSpPr/>
            <p:nvPr/>
          </p:nvSpPr>
          <p:spPr>
            <a:xfrm>
              <a:off x="1565" y="2886"/>
              <a:ext cx="341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1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77" name="Rectangle 24"/>
            <p:cNvSpPr/>
            <p:nvPr/>
          </p:nvSpPr>
          <p:spPr>
            <a:xfrm>
              <a:off x="3741" y="2885"/>
              <a:ext cx="341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1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078" name="Rectangle 25"/>
            <p:cNvSpPr/>
            <p:nvPr/>
          </p:nvSpPr>
          <p:spPr>
            <a:xfrm>
              <a:off x="2653" y="2885"/>
              <a:ext cx="341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1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079" name="Rectangle 26"/>
            <p:cNvSpPr/>
            <p:nvPr/>
          </p:nvSpPr>
          <p:spPr>
            <a:xfrm>
              <a:off x="521" y="2886"/>
              <a:ext cx="341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1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80" name="Oval 27"/>
            <p:cNvSpPr/>
            <p:nvPr/>
          </p:nvSpPr>
          <p:spPr>
            <a:xfrm>
              <a:off x="3560" y="1895"/>
              <a:ext cx="725" cy="254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1" name="Oval 28"/>
            <p:cNvSpPr/>
            <p:nvPr/>
          </p:nvSpPr>
          <p:spPr>
            <a:xfrm>
              <a:off x="3560" y="2691"/>
              <a:ext cx="725" cy="254"/>
            </a:xfrm>
            <a:prstGeom prst="ellipse">
              <a:avLst/>
            </a:prstGeom>
            <a:solidFill>
              <a:srgbClr val="FFA7D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2" name="Oval 29"/>
            <p:cNvSpPr/>
            <p:nvPr/>
          </p:nvSpPr>
          <p:spPr>
            <a:xfrm>
              <a:off x="3660" y="2623"/>
              <a:ext cx="180" cy="254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3" name="Oval 30"/>
            <p:cNvSpPr/>
            <p:nvPr/>
          </p:nvSpPr>
          <p:spPr>
            <a:xfrm>
              <a:off x="3560" y="2192"/>
              <a:ext cx="725" cy="254"/>
            </a:xfrm>
            <a:prstGeom prst="ellipse">
              <a:avLst/>
            </a:prstGeom>
            <a:solidFill>
              <a:srgbClr val="FFA7D3">
                <a:alpha val="50195"/>
              </a:srgbClr>
            </a:solidFill>
            <a:ln w="9525" cap="flat" cmpd="sng">
              <a:solidFill>
                <a:srgbClr val="FFA7D3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4" name="Line 31"/>
            <p:cNvSpPr/>
            <p:nvPr/>
          </p:nvSpPr>
          <p:spPr>
            <a:xfrm>
              <a:off x="3560" y="2023"/>
              <a:ext cx="1" cy="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85" name="Line 32"/>
            <p:cNvSpPr/>
            <p:nvPr/>
          </p:nvSpPr>
          <p:spPr>
            <a:xfrm>
              <a:off x="4285" y="2024"/>
              <a:ext cx="1" cy="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86" name="Rectangle 33"/>
            <p:cNvSpPr/>
            <p:nvPr/>
          </p:nvSpPr>
          <p:spPr>
            <a:xfrm>
              <a:off x="3560" y="2500"/>
              <a:ext cx="725" cy="181"/>
            </a:xfrm>
            <a:prstGeom prst="rect">
              <a:avLst/>
            </a:prstGeom>
            <a:solidFill>
              <a:srgbClr val="FFA7D3">
                <a:alpha val="50195"/>
              </a:srgbClr>
            </a:solidFill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7" name="Oval 34"/>
            <p:cNvSpPr/>
            <p:nvPr/>
          </p:nvSpPr>
          <p:spPr>
            <a:xfrm>
              <a:off x="1383" y="1896"/>
              <a:ext cx="725" cy="254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8" name="Oval 35"/>
            <p:cNvSpPr/>
            <p:nvPr/>
          </p:nvSpPr>
          <p:spPr>
            <a:xfrm>
              <a:off x="1383" y="2691"/>
              <a:ext cx="725" cy="254"/>
            </a:xfrm>
            <a:prstGeom prst="ellipse">
              <a:avLst/>
            </a:prstGeom>
            <a:solidFill>
              <a:srgbClr val="FFA7D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9" name="Oval 36"/>
            <p:cNvSpPr/>
            <p:nvPr/>
          </p:nvSpPr>
          <p:spPr>
            <a:xfrm>
              <a:off x="1483" y="2623"/>
              <a:ext cx="180" cy="254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0" name="Oval 37"/>
            <p:cNvSpPr/>
            <p:nvPr/>
          </p:nvSpPr>
          <p:spPr>
            <a:xfrm>
              <a:off x="1383" y="2192"/>
              <a:ext cx="725" cy="254"/>
            </a:xfrm>
            <a:prstGeom prst="ellipse">
              <a:avLst/>
            </a:prstGeom>
            <a:solidFill>
              <a:srgbClr val="FFA7D3">
                <a:alpha val="50195"/>
              </a:srgbClr>
            </a:solidFill>
            <a:ln w="9525" cap="flat" cmpd="sng">
              <a:solidFill>
                <a:srgbClr val="FFA7D3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1" name="Line 38"/>
            <p:cNvSpPr/>
            <p:nvPr/>
          </p:nvSpPr>
          <p:spPr>
            <a:xfrm>
              <a:off x="1383" y="2024"/>
              <a:ext cx="1" cy="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92" name="Line 39"/>
            <p:cNvSpPr/>
            <p:nvPr/>
          </p:nvSpPr>
          <p:spPr>
            <a:xfrm>
              <a:off x="2108" y="2024"/>
              <a:ext cx="1" cy="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93" name="Rectangle 40"/>
            <p:cNvSpPr/>
            <p:nvPr/>
          </p:nvSpPr>
          <p:spPr>
            <a:xfrm>
              <a:off x="1383" y="2500"/>
              <a:ext cx="725" cy="181"/>
            </a:xfrm>
            <a:prstGeom prst="rect">
              <a:avLst/>
            </a:prstGeom>
            <a:solidFill>
              <a:srgbClr val="FFA7D3">
                <a:alpha val="50195"/>
              </a:srgbClr>
            </a:solidFill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4" name="Oval 41"/>
            <p:cNvSpPr/>
            <p:nvPr/>
          </p:nvSpPr>
          <p:spPr>
            <a:xfrm>
              <a:off x="339" y="1896"/>
              <a:ext cx="725" cy="254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5" name="Oval 42"/>
            <p:cNvSpPr/>
            <p:nvPr/>
          </p:nvSpPr>
          <p:spPr>
            <a:xfrm>
              <a:off x="339" y="2691"/>
              <a:ext cx="725" cy="254"/>
            </a:xfrm>
            <a:prstGeom prst="ellipse">
              <a:avLst/>
            </a:prstGeom>
            <a:solidFill>
              <a:srgbClr val="FFA7D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6" name="Oval 43"/>
            <p:cNvSpPr/>
            <p:nvPr/>
          </p:nvSpPr>
          <p:spPr>
            <a:xfrm>
              <a:off x="439" y="2623"/>
              <a:ext cx="180" cy="254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7" name="Oval 44"/>
            <p:cNvSpPr/>
            <p:nvPr/>
          </p:nvSpPr>
          <p:spPr>
            <a:xfrm>
              <a:off x="339" y="2192"/>
              <a:ext cx="725" cy="254"/>
            </a:xfrm>
            <a:prstGeom prst="ellipse">
              <a:avLst/>
            </a:prstGeom>
            <a:solidFill>
              <a:srgbClr val="FFA7D3">
                <a:alpha val="50195"/>
              </a:srgbClr>
            </a:solidFill>
            <a:ln w="9525" cap="flat" cmpd="sng">
              <a:solidFill>
                <a:srgbClr val="FFA7D3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8" name="Line 45"/>
            <p:cNvSpPr/>
            <p:nvPr/>
          </p:nvSpPr>
          <p:spPr>
            <a:xfrm>
              <a:off x="339" y="2024"/>
              <a:ext cx="1" cy="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99" name="Line 46"/>
            <p:cNvSpPr/>
            <p:nvPr/>
          </p:nvSpPr>
          <p:spPr>
            <a:xfrm>
              <a:off x="1064" y="2024"/>
              <a:ext cx="1" cy="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00" name="Rectangle 47"/>
            <p:cNvSpPr/>
            <p:nvPr/>
          </p:nvSpPr>
          <p:spPr>
            <a:xfrm>
              <a:off x="339" y="2500"/>
              <a:ext cx="725" cy="181"/>
            </a:xfrm>
            <a:prstGeom prst="rect">
              <a:avLst/>
            </a:prstGeom>
            <a:solidFill>
              <a:srgbClr val="FFA7D3">
                <a:alpha val="50195"/>
              </a:srgbClr>
            </a:solidFill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2" name="Object 48"/>
            <p:cNvGraphicFramePr>
              <a:graphicFrameLocks noChangeAspect="1"/>
            </p:cNvGraphicFramePr>
            <p:nvPr/>
          </p:nvGraphicFramePr>
          <p:xfrm>
            <a:off x="657" y="799"/>
            <a:ext cx="100" cy="2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6" r:id="rId8" imgW="224280" imgH="4547880" progId="">
                    <p:embed/>
                  </p:oleObj>
                </mc:Choice>
                <mc:Fallback>
                  <p:oleObj r:id="rId8" imgW="224280" imgH="4547880" progId="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799"/>
                          <a:ext cx="100" cy="20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49"/>
            <p:cNvGraphicFramePr>
              <a:graphicFrameLocks noChangeAspect="1"/>
            </p:cNvGraphicFramePr>
            <p:nvPr/>
          </p:nvGraphicFramePr>
          <p:xfrm>
            <a:off x="3832" y="753"/>
            <a:ext cx="94" cy="1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7" r:id="rId9" imgW="224280" imgH="4547880" progId="">
                    <p:embed/>
                  </p:oleObj>
                </mc:Choice>
                <mc:Fallback>
                  <p:oleObj r:id="rId9" imgW="224280" imgH="4547880" progId="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2" y="753"/>
                          <a:ext cx="94" cy="19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5346" name="Picture 50" descr="错了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6110" y="3801427"/>
            <a:ext cx="457200" cy="4441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47" name="Picture 51" descr="错了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9191" y="3801427"/>
            <a:ext cx="457200" cy="4441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48" name="Picture 52" descr="错了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73541" y="3801190"/>
            <a:ext cx="457200" cy="444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49" name="Picture 53" descr="对了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5136" y="3681055"/>
            <a:ext cx="582573" cy="4660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7" name="WordArt 269"/>
          <p:cNvSpPr>
            <a:spLocks noTextEdit="1"/>
          </p:cNvSpPr>
          <p:nvPr/>
        </p:nvSpPr>
        <p:spPr>
          <a:xfrm>
            <a:off x="7825645" y="1456849"/>
            <a:ext cx="1143000" cy="69294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>
              <a:defRPr/>
            </a:pPr>
            <a:r>
              <a:rPr lang="zh-CN" altLang="en-US" sz="2700" dirty="0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67803" y="1136333"/>
            <a:ext cx="4070508" cy="2283143"/>
            <a:chOff x="3082" y="2386"/>
            <a:chExt cx="8547" cy="4794"/>
          </a:xfrm>
        </p:grpSpPr>
        <p:sp>
          <p:nvSpPr>
            <p:cNvPr id="34826" name="WordArt 268"/>
            <p:cNvSpPr>
              <a:spLocks noTextEdit="1"/>
            </p:cNvSpPr>
            <p:nvPr/>
          </p:nvSpPr>
          <p:spPr>
            <a:xfrm>
              <a:off x="5378" y="2386"/>
              <a:ext cx="2478" cy="1346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fromWordArt="1">
              <a:normAutofit/>
            </a:bodyPr>
            <a:lstStyle/>
            <a:p>
              <a:pPr algn="ctr" eaLnBrk="0" hangingPunct="0">
                <a:defRPr/>
              </a:pPr>
              <a:r>
                <a:rPr lang="zh-CN" altLang="en-US" sz="27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</a:p>
          </p:txBody>
        </p:sp>
        <p:cxnSp>
          <p:nvCxnSpPr>
            <p:cNvPr id="5" name="直接连接符 4"/>
            <p:cNvCxnSpPr>
              <a:stCxn id="2052" idx="2"/>
            </p:cNvCxnSpPr>
            <p:nvPr/>
          </p:nvCxnSpPr>
          <p:spPr>
            <a:xfrm flipV="1">
              <a:off x="3082" y="3732"/>
              <a:ext cx="2296" cy="3448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endCxn id="2072" idx="4"/>
            </p:cNvCxnSpPr>
            <p:nvPr/>
          </p:nvCxnSpPr>
          <p:spPr>
            <a:xfrm>
              <a:off x="7899" y="3475"/>
              <a:ext cx="3730" cy="2720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endCxn id="2093" idx="1"/>
            </p:cNvCxnSpPr>
            <p:nvPr/>
          </p:nvCxnSpPr>
          <p:spPr>
            <a:xfrm flipH="1">
              <a:off x="5798" y="3689"/>
              <a:ext cx="994" cy="286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  <p:bldP spid="553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2762" y="900799"/>
            <a:ext cx="1170908" cy="39896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Line 3"/>
          <p:cNvSpPr/>
          <p:nvPr/>
        </p:nvSpPr>
        <p:spPr>
          <a:xfrm flipV="1">
            <a:off x="3600450" y="3112294"/>
            <a:ext cx="3077766" cy="19050"/>
          </a:xfrm>
          <a:prstGeom prst="line">
            <a:avLst/>
          </a:prstGeom>
          <a:ln w="38100" cap="flat" cmpd="sng">
            <a:solidFill>
              <a:srgbClr val="0066FF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56324" name="Line 4"/>
          <p:cNvSpPr/>
          <p:nvPr/>
        </p:nvSpPr>
        <p:spPr>
          <a:xfrm flipV="1">
            <a:off x="3977879" y="3112294"/>
            <a:ext cx="2484834" cy="1403747"/>
          </a:xfrm>
          <a:prstGeom prst="line">
            <a:avLst/>
          </a:prstGeom>
          <a:ln w="38100" cap="flat" cmpd="sng">
            <a:solidFill>
              <a:srgbClr val="FF33CC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56325" name="Line 5"/>
          <p:cNvSpPr/>
          <p:nvPr/>
        </p:nvSpPr>
        <p:spPr>
          <a:xfrm flipH="1" flipV="1">
            <a:off x="3869531" y="1707357"/>
            <a:ext cx="2538413" cy="1384697"/>
          </a:xfrm>
          <a:prstGeom prst="line">
            <a:avLst/>
          </a:prstGeom>
          <a:ln w="38100" cap="flat" cmpd="sng">
            <a:solidFill>
              <a:srgbClr val="FF33CC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56344" name="AutoShape 24"/>
          <p:cNvSpPr/>
          <p:nvPr/>
        </p:nvSpPr>
        <p:spPr>
          <a:xfrm>
            <a:off x="4031456" y="1221582"/>
            <a:ext cx="1134666" cy="540544"/>
          </a:xfrm>
          <a:prstGeom prst="cloudCallout">
            <a:avLst>
              <a:gd name="adj1" fmla="val 18940"/>
              <a:gd name="adj2" fmla="val 123347"/>
            </a:avLst>
          </a:prstGeom>
          <a:solidFill>
            <a:srgbClr val="FFFF99"/>
          </a:solidFill>
          <a:ln w="9525">
            <a:noFill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ED7D3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偏大</a:t>
            </a:r>
          </a:p>
        </p:txBody>
      </p:sp>
      <p:sp>
        <p:nvSpPr>
          <p:cNvPr id="56345" name="AutoShape 25"/>
          <p:cNvSpPr/>
          <p:nvPr/>
        </p:nvSpPr>
        <p:spPr>
          <a:xfrm>
            <a:off x="4301729" y="4300538"/>
            <a:ext cx="1188244" cy="486966"/>
          </a:xfrm>
          <a:prstGeom prst="cloudCallout">
            <a:avLst>
              <a:gd name="adj1" fmla="val 20440"/>
              <a:gd name="adj2" fmla="val -134597"/>
            </a:avLst>
          </a:prstGeom>
          <a:solidFill>
            <a:srgbClr val="FFFF99"/>
          </a:solidFill>
          <a:ln w="9525">
            <a:noFill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ED7D3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偏小</a:t>
            </a:r>
          </a:p>
        </p:txBody>
      </p:sp>
      <p:sp>
        <p:nvSpPr>
          <p:cNvPr id="56346" name="AutoShape 26"/>
          <p:cNvSpPr/>
          <p:nvPr/>
        </p:nvSpPr>
        <p:spPr>
          <a:xfrm>
            <a:off x="3461147" y="2357200"/>
            <a:ext cx="1081088" cy="648890"/>
          </a:xfrm>
          <a:prstGeom prst="cloudCallout">
            <a:avLst>
              <a:gd name="adj1" fmla="val 36125"/>
              <a:gd name="adj2" fmla="val 46148"/>
            </a:avLst>
          </a:prstGeom>
          <a:solidFill>
            <a:srgbClr val="FFCC00"/>
          </a:solidFill>
          <a:ln w="9525">
            <a:noFill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</a:t>
            </a:r>
          </a:p>
        </p:txBody>
      </p:sp>
      <p:sp>
        <p:nvSpPr>
          <p:cNvPr id="37901" name="Line 37"/>
          <p:cNvSpPr/>
          <p:nvPr/>
        </p:nvSpPr>
        <p:spPr>
          <a:xfrm rot="16200000" flipV="1">
            <a:off x="7256860" y="3026569"/>
            <a:ext cx="1338263" cy="0"/>
          </a:xfrm>
          <a:prstGeom prst="line">
            <a:avLst/>
          </a:prstGeom>
          <a:ln w="9525">
            <a:noFill/>
          </a:ln>
        </p:spPr>
      </p:sp>
      <p:sp>
        <p:nvSpPr>
          <p:cNvPr id="37902" name="Line 38"/>
          <p:cNvSpPr/>
          <p:nvPr/>
        </p:nvSpPr>
        <p:spPr>
          <a:xfrm>
            <a:off x="4051697" y="1370410"/>
            <a:ext cx="1219200" cy="0"/>
          </a:xfrm>
          <a:prstGeom prst="line">
            <a:avLst/>
          </a:prstGeom>
          <a:ln w="9525">
            <a:noFill/>
          </a:ln>
        </p:spPr>
      </p:sp>
      <p:sp>
        <p:nvSpPr>
          <p:cNvPr id="37903" name="Line 39"/>
          <p:cNvSpPr/>
          <p:nvPr/>
        </p:nvSpPr>
        <p:spPr>
          <a:xfrm>
            <a:off x="3932635" y="1458516"/>
            <a:ext cx="1338263" cy="0"/>
          </a:xfrm>
          <a:prstGeom prst="line">
            <a:avLst/>
          </a:prstGeom>
          <a:ln w="9525">
            <a:noFill/>
          </a:ln>
        </p:spPr>
      </p:sp>
      <p:sp>
        <p:nvSpPr>
          <p:cNvPr id="37904" name="Rectangle 40"/>
          <p:cNvSpPr/>
          <p:nvPr/>
        </p:nvSpPr>
        <p:spPr>
          <a:xfrm>
            <a:off x="3525679" y="449104"/>
            <a:ext cx="2271236" cy="43767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温度计的读值</a:t>
            </a:r>
          </a:p>
        </p:txBody>
      </p:sp>
      <p:sp>
        <p:nvSpPr>
          <p:cNvPr id="56363" name="Text Box 43"/>
          <p:cNvSpPr txBox="1"/>
          <p:nvPr/>
        </p:nvSpPr>
        <p:spPr>
          <a:xfrm>
            <a:off x="2250282" y="1006078"/>
            <a:ext cx="5941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甲</a:t>
            </a:r>
          </a:p>
        </p:txBody>
      </p:sp>
      <p:sp>
        <p:nvSpPr>
          <p:cNvPr id="56364" name="Rectangle 44"/>
          <p:cNvSpPr/>
          <p:nvPr/>
        </p:nvSpPr>
        <p:spPr>
          <a:xfrm>
            <a:off x="1709738" y="2895600"/>
            <a:ext cx="409407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乙</a:t>
            </a:r>
          </a:p>
        </p:txBody>
      </p:sp>
      <p:sp>
        <p:nvSpPr>
          <p:cNvPr id="56365" name="Rectangle 45"/>
          <p:cNvSpPr/>
          <p:nvPr/>
        </p:nvSpPr>
        <p:spPr>
          <a:xfrm>
            <a:off x="2250282" y="4300537"/>
            <a:ext cx="409407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丙</a:t>
            </a:r>
          </a:p>
        </p:txBody>
      </p:sp>
      <p:sp>
        <p:nvSpPr>
          <p:cNvPr id="56366" name="Rectangle 46"/>
          <p:cNvSpPr/>
          <p:nvPr/>
        </p:nvSpPr>
        <p:spPr>
          <a:xfrm>
            <a:off x="2655570" y="1808798"/>
            <a:ext cx="1068241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（俯视）</a:t>
            </a:r>
          </a:p>
        </p:txBody>
      </p:sp>
      <p:sp>
        <p:nvSpPr>
          <p:cNvPr id="56367" name="Rectangle 47"/>
          <p:cNvSpPr/>
          <p:nvPr/>
        </p:nvSpPr>
        <p:spPr>
          <a:xfrm>
            <a:off x="2115026" y="4692016"/>
            <a:ext cx="1081088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（仰视）</a:t>
            </a:r>
          </a:p>
        </p:txBody>
      </p:sp>
      <p:sp>
        <p:nvSpPr>
          <p:cNvPr id="56368" name="Rectangle 48"/>
          <p:cNvSpPr/>
          <p:nvPr/>
        </p:nvSpPr>
        <p:spPr>
          <a:xfrm>
            <a:off x="2545080" y="3490437"/>
            <a:ext cx="1068241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（平视）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621009"/>
              </p:ext>
            </p:extLst>
          </p:nvPr>
        </p:nvGraphicFramePr>
        <p:xfrm>
          <a:off x="3236833" y="1323738"/>
          <a:ext cx="577691" cy="4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r:id="rId6" imgW="638264" imgH="762106" progId="PBrush">
                  <p:embed/>
                </p:oleObj>
              </mc:Choice>
              <mc:Fallback>
                <p:oleObj r:id="rId6" imgW="638264" imgH="762106" progId="PBrush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833" y="1323738"/>
                        <a:ext cx="577691" cy="43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538986"/>
              </p:ext>
            </p:extLst>
          </p:nvPr>
        </p:nvGraphicFramePr>
        <p:xfrm>
          <a:off x="2905119" y="2735342"/>
          <a:ext cx="556028" cy="582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r:id="rId8" imgW="600159" imgH="895238" progId="PBrush">
                  <p:embed/>
                </p:oleObj>
              </mc:Choice>
              <mc:Fallback>
                <p:oleObj r:id="rId8" imgW="600159" imgH="895238" progId="PBrus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19" y="2735342"/>
                        <a:ext cx="556028" cy="582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02600"/>
              </p:ext>
            </p:extLst>
          </p:nvPr>
        </p:nvGraphicFramePr>
        <p:xfrm>
          <a:off x="3600450" y="4371380"/>
          <a:ext cx="372428" cy="49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r:id="rId10" imgW="628571" imgH="866896" progId="PBrush">
                  <p:embed/>
                </p:oleObj>
              </mc:Choice>
              <mc:Fallback>
                <p:oleObj r:id="rId10" imgW="628571" imgH="866896" progId="PBrush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4371380"/>
                        <a:ext cx="372428" cy="493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4" grpId="0" bldLvl="0" animBg="1"/>
      <p:bldP spid="56345" grpId="0" bldLvl="0" animBg="1"/>
      <p:bldP spid="56346" grpId="0" bldLvl="0" animBg="1"/>
      <p:bldP spid="56363" grpId="0"/>
      <p:bldP spid="56364" grpId="0"/>
      <p:bldP spid="56365" grpId="0"/>
      <p:bldP spid="56366" grpId="0"/>
      <p:bldP spid="56367" grpId="0"/>
      <p:bldP spid="563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74" y="658137"/>
            <a:ext cx="2996726" cy="3220113"/>
          </a:xfrm>
          <a:prstGeom prst="rect">
            <a:avLst/>
          </a:prstGeom>
        </p:spPr>
      </p:pic>
      <p:sp>
        <p:nvSpPr>
          <p:cNvPr id="38914" name="Text Box 2"/>
          <p:cNvSpPr txBox="1"/>
          <p:nvPr/>
        </p:nvSpPr>
        <p:spPr>
          <a:xfrm>
            <a:off x="3185541" y="519684"/>
            <a:ext cx="2641283" cy="43767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温度计的使用方法</a:t>
            </a:r>
          </a:p>
        </p:txBody>
      </p:sp>
      <p:sp>
        <p:nvSpPr>
          <p:cNvPr id="54276" name="Text Box 4"/>
          <p:cNvSpPr txBox="1"/>
          <p:nvPr/>
        </p:nvSpPr>
        <p:spPr>
          <a:xfrm>
            <a:off x="1435418" y="2610803"/>
            <a:ext cx="5893594" cy="22845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玻璃泡要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全部浸入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被测物质；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要等示数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稳定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后再读数；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读数时玻璃泡要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继续留在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被测物质中；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视线要与液柱上表面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54277" name="Text Box 5"/>
          <p:cNvSpPr txBox="1"/>
          <p:nvPr/>
        </p:nvSpPr>
        <p:spPr>
          <a:xfrm>
            <a:off x="1810036" y="1048417"/>
            <a:ext cx="1066639" cy="117724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量程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分度值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零刻度</a:t>
            </a:r>
          </a:p>
        </p:txBody>
      </p:sp>
      <p:sp>
        <p:nvSpPr>
          <p:cNvPr id="54278" name="Rectangle 6"/>
          <p:cNvSpPr/>
          <p:nvPr/>
        </p:nvSpPr>
        <p:spPr>
          <a:xfrm>
            <a:off x="606333" y="2172221"/>
            <a:ext cx="106663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一不：</a:t>
            </a:r>
          </a:p>
        </p:txBody>
      </p:sp>
      <p:sp>
        <p:nvSpPr>
          <p:cNvPr id="54279" name="Rectangle 7"/>
          <p:cNvSpPr/>
          <p:nvPr/>
        </p:nvSpPr>
        <p:spPr>
          <a:xfrm>
            <a:off x="493366" y="3439668"/>
            <a:ext cx="106663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四要：</a:t>
            </a:r>
          </a:p>
        </p:txBody>
      </p:sp>
      <p:sp>
        <p:nvSpPr>
          <p:cNvPr id="54280" name="Rectangle 8"/>
          <p:cNvSpPr/>
          <p:nvPr/>
        </p:nvSpPr>
        <p:spPr>
          <a:xfrm>
            <a:off x="568214" y="1358456"/>
            <a:ext cx="1241822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三看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281" name="AutoShape 9"/>
          <p:cNvSpPr/>
          <p:nvPr/>
        </p:nvSpPr>
        <p:spPr bwMode="auto">
          <a:xfrm flipH="1">
            <a:off x="1291114" y="2969658"/>
            <a:ext cx="228600" cy="1565672"/>
          </a:xfrm>
          <a:prstGeom prst="rightBrace">
            <a:avLst>
              <a:gd name="adj1" fmla="val 3446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2400" b="1">
              <a:solidFill>
                <a:srgbClr val="ED7D3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282" name="AutoShape 10"/>
          <p:cNvSpPr/>
          <p:nvPr/>
        </p:nvSpPr>
        <p:spPr bwMode="auto">
          <a:xfrm flipH="1">
            <a:off x="1474280" y="1198912"/>
            <a:ext cx="171450" cy="857250"/>
          </a:xfrm>
          <a:prstGeom prst="rightBrace">
            <a:avLst>
              <a:gd name="adj1" fmla="val 1663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388036" y="1157287"/>
            <a:ext cx="2509838" cy="37625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使用口诀</a:t>
            </a: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液泡浸入被测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液</a:t>
            </a:r>
            <a:r>
              <a:rPr 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，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不能触碰底或壁。</a:t>
            </a: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插入稍后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一会儿</a:t>
            </a:r>
            <a:r>
              <a:rPr 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，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稳定读数要仔细。</a:t>
            </a: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读数仍留被测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液</a:t>
            </a:r>
            <a:r>
              <a:rPr 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，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视线与柱上面平。</a:t>
            </a:r>
          </a:p>
        </p:txBody>
      </p:sp>
      <p:sp>
        <p:nvSpPr>
          <p:cNvPr id="15" name="Text Box 3"/>
          <p:cNvSpPr txBox="1"/>
          <p:nvPr/>
        </p:nvSpPr>
        <p:spPr>
          <a:xfrm>
            <a:off x="1435418" y="2163737"/>
            <a:ext cx="482536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玻璃泡不能碰到容器底或容器壁。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/>
      <p:bldP spid="54280" grpId="0"/>
      <p:bldP spid="54281" grpId="0" bldLvl="0" animBg="1"/>
      <p:bldP spid="54282" grpId="0" bldLvl="0" animBg="1"/>
      <p:bldP spid="10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3381" y="1021518"/>
            <a:ext cx="8596027" cy="392440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图所示是实验室常用</a:t>
            </a: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温度计，关于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它的</a:t>
            </a: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endParaRPr lang="en-US" altLang="zh-CN" sz="26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法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正确的是 </a:t>
            </a: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）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A．该温度计的示数为39℃ 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B．该温度计的分度值是0.1℃ 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C．常用温度计是根据固体热胀冷缩的原理制成的 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D．在使用该温度计测量物体温度</a:t>
            </a: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时，可以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离开被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测物体读数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83538" y="1690812"/>
            <a:ext cx="404336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91" y="1011918"/>
            <a:ext cx="1361609" cy="3639503"/>
          </a:xfrm>
          <a:prstGeom prst="rect">
            <a:avLst/>
          </a:prstGeom>
        </p:spPr>
      </p:pic>
      <p:grpSp>
        <p:nvGrpSpPr>
          <p:cNvPr id="25" name="组合 3"/>
          <p:cNvGrpSpPr/>
          <p:nvPr/>
        </p:nvGrpSpPr>
        <p:grpSpPr bwMode="auto">
          <a:xfrm>
            <a:off x="3402331" y="557894"/>
            <a:ext cx="1879600" cy="477054"/>
            <a:chOff x="497257" y="753279"/>
            <a:chExt cx="1881032" cy="477860"/>
          </a:xfrm>
        </p:grpSpPr>
        <p:grpSp>
          <p:nvGrpSpPr>
            <p:cNvPr id="26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28" name="缺角矩形 27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缺角矩形 28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缺角矩形 29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缺角矩形 30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3924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连接中考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3333930" y="875132"/>
            <a:ext cx="5873444" cy="33932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如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图所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示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辽宁省气象台楼外有一个“身高”达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米的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温度计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巨型温度计从气象台的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楼一直延伸到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温度计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上有很醒目的刻度线和亚克力温度读数发光字。这个巨型温度计与计算机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相连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温度传感器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将监测到的温度传至计算机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后，再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在巨型温度计上显示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出来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气温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测量误差为正负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摄氏度。</a:t>
            </a:r>
          </a:p>
          <a:p>
            <a:pPr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能说出常用温度计的工作原理吗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0" y="706690"/>
            <a:ext cx="2786062" cy="3968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232" y="1453659"/>
            <a:ext cx="7427690" cy="4757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Text Box 4"/>
          <p:cNvSpPr txBox="1"/>
          <p:nvPr/>
        </p:nvSpPr>
        <p:spPr>
          <a:xfrm>
            <a:off x="1208723" y="3144918"/>
            <a:ext cx="1512094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7A77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量程</a:t>
            </a:r>
          </a:p>
        </p:txBody>
      </p:sp>
      <p:sp>
        <p:nvSpPr>
          <p:cNvPr id="84997" name="Text Box 5"/>
          <p:cNvSpPr txBox="1"/>
          <p:nvPr/>
        </p:nvSpPr>
        <p:spPr>
          <a:xfrm>
            <a:off x="2110264" y="3145155"/>
            <a:ext cx="1824514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35℃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42℃ </a:t>
            </a:r>
          </a:p>
        </p:txBody>
      </p:sp>
      <p:sp>
        <p:nvSpPr>
          <p:cNvPr id="84998" name="Text Box 6"/>
          <p:cNvSpPr txBox="1"/>
          <p:nvPr/>
        </p:nvSpPr>
        <p:spPr>
          <a:xfrm>
            <a:off x="6019324" y="3145155"/>
            <a:ext cx="1167289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0.1℃ </a:t>
            </a:r>
          </a:p>
        </p:txBody>
      </p:sp>
      <p:sp>
        <p:nvSpPr>
          <p:cNvPr id="40967" name="Text Box 7"/>
          <p:cNvSpPr txBox="1"/>
          <p:nvPr/>
        </p:nvSpPr>
        <p:spPr>
          <a:xfrm>
            <a:off x="4648677" y="3144918"/>
            <a:ext cx="1727597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7A77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分度值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880360" y="491490"/>
            <a:ext cx="2803207" cy="473868"/>
            <a:chOff x="6048" y="1032"/>
            <a:chExt cx="5886" cy="995"/>
          </a:xfrm>
        </p:grpSpPr>
        <p:sp>
          <p:nvSpPr>
            <p:cNvPr id="40970" name="矩形 1"/>
            <p:cNvSpPr>
              <a:spLocks noChangeArrowheads="1"/>
            </p:cNvSpPr>
            <p:nvPr/>
          </p:nvSpPr>
          <p:spPr bwMode="auto">
            <a:xfrm>
              <a:off x="6048" y="1213"/>
              <a:ext cx="2811" cy="8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知识点 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331" y="1032"/>
              <a:ext cx="2603" cy="9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体温计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4443889" y="1693069"/>
            <a:ext cx="357188" cy="1114425"/>
          </a:xfrm>
          <a:prstGeom prst="line">
            <a:avLst/>
          </a:prstGeom>
          <a:ln w="444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940616" y="2599754"/>
            <a:ext cx="1485900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内径更细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73654" y="2607469"/>
            <a:ext cx="1685398" cy="438582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精确程度高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34198" y="3998310"/>
            <a:ext cx="5752216" cy="438582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人体体温的变化一般在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35℃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42℃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之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间。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7" name="组合 18"/>
          <p:cNvGrpSpPr/>
          <p:nvPr/>
        </p:nvGrpSpPr>
        <p:grpSpPr bwMode="auto">
          <a:xfrm>
            <a:off x="2821209" y="541973"/>
            <a:ext cx="1525530" cy="423517"/>
            <a:chOff x="2094735" y="684067"/>
            <a:chExt cx="1906600" cy="564688"/>
          </a:xfrm>
        </p:grpSpPr>
        <p:sp>
          <p:nvSpPr>
            <p:cNvPr id="18" name="圆角矩形 17"/>
            <p:cNvSpPr/>
            <p:nvPr/>
          </p:nvSpPr>
          <p:spPr>
            <a:xfrm>
              <a:off x="2094735" y="684067"/>
              <a:ext cx="1906600" cy="53460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324" eaLnBrk="0" hangingPunct="0">
                <a:defRPr/>
              </a:pPr>
              <a:endPara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2117820" y="731692"/>
              <a:ext cx="1883515" cy="517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685324">
                <a:lnSpc>
                  <a:spcPct val="8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知识点 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84997" grpId="0"/>
      <p:bldP spid="84998" grpId="0"/>
      <p:bldP spid="40967" grpId="0"/>
      <p:bldP spid="7" grpId="0" animBg="1"/>
      <p:bldP spid="9" grpId="0" animBg="1"/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矩形 12290"/>
          <p:cNvSpPr>
            <a:spLocks noChangeArrowheads="1"/>
          </p:cNvSpPr>
          <p:nvPr/>
        </p:nvSpPr>
        <p:spPr bwMode="auto">
          <a:xfrm>
            <a:off x="-1666" y="504111"/>
            <a:ext cx="9146381" cy="540544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100" b="1" spc="75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  <a:r>
              <a:rPr lang="zh-CN" altLang="zh-CN" sz="2100" b="1" spc="75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探究实验：体温计中缩口的作用</a:t>
            </a:r>
          </a:p>
        </p:txBody>
      </p:sp>
      <p:pic>
        <p:nvPicPr>
          <p:cNvPr id="4" name="图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2737" y="1333128"/>
            <a:ext cx="4000127" cy="2993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组合 6"/>
          <p:cNvGrpSpPr/>
          <p:nvPr/>
        </p:nvGrpSpPr>
        <p:grpSpPr>
          <a:xfrm>
            <a:off x="1929607" y="1346597"/>
            <a:ext cx="837045" cy="2980330"/>
            <a:chOff x="464930" y="1150512"/>
            <a:chExt cx="837045" cy="2980330"/>
          </a:xfrm>
        </p:grpSpPr>
        <p:sp>
          <p:nvSpPr>
            <p:cNvPr id="11" name="右箭头标注 7"/>
            <p:cNvSpPr/>
            <p:nvPr/>
          </p:nvSpPr>
          <p:spPr>
            <a:xfrm>
              <a:off x="464930" y="1150512"/>
              <a:ext cx="837045" cy="2980330"/>
            </a:xfrm>
            <a:prstGeom prst="right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24">
                <a:defRPr/>
              </a:pPr>
              <a:endParaRPr lang="zh-CN" altLang="en-US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33" y="1150512"/>
              <a:ext cx="487191" cy="42949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0"/>
            <p:cNvSpPr txBox="1"/>
            <p:nvPr/>
          </p:nvSpPr>
          <p:spPr>
            <a:xfrm>
              <a:off x="487931" y="1668379"/>
              <a:ext cx="430887" cy="22218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685324">
                <a:defRPr/>
              </a:pPr>
              <a:r>
                <a:rPr lang="zh-CN" altLang="en-US" sz="1600" b="1" spc="3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点击图片播放视频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/>
          <p:nvPr/>
        </p:nvSpPr>
        <p:spPr>
          <a:xfrm>
            <a:off x="1072516" y="1815941"/>
            <a:ext cx="2635091" cy="1176338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水银膨胀能    缩口升到直管内。</a:t>
            </a:r>
          </a:p>
        </p:txBody>
      </p:sp>
      <p:sp>
        <p:nvSpPr>
          <p:cNvPr id="58371" name="Rectangle 3"/>
          <p:cNvSpPr/>
          <p:nvPr/>
        </p:nvSpPr>
        <p:spPr>
          <a:xfrm>
            <a:off x="1363504" y="1234440"/>
            <a:ext cx="2052638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测体温时</a:t>
            </a:r>
          </a:p>
        </p:txBody>
      </p:sp>
      <p:sp>
        <p:nvSpPr>
          <p:cNvPr id="58372" name="Rectangle 4"/>
          <p:cNvSpPr/>
          <p:nvPr/>
        </p:nvSpPr>
        <p:spPr>
          <a:xfrm>
            <a:off x="4961573" y="1815942"/>
            <a:ext cx="3962876" cy="2284571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体温计离开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人体，水银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遇冷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收缩，直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管内水银来不及退回玻璃泡就在缩口处    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，故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仍然指示原来的温度。</a:t>
            </a:r>
          </a:p>
        </p:txBody>
      </p:sp>
      <p:sp>
        <p:nvSpPr>
          <p:cNvPr id="58373" name="Text Box 5"/>
          <p:cNvSpPr txBox="1"/>
          <p:nvPr/>
        </p:nvSpPr>
        <p:spPr>
          <a:xfrm>
            <a:off x="5329237" y="1234440"/>
            <a:ext cx="2214563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读体温时</a:t>
            </a:r>
          </a:p>
        </p:txBody>
      </p:sp>
      <p:sp>
        <p:nvSpPr>
          <p:cNvPr id="58374" name="Rectangle 6"/>
          <p:cNvSpPr/>
          <p:nvPr/>
        </p:nvSpPr>
        <p:spPr>
          <a:xfrm>
            <a:off x="2627710" y="4383263"/>
            <a:ext cx="52387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使用体温计前要往下用力甩几下。</a:t>
            </a:r>
          </a:p>
        </p:txBody>
      </p:sp>
      <p:sp>
        <p:nvSpPr>
          <p:cNvPr id="58375" name="AutoShape 7"/>
          <p:cNvSpPr/>
          <p:nvPr/>
        </p:nvSpPr>
        <p:spPr>
          <a:xfrm>
            <a:off x="1494235" y="4252342"/>
            <a:ext cx="1133475" cy="573881"/>
          </a:xfrm>
          <a:prstGeom prst="cloudCallout">
            <a:avLst>
              <a:gd name="adj1" fmla="val -10713"/>
              <a:gd name="adj2" fmla="val 67014"/>
            </a:avLst>
          </a:prstGeom>
          <a:solidFill>
            <a:srgbClr val="EDFCA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zh-CN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376" name="Rectangle 8"/>
          <p:cNvSpPr/>
          <p:nvPr/>
        </p:nvSpPr>
        <p:spPr>
          <a:xfrm>
            <a:off x="1871663" y="4245769"/>
            <a:ext cx="431006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</a:p>
        </p:txBody>
      </p:sp>
      <p:pic>
        <p:nvPicPr>
          <p:cNvPr id="43017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0007" y="1234440"/>
            <a:ext cx="810341" cy="3118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9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151" y="3274219"/>
            <a:ext cx="432197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0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1729" y="1234440"/>
            <a:ext cx="93126" cy="2060020"/>
          </a:xfrm>
          <a:prstGeom prst="rect">
            <a:avLst/>
          </a:prstGeom>
          <a:solidFill>
            <a:schemeClr val="bg2"/>
          </a:solidFill>
          <a:ln w="31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13"/>
          <p:cNvGrpSpPr/>
          <p:nvPr/>
        </p:nvGrpSpPr>
        <p:grpSpPr>
          <a:xfrm flipH="1">
            <a:off x="2736056" y="3436144"/>
            <a:ext cx="1081088" cy="486966"/>
            <a:chOff x="4286" y="210"/>
            <a:chExt cx="817" cy="453"/>
          </a:xfrm>
        </p:grpSpPr>
        <p:sp>
          <p:nvSpPr>
            <p:cNvPr id="43024" name="AutoShape 14"/>
            <p:cNvSpPr/>
            <p:nvPr/>
          </p:nvSpPr>
          <p:spPr>
            <a:xfrm flipV="1">
              <a:off x="4286" y="210"/>
              <a:ext cx="817" cy="453"/>
            </a:xfrm>
            <a:prstGeom prst="wedgeRoundRectCallout">
              <a:avLst>
                <a:gd name="adj1" fmla="val -100185"/>
                <a:gd name="adj2" fmla="val 16444"/>
                <a:gd name="adj3" fmla="val 16667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algn="ctr">
                <a:defRPr/>
              </a:pPr>
              <a:endPara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025" name="Rectangle 15"/>
            <p:cNvSpPr/>
            <p:nvPr/>
          </p:nvSpPr>
          <p:spPr>
            <a:xfrm>
              <a:off x="4377" y="210"/>
              <a:ext cx="692" cy="429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缩口</a:t>
              </a:r>
            </a:p>
          </p:txBody>
        </p:sp>
      </p:grpSp>
      <p:sp>
        <p:nvSpPr>
          <p:cNvPr id="58386" name="Rectangle 18"/>
          <p:cNvSpPr/>
          <p:nvPr/>
        </p:nvSpPr>
        <p:spPr>
          <a:xfrm>
            <a:off x="2627710" y="1909072"/>
            <a:ext cx="9715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</a:p>
        </p:txBody>
      </p:sp>
      <p:sp>
        <p:nvSpPr>
          <p:cNvPr id="58387" name="Rectangle 19"/>
          <p:cNvSpPr/>
          <p:nvPr/>
        </p:nvSpPr>
        <p:spPr>
          <a:xfrm>
            <a:off x="7786688" y="3015615"/>
            <a:ext cx="10287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断开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91853" y="578930"/>
            <a:ext cx="1712595" cy="43767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缩口的作用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49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ldLvl="0" animBg="1"/>
      <p:bldP spid="58371" grpId="0"/>
      <p:bldP spid="58372" grpId="0" bldLvl="0" animBg="1"/>
      <p:bldP spid="58373" grpId="0"/>
      <p:bldP spid="58374" grpId="0"/>
      <p:bldP spid="58375" grpId="0" bldLvl="0" animBg="1"/>
      <p:bldP spid="58376" grpId="0"/>
      <p:bldP spid="58386" grpId="0"/>
      <p:bldP spid="583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8231" y="1071788"/>
            <a:ext cx="8047537" cy="3930050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体温计测量病人甲的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体温，示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数是38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℃，如果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该体温计未经甩过就用来测量病人乙的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体温，示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数也是38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℃，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下列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判断正确的是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）</a:t>
            </a:r>
          </a:p>
          <a:p>
            <a:pPr lvl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A．乙的体温一定等于甲的体温  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．乙的体温不可能等于甲的体温 </a:t>
            </a:r>
          </a:p>
          <a:p>
            <a:pPr lvl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C．乙的体温不可能高于甲的体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．乙的体温一定低于甲的体温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69603" y="2263948"/>
            <a:ext cx="333375" cy="43767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</a:p>
        </p:txBody>
      </p:sp>
      <p:grpSp>
        <p:nvGrpSpPr>
          <p:cNvPr id="25" name="组合 3"/>
          <p:cNvGrpSpPr/>
          <p:nvPr/>
        </p:nvGrpSpPr>
        <p:grpSpPr bwMode="auto">
          <a:xfrm>
            <a:off x="3632200" y="558222"/>
            <a:ext cx="1879600" cy="477054"/>
            <a:chOff x="497257" y="753279"/>
            <a:chExt cx="1881032" cy="477860"/>
          </a:xfrm>
        </p:grpSpPr>
        <p:grpSp>
          <p:nvGrpSpPr>
            <p:cNvPr id="26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28" name="缺角矩形 27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缺角矩形 28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缺角矩形 29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缺角矩形 30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3924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连接中考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850" y="1256559"/>
            <a:ext cx="8975408" cy="321908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下列温度值最接近实际的是（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）</a:t>
            </a:r>
          </a:p>
          <a:p>
            <a:pPr lvl="1">
              <a:lnSpc>
                <a:spcPct val="150000"/>
              </a:lnSpc>
              <a:defRPr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A．健康成年人的体温是39℃ </a:t>
            </a:r>
          </a:p>
          <a:p>
            <a:pPr lvl="1">
              <a:lnSpc>
                <a:spcPct val="150000"/>
              </a:lnSpc>
              <a:defRPr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B．让人感觉温暖而舒适的室内温度是25℃ </a:t>
            </a:r>
          </a:p>
          <a:p>
            <a:pPr lvl="1">
              <a:lnSpc>
                <a:spcPct val="150000"/>
              </a:lnSpc>
              <a:defRPr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C．洗澡时淋浴的适宜水温是60℃ </a:t>
            </a:r>
          </a:p>
          <a:p>
            <a:pPr lvl="1">
              <a:lnSpc>
                <a:spcPct val="150000"/>
              </a:lnSpc>
              <a:defRPr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D．加冰的橙汁饮料温度为-20℃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22728" y="1386142"/>
            <a:ext cx="597218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grpSp>
        <p:nvGrpSpPr>
          <p:cNvPr id="16" name="组合 3"/>
          <p:cNvGrpSpPr/>
          <p:nvPr/>
        </p:nvGrpSpPr>
        <p:grpSpPr bwMode="auto">
          <a:xfrm>
            <a:off x="3251943" y="524872"/>
            <a:ext cx="2480310" cy="477175"/>
            <a:chOff x="5083" y="1140"/>
            <a:chExt cx="3905" cy="751"/>
          </a:xfrm>
        </p:grpSpPr>
        <p:grpSp>
          <p:nvGrpSpPr>
            <p:cNvPr id="17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29" name="缺角矩形 28"/>
              <p:cNvSpPr/>
              <p:nvPr/>
            </p:nvSpPr>
            <p:spPr>
              <a:xfrm rot="3000000">
                <a:off x="4021527" y="597147"/>
                <a:ext cx="418939" cy="418763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缺角矩形 29"/>
              <p:cNvSpPr/>
              <p:nvPr/>
            </p:nvSpPr>
            <p:spPr>
              <a:xfrm rot="3000000">
                <a:off x="4478765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缺角矩形 30"/>
              <p:cNvSpPr/>
              <p:nvPr/>
            </p:nvSpPr>
            <p:spPr>
              <a:xfrm rot="3000000">
                <a:off x="4936001" y="597147"/>
                <a:ext cx="418939" cy="418763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缺角矩形 31"/>
              <p:cNvSpPr/>
              <p:nvPr/>
            </p:nvSpPr>
            <p:spPr>
              <a:xfrm rot="3000000">
                <a:off x="3564291" y="597147"/>
                <a:ext cx="418939" cy="418764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缺角矩形 32"/>
              <p:cNvSpPr/>
              <p:nvPr/>
            </p:nvSpPr>
            <p:spPr>
              <a:xfrm rot="3000000">
                <a:off x="5393238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083" y="1140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3924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基础巩固题</a:t>
              </a:r>
              <a:endParaRPr lang="en-US" altLang="zh-CN" sz="25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51735" y="2581037"/>
            <a:ext cx="8680609" cy="23960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63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实验室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常用的温度计不如体温计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精确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原因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63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体温计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的内径小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63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体温计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的玻璃泡与玻璃管相接处有缩口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63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体温计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的测量范围小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63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以上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说法都不对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7093" y="1126793"/>
            <a:ext cx="7835387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63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太阳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表面的温度约为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5 500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℃，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读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63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摄氏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5 500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　　　 　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5 500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63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C. 5 500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摄氏度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D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5 500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度摄氏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40282" y="1197404"/>
            <a:ext cx="597218" cy="43767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58015" y="2623009"/>
            <a:ext cx="597218" cy="43767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grpSp>
        <p:nvGrpSpPr>
          <p:cNvPr id="15" name="组合 3"/>
          <p:cNvGrpSpPr/>
          <p:nvPr/>
        </p:nvGrpSpPr>
        <p:grpSpPr bwMode="auto">
          <a:xfrm>
            <a:off x="3251943" y="524872"/>
            <a:ext cx="2480310" cy="477175"/>
            <a:chOff x="5083" y="1140"/>
            <a:chExt cx="3905" cy="751"/>
          </a:xfrm>
        </p:grpSpPr>
        <p:grpSp>
          <p:nvGrpSpPr>
            <p:cNvPr id="16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18" name="缺角矩形 17"/>
              <p:cNvSpPr/>
              <p:nvPr/>
            </p:nvSpPr>
            <p:spPr>
              <a:xfrm rot="3000000">
                <a:off x="4021527" y="597147"/>
                <a:ext cx="418939" cy="418763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缺角矩形 18"/>
              <p:cNvSpPr/>
              <p:nvPr/>
            </p:nvSpPr>
            <p:spPr>
              <a:xfrm rot="3000000">
                <a:off x="4478765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缺角矩形 19"/>
              <p:cNvSpPr/>
              <p:nvPr/>
            </p:nvSpPr>
            <p:spPr>
              <a:xfrm rot="3000000">
                <a:off x="4936001" y="597147"/>
                <a:ext cx="418939" cy="418763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缺角矩形 20"/>
              <p:cNvSpPr/>
              <p:nvPr/>
            </p:nvSpPr>
            <p:spPr>
              <a:xfrm rot="3000000">
                <a:off x="3564291" y="597147"/>
                <a:ext cx="418939" cy="418764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缺角矩形 21"/>
              <p:cNvSpPr/>
              <p:nvPr/>
            </p:nvSpPr>
            <p:spPr>
              <a:xfrm rot="3000000">
                <a:off x="5393238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5083" y="1140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3924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基础巩固题</a:t>
              </a:r>
              <a:endParaRPr lang="en-US" altLang="zh-CN" sz="25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979" y="1111307"/>
            <a:ext cx="8782526" cy="3393237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4.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如图所示的温度计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关于它的说法正确的是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A．该温度计是根据固体热胀冷缩的原理制成的 </a:t>
            </a:r>
          </a:p>
          <a:p>
            <a:pPr lvl="1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B．在使用该温度计测量物体温度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时，可以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离开被测物体读数 </a:t>
            </a:r>
          </a:p>
          <a:p>
            <a:pPr lvl="1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C．该温度计的量程是20～100℃ </a:t>
            </a:r>
          </a:p>
          <a:p>
            <a:pPr lvl="1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D．该温度计此时的示数为32℃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47015" y="1227156"/>
            <a:ext cx="361317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  <p:pic>
        <p:nvPicPr>
          <p:cNvPr id="3" name="图片 2" descr="7516e787[1]"/>
          <p:cNvPicPr>
            <a:picLocks noChangeAspect="1"/>
          </p:cNvPicPr>
          <p:nvPr/>
        </p:nvPicPr>
        <p:blipFill>
          <a:blip r:embed="rId3" cstate="print">
            <a:lum bright="-24000" contrast="42000"/>
          </a:blip>
          <a:stretch>
            <a:fillRect/>
          </a:stretch>
        </p:blipFill>
        <p:spPr>
          <a:xfrm>
            <a:off x="2395728" y="1768732"/>
            <a:ext cx="4952524" cy="493976"/>
          </a:xfrm>
          <a:prstGeom prst="rect">
            <a:avLst/>
          </a:prstGeom>
        </p:spPr>
      </p:pic>
      <p:grpSp>
        <p:nvGrpSpPr>
          <p:cNvPr id="14" name="组合 3"/>
          <p:cNvGrpSpPr/>
          <p:nvPr/>
        </p:nvGrpSpPr>
        <p:grpSpPr bwMode="auto">
          <a:xfrm>
            <a:off x="3251943" y="524872"/>
            <a:ext cx="2480310" cy="477175"/>
            <a:chOff x="5083" y="1140"/>
            <a:chExt cx="3905" cy="751"/>
          </a:xfrm>
        </p:grpSpPr>
        <p:grpSp>
          <p:nvGrpSpPr>
            <p:cNvPr id="15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17" name="缺角矩形 16"/>
              <p:cNvSpPr/>
              <p:nvPr/>
            </p:nvSpPr>
            <p:spPr>
              <a:xfrm rot="3000000">
                <a:off x="4021527" y="597147"/>
                <a:ext cx="418939" cy="418763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缺角矩形 17"/>
              <p:cNvSpPr/>
              <p:nvPr/>
            </p:nvSpPr>
            <p:spPr>
              <a:xfrm rot="3000000">
                <a:off x="4478765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缺角矩形 18"/>
              <p:cNvSpPr/>
              <p:nvPr/>
            </p:nvSpPr>
            <p:spPr>
              <a:xfrm rot="3000000">
                <a:off x="4936001" y="597147"/>
                <a:ext cx="418939" cy="418763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缺角矩形 19"/>
              <p:cNvSpPr/>
              <p:nvPr/>
            </p:nvSpPr>
            <p:spPr>
              <a:xfrm rot="3000000">
                <a:off x="3564291" y="597147"/>
                <a:ext cx="418939" cy="418764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缺角矩形 20"/>
              <p:cNvSpPr/>
              <p:nvPr/>
            </p:nvSpPr>
            <p:spPr>
              <a:xfrm rot="3000000">
                <a:off x="5393238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083" y="1140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3924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基础巩固题</a:t>
              </a:r>
              <a:endParaRPr lang="en-US" altLang="zh-CN" sz="25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0987" y="1076621"/>
            <a:ext cx="8506397" cy="228524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艳同学所在的小组在做“用温度计测量水的温度”的实验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时，她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观察到教室墙上的温度计示数如图甲所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示，则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此时教室的温度是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℃；实验中如图乙所示测量水温的做法正确的是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64470" y="2205158"/>
            <a:ext cx="449482" cy="5309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ts val="363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15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7883" y="2770687"/>
            <a:ext cx="411480" cy="53387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ts val="363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77" y="2709149"/>
            <a:ext cx="4023144" cy="2172615"/>
          </a:xfrm>
          <a:prstGeom prst="rect">
            <a:avLst/>
          </a:prstGeom>
        </p:spPr>
      </p:pic>
      <p:grpSp>
        <p:nvGrpSpPr>
          <p:cNvPr id="15" name="组合 3"/>
          <p:cNvGrpSpPr/>
          <p:nvPr/>
        </p:nvGrpSpPr>
        <p:grpSpPr bwMode="auto">
          <a:xfrm>
            <a:off x="3251943" y="524872"/>
            <a:ext cx="2480310" cy="477175"/>
            <a:chOff x="5083" y="1140"/>
            <a:chExt cx="3905" cy="751"/>
          </a:xfrm>
        </p:grpSpPr>
        <p:grpSp>
          <p:nvGrpSpPr>
            <p:cNvPr id="16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18" name="缺角矩形 17"/>
              <p:cNvSpPr/>
              <p:nvPr/>
            </p:nvSpPr>
            <p:spPr>
              <a:xfrm rot="3000000">
                <a:off x="4021527" y="597147"/>
                <a:ext cx="418939" cy="418763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缺角矩形 18"/>
              <p:cNvSpPr/>
              <p:nvPr/>
            </p:nvSpPr>
            <p:spPr>
              <a:xfrm rot="3000000">
                <a:off x="4478765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缺角矩形 19"/>
              <p:cNvSpPr/>
              <p:nvPr/>
            </p:nvSpPr>
            <p:spPr>
              <a:xfrm rot="3000000">
                <a:off x="4936001" y="597147"/>
                <a:ext cx="418939" cy="418763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缺角矩形 20"/>
              <p:cNvSpPr/>
              <p:nvPr/>
            </p:nvSpPr>
            <p:spPr>
              <a:xfrm rot="3000000">
                <a:off x="3564291" y="597147"/>
                <a:ext cx="418939" cy="418764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缺角矩形 21"/>
              <p:cNvSpPr/>
              <p:nvPr/>
            </p:nvSpPr>
            <p:spPr>
              <a:xfrm rot="3000000">
                <a:off x="5393238" y="597147"/>
                <a:ext cx="418939" cy="418764"/>
              </a:xfrm>
              <a:prstGeom prst="plaque">
                <a:avLst/>
              </a:prstGeom>
              <a:solidFill>
                <a:srgbClr val="FFBF53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083" y="1140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3924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基础巩固题</a:t>
              </a:r>
              <a:endParaRPr lang="en-US" altLang="zh-CN" sz="25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3842" y="1109663"/>
            <a:ext cx="8636794" cy="154657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暑假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一天</a:t>
            </a: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佳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欣发烧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</a:t>
            </a: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被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在医院做护士的妈妈带到了医院。在用体温计测量体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温时</a:t>
            </a: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佳欣想体温计是怎样消毒的，联想到餐具可以用沸水消毒，那么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给体温计消毒是不是也用沸水煮</a:t>
            </a:r>
            <a:r>
              <a:rPr 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同学们</a:t>
            </a:r>
            <a:r>
              <a:rPr 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认为体温计应该如何消毒</a:t>
            </a:r>
            <a:r>
              <a:rPr 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为什么</a:t>
            </a:r>
            <a:r>
              <a:rPr 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3842" y="2709677"/>
            <a:ext cx="8679656" cy="228524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    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不能采用沸水煮的消毒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方法</a:t>
            </a:r>
            <a:r>
              <a:rPr 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因为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体温计所能测量的最高温度是</a:t>
            </a:r>
            <a:r>
              <a:rPr 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42℃，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而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一个标准大气压下沸水的温度为</a:t>
            </a:r>
            <a:r>
              <a:rPr 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100℃，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远远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超过了体温计的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测量范围</a:t>
            </a:r>
            <a:r>
              <a:rPr 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若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将体温计放在沸水中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煮</a:t>
            </a:r>
            <a:r>
              <a:rPr 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玻璃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管里的液体就会急剧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膨胀</a:t>
            </a:r>
            <a:r>
              <a:rPr 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导致体温计炸裂</a:t>
            </a:r>
            <a:r>
              <a:rPr 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引发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危险。给体温计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消毒</a:t>
            </a:r>
            <a:r>
              <a:rPr 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应该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采用酒精擦拭体温计的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做法</a:t>
            </a:r>
            <a:r>
              <a:rPr 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既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消除了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污物</a:t>
            </a:r>
            <a:r>
              <a:rPr 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又杀了菌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</a:p>
        </p:txBody>
      </p:sp>
      <p:grpSp>
        <p:nvGrpSpPr>
          <p:cNvPr id="29" name="组合 1"/>
          <p:cNvGrpSpPr>
            <a:grpSpLocks noChangeAspect="1"/>
          </p:cNvGrpSpPr>
          <p:nvPr/>
        </p:nvGrpSpPr>
        <p:grpSpPr bwMode="auto">
          <a:xfrm>
            <a:off x="3354834" y="551160"/>
            <a:ext cx="2220790" cy="419577"/>
            <a:chOff x="3577707" y="597377"/>
            <a:chExt cx="2221350" cy="419196"/>
          </a:xfrm>
        </p:grpSpPr>
        <p:sp>
          <p:nvSpPr>
            <p:cNvPr id="30" name="缺角矩形 29"/>
            <p:cNvSpPr>
              <a:spLocks noChangeArrowheads="1"/>
            </p:cNvSpPr>
            <p:nvPr/>
          </p:nvSpPr>
          <p:spPr bwMode="auto">
            <a:xfrm rot="3000000">
              <a:off x="401483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rot="10800000" vert="eaVert" lIns="121917" tIns="60958" rIns="121917" bIns="60958" anchor="ctr"/>
            <a:lstStyle/>
            <a:p>
              <a:pPr algn="ctr" defTabSz="914400" eaLnBrk="0" hangingPunct="0">
                <a:defRPr/>
              </a:pPr>
              <a:endParaRPr kumimoji="1" lang="zh-CN" altLang="en-US" sz="1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31" name="缺角矩形 30"/>
            <p:cNvSpPr>
              <a:spLocks noChangeArrowheads="1"/>
            </p:cNvSpPr>
            <p:nvPr/>
          </p:nvSpPr>
          <p:spPr bwMode="auto">
            <a:xfrm rot="3000000">
              <a:off x="447212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rot="10800000" vert="eaVert" lIns="121917" tIns="60958" rIns="121917" bIns="60958" anchor="ctr"/>
            <a:lstStyle/>
            <a:p>
              <a:pPr algn="ctr" defTabSz="914400" eaLnBrk="0" hangingPunct="0">
                <a:defRPr/>
              </a:pPr>
              <a:endParaRPr kumimoji="1" lang="zh-CN" altLang="en-US" sz="1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32" name="缺角矩形 23"/>
            <p:cNvSpPr>
              <a:spLocks noChangeArrowheads="1"/>
            </p:cNvSpPr>
            <p:nvPr/>
          </p:nvSpPr>
          <p:spPr bwMode="auto">
            <a:xfrm rot="3000000">
              <a:off x="494273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rot="10800000" vert="eaVert" lIns="121917" tIns="60958" rIns="121917" bIns="60958" anchor="ctr"/>
            <a:lstStyle/>
            <a:p>
              <a:pPr algn="ctr" defTabSz="914400" eaLnBrk="0" hangingPunct="0">
                <a:defRPr/>
              </a:pPr>
              <a:endParaRPr kumimoji="1" lang="zh-CN" altLang="en-US" sz="1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33" name="缺角矩形 24"/>
            <p:cNvSpPr>
              <a:spLocks noChangeArrowheads="1"/>
            </p:cNvSpPr>
            <p:nvPr/>
          </p:nvSpPr>
          <p:spPr bwMode="auto">
            <a:xfrm rot="3000000">
              <a:off x="357751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rot="10800000" vert="eaVert" lIns="121917" tIns="60958" rIns="121917" bIns="60958" anchor="ctr"/>
            <a:lstStyle/>
            <a:p>
              <a:pPr algn="ctr" defTabSz="914400" eaLnBrk="0" hangingPunct="0">
                <a:defRPr/>
              </a:pPr>
              <a:endParaRPr kumimoji="1" lang="zh-CN" altLang="en-US" sz="1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34" name="缺角矩形 25"/>
            <p:cNvSpPr>
              <a:spLocks noChangeArrowheads="1"/>
            </p:cNvSpPr>
            <p:nvPr/>
          </p:nvSpPr>
          <p:spPr bwMode="auto">
            <a:xfrm rot="3000000">
              <a:off x="538005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rot="10800000" vert="eaVert" lIns="121917" tIns="60958" rIns="121917" bIns="60958" anchor="ctr"/>
            <a:lstStyle/>
            <a:p>
              <a:pPr algn="ctr" defTabSz="914400" eaLnBrk="0" hangingPunct="0">
                <a:defRPr/>
              </a:pPr>
              <a:endParaRPr kumimoji="1" lang="zh-CN" altLang="en-US" sz="1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3332239" y="522447"/>
            <a:ext cx="2252663" cy="4770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dist" defTabSz="914400" eaLnBrk="0" hangingPunct="0">
              <a:defRPr/>
            </a:pPr>
            <a:r>
              <a:rPr lang="zh-CN" altLang="en-US" sz="25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能力提升题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P71.eps" descr="id:2147512645;FounderCE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" y="928212"/>
            <a:ext cx="8328660" cy="328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/>
          <p:nvPr/>
        </p:nvSpPr>
        <p:spPr bwMode="auto">
          <a:xfrm>
            <a:off x="547469" y="2694288"/>
            <a:ext cx="7676198" cy="1574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68580" tIns="34290" rIns="68580" bIns="34290"/>
          <a:lstStyle>
            <a:lvl1pPr algn="l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4">
              <a:defRPr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知道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温度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及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摄氏温度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的规定；通过观察和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实验，了解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温度计的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结构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及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工作原理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；掌握一些生活环境中常见的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温度值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defRPr/>
            </a:pPr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2"/>
          <p:cNvSpPr txBox="1"/>
          <p:nvPr/>
        </p:nvSpPr>
        <p:spPr bwMode="auto">
          <a:xfrm>
            <a:off x="1171714" y="1219563"/>
            <a:ext cx="7051954" cy="1023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68580" tIns="34290" rIns="68580" bIns="34290"/>
          <a:lstStyle>
            <a:lvl1pPr algn="l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4"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知道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温度计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的使用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方法，会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用温度计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测液体的温度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7470" y="763088"/>
            <a:ext cx="8199161" cy="3713668"/>
            <a:chOff x="106577" y="-522047"/>
            <a:chExt cx="7877900" cy="4370842"/>
          </a:xfrm>
        </p:grpSpPr>
        <p:grpSp>
          <p:nvGrpSpPr>
            <p:cNvPr id="19" name="组合 14"/>
            <p:cNvGrpSpPr/>
            <p:nvPr/>
          </p:nvGrpSpPr>
          <p:grpSpPr>
            <a:xfrm>
              <a:off x="106577" y="929507"/>
              <a:ext cx="7877819" cy="2919288"/>
              <a:chOff x="481" y="728"/>
              <a:chExt cx="13997" cy="6049"/>
            </a:xfrm>
          </p:grpSpPr>
          <p:sp>
            <p:nvSpPr>
              <p:cNvPr id="21" name="直接箭头连接符 20"/>
              <p:cNvSpPr/>
              <p:nvPr/>
            </p:nvSpPr>
            <p:spPr>
              <a:xfrm flipV="1">
                <a:off x="481" y="6682"/>
                <a:ext cx="13414" cy="95"/>
              </a:xfrm>
              <a:prstGeom prst="straightConnector1">
                <a:avLst/>
              </a:prstGeom>
              <a:ln w="50800"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22" name="肘形连接符 23"/>
              <p:cNvSpPr/>
              <p:nvPr/>
            </p:nvSpPr>
            <p:spPr>
              <a:xfrm rot="5400000" flipH="1" flipV="1">
                <a:off x="11189" y="3392"/>
                <a:ext cx="5954" cy="625"/>
              </a:xfrm>
              <a:prstGeom prst="bentConnector3">
                <a:avLst>
                  <a:gd name="adj1" fmla="val 81957"/>
                </a:avLst>
              </a:prstGeom>
              <a:ln w="57150">
                <a:solidFill>
                  <a:srgbClr val="1F497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</p:grpSp>
        <p:cxnSp>
          <p:nvCxnSpPr>
            <p:cNvPr id="20" name="直接箭头连接符 19"/>
            <p:cNvCxnSpPr/>
            <p:nvPr/>
          </p:nvCxnSpPr>
          <p:spPr>
            <a:xfrm flipV="1">
              <a:off x="7984477" y="-522047"/>
              <a:ext cx="0" cy="1977557"/>
            </a:xfrm>
            <a:prstGeom prst="straightConnector1">
              <a:avLst/>
            </a:prstGeom>
            <a:ln w="57150">
              <a:solidFill>
                <a:srgbClr val="1F497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8491" y="1025579"/>
            <a:ext cx="9506571" cy="3283208"/>
            <a:chOff x="508491" y="1176411"/>
            <a:chExt cx="9506571" cy="3283208"/>
          </a:xfrm>
        </p:grpSpPr>
        <p:sp>
          <p:nvSpPr>
            <p:cNvPr id="7" name="等腰三角形 6"/>
            <p:cNvSpPr/>
            <p:nvPr>
              <p:custDataLst>
                <p:tags r:id="rId1"/>
              </p:custDataLst>
            </p:nvPr>
          </p:nvSpPr>
          <p:spPr bwMode="auto">
            <a:xfrm rot="16200000">
              <a:off x="925343" y="1289271"/>
              <a:ext cx="3283208" cy="3057488"/>
            </a:xfrm>
            <a:prstGeom prst="triangle">
              <a:avLst/>
            </a:prstGeom>
            <a:solidFill>
              <a:srgbClr val="4276AA">
                <a:lumMod val="20000"/>
                <a:lumOff val="80000"/>
              </a:srgbClr>
            </a:solidFill>
            <a:ln w="9525">
              <a:noFill/>
              <a:round/>
            </a:ln>
          </p:spPr>
          <p:txBody>
            <a:bodyPr lIns="68580" tIns="34290" rIns="68580" bIns="34290" anchor="ctr"/>
            <a:lstStyle/>
            <a:p>
              <a:pPr algn="ctr">
                <a:lnSpc>
                  <a:spcPct val="120000"/>
                </a:lnSpc>
                <a:defRPr/>
              </a:pPr>
              <a:endParaRPr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2"/>
              </p:custDataLst>
            </p:nvPr>
          </p:nvSpPr>
          <p:spPr bwMode="auto">
            <a:xfrm>
              <a:off x="508491" y="1945912"/>
              <a:ext cx="1744204" cy="1744205"/>
            </a:xfrm>
            <a:prstGeom prst="ellipse">
              <a:avLst/>
            </a:prstGeom>
            <a:solidFill>
              <a:srgbClr val="4276AA"/>
            </a:solidFill>
            <a:ln w="9525">
              <a:noFill/>
              <a:round/>
            </a:ln>
          </p:spPr>
          <p:txBody>
            <a:bodyPr vert="horz" wrap="square" lIns="67500" tIns="67500" rIns="67500" bIns="67500" anchor="ctr" anchorCtr="1" compatLnSpc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zh-CN" sz="2400" b="1" spc="22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作业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zh-CN" sz="2400" b="1" spc="22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内容</a:t>
              </a:r>
            </a:p>
          </p:txBody>
        </p:sp>
        <p:sp>
          <p:nvSpPr>
            <p:cNvPr id="9" name="圆角矩形 8"/>
            <p:cNvSpPr/>
            <p:nvPr>
              <p:custDataLst>
                <p:tags r:id="rId3"/>
              </p:custDataLst>
            </p:nvPr>
          </p:nvSpPr>
          <p:spPr>
            <a:xfrm>
              <a:off x="4215821" y="2092993"/>
              <a:ext cx="101088" cy="531880"/>
            </a:xfrm>
            <a:prstGeom prst="roundRect">
              <a:avLst/>
            </a:prstGeom>
            <a:solidFill>
              <a:srgbClr val="178AA1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lIns="68580" tIns="34290" rIns="68580" bIns="34290" anchor="ctr"/>
            <a:lstStyle/>
            <a:p>
              <a:pPr algn="ctr">
                <a:lnSpc>
                  <a:spcPct val="120000"/>
                </a:lnSpc>
                <a:defRPr/>
              </a:pPr>
              <a:endParaRPr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4"/>
              </p:custDataLst>
            </p:nvPr>
          </p:nvSpPr>
          <p:spPr>
            <a:xfrm>
              <a:off x="4215821" y="3026979"/>
              <a:ext cx="101088" cy="531880"/>
            </a:xfrm>
            <a:prstGeom prst="roundRect">
              <a:avLst/>
            </a:prstGeom>
            <a:solidFill>
              <a:srgbClr val="40A693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lIns="68580" tIns="34290" rIns="68580" bIns="34290" anchor="ctr"/>
            <a:lstStyle/>
            <a:p>
              <a:pPr algn="ctr">
                <a:lnSpc>
                  <a:spcPct val="120000"/>
                </a:lnSpc>
                <a:defRPr/>
              </a:pPr>
              <a:endParaRPr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4473893" y="1945958"/>
              <a:ext cx="1544955" cy="311944"/>
            </a:xfrm>
            <a:prstGeom prst="rect">
              <a:avLst/>
            </a:prstGeom>
            <a:noFill/>
          </p:spPr>
          <p:txBody>
            <a:bodyPr wrap="square" lIns="67500" tIns="67500" rIns="67500" bIns="0" anchor="b" anchorCtr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100" b="1" spc="225" dirty="0">
                  <a:solidFill>
                    <a:srgbClr val="178AA1">
                      <a:lumMod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教材作业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 bwMode="auto">
            <a:xfrm>
              <a:off x="4473893" y="2283143"/>
              <a:ext cx="5541169" cy="376714"/>
            </a:xfrm>
            <a:prstGeom prst="rect">
              <a:avLst/>
            </a:prstGeom>
            <a:noFill/>
          </p:spPr>
          <p:txBody>
            <a:bodyPr wrap="square" lIns="67500" tIns="0" rIns="67500" bIns="35100" anchor="ctr" anchorCtr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完成课后</a:t>
              </a:r>
              <a:r>
                <a:rPr lang="en-US" altLang="zh-CN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“</a:t>
              </a:r>
              <a:r>
                <a:rPr lang="zh-CN" altLang="en-US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动手动脑学物理</a:t>
              </a:r>
              <a:r>
                <a:rPr lang="en-US" altLang="zh-CN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”</a:t>
              </a:r>
              <a:r>
                <a:rPr lang="zh-CN" altLang="en-US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练习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4473893" y="2879884"/>
              <a:ext cx="1545431" cy="311944"/>
            </a:xfrm>
            <a:prstGeom prst="rect">
              <a:avLst/>
            </a:prstGeom>
            <a:noFill/>
          </p:spPr>
          <p:txBody>
            <a:bodyPr wrap="square" lIns="67500" tIns="67500" rIns="67500" bIns="0" anchor="b" anchorCtr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100" b="1" spc="225" dirty="0">
                  <a:solidFill>
                    <a:srgbClr val="40A693">
                      <a:lumMod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自主安排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4473893" y="3182303"/>
              <a:ext cx="3659505" cy="376714"/>
            </a:xfrm>
            <a:prstGeom prst="rect">
              <a:avLst/>
            </a:prstGeom>
            <a:noFill/>
          </p:spPr>
          <p:txBody>
            <a:bodyPr wrap="square" lIns="67500" tIns="0" rIns="67500" bIns="35100" anchor="ctr" anchorCtr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100" b="1" spc="113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配套练习册练习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3"/>
          <p:cNvSpPr txBox="1"/>
          <p:nvPr/>
        </p:nvSpPr>
        <p:spPr>
          <a:xfrm>
            <a:off x="815484" y="1183049"/>
            <a:ext cx="7834196" cy="110799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sz="6600" b="1" noProof="1">
                <a:solidFill>
                  <a:srgbClr val="FF6600"/>
                </a:solidFill>
                <a:latin typeface="宋体" panose="02010600030101010101" pitchFamily="2" charset="-122"/>
                <a:ea typeface="宋体" pitchFamily="2" charset="-122"/>
              </a:rPr>
              <a:t>七彩课堂  伴你成长</a:t>
            </a:r>
          </a:p>
        </p:txBody>
      </p:sp>
    </p:spTree>
    <p:extLst>
      <p:ext uri="{BB962C8B-B14F-4D97-AF65-F5344CB8AC3E}">
        <p14:creationId xmlns:p14="http://schemas.microsoft.com/office/powerpoint/2010/main" val="2588664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5" name="组合 31754"/>
          <p:cNvGrpSpPr/>
          <p:nvPr/>
        </p:nvGrpSpPr>
        <p:grpSpPr>
          <a:xfrm>
            <a:off x="210533" y="877682"/>
            <a:ext cx="7052914" cy="4161868"/>
            <a:chOff x="74" y="-109"/>
            <a:chExt cx="5686" cy="4690"/>
          </a:xfrm>
        </p:grpSpPr>
        <p:pic>
          <p:nvPicPr>
            <p:cNvPr id="31746" name="图片 317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" y="2142"/>
              <a:ext cx="2619" cy="19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47" name="矩形 31746"/>
            <p:cNvSpPr/>
            <p:nvPr/>
          </p:nvSpPr>
          <p:spPr>
            <a:xfrm>
              <a:off x="3706" y="4044"/>
              <a:ext cx="1585" cy="5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>
                <a:buClr>
                  <a:srgbClr val="FFFFFF"/>
                </a:buClr>
                <a:defRPr/>
              </a:pPr>
              <a:r>
                <a:rPr lang="zh-CN" altLang="en-US" sz="2400" b="1" dirty="0">
                  <a:solidFill>
                    <a:srgbClr val="0000CC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冰雪消融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pic>
          <p:nvPicPr>
            <p:cNvPr id="31748" name="图片 317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" y="-99"/>
              <a:ext cx="2575" cy="18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49" name="矩形 31748"/>
            <p:cNvSpPr/>
            <p:nvPr/>
          </p:nvSpPr>
          <p:spPr>
            <a:xfrm>
              <a:off x="567" y="1683"/>
              <a:ext cx="1438" cy="5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>
                <a:buClr>
                  <a:srgbClr val="FFFFFF"/>
                </a:buClr>
                <a:defRPr/>
              </a:pPr>
              <a:r>
                <a:rPr lang="zh-CN" altLang="en-US" sz="2300" b="1" dirty="0">
                  <a:solidFill>
                    <a:srgbClr val="0000CC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春暖花开</a:t>
              </a:r>
              <a:r>
                <a:rPr lang="zh-CN" altLang="en-US" sz="2400" b="1" dirty="0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pic>
          <p:nvPicPr>
            <p:cNvPr id="31750" name="图片 317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" y="-109"/>
              <a:ext cx="2752" cy="18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1" name="矩形 31750"/>
            <p:cNvSpPr/>
            <p:nvPr/>
          </p:nvSpPr>
          <p:spPr>
            <a:xfrm>
              <a:off x="3849" y="1705"/>
              <a:ext cx="1574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>
                <a:buClr>
                  <a:srgbClr val="FFFFFF"/>
                </a:buClr>
                <a:defRPr/>
              </a:pPr>
              <a:r>
                <a:rPr lang="zh-CN" altLang="en-US" sz="2300" b="1" dirty="0">
                  <a:solidFill>
                    <a:srgbClr val="0000CC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夏日炎炎</a:t>
              </a:r>
              <a:r>
                <a:rPr lang="zh-CN" altLang="en-US" sz="23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31752" name="矩形 31751"/>
            <p:cNvSpPr/>
            <p:nvPr/>
          </p:nvSpPr>
          <p:spPr>
            <a:xfrm>
              <a:off x="551" y="4061"/>
              <a:ext cx="1574" cy="5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>
                <a:buClr>
                  <a:srgbClr val="FFFFFF"/>
                </a:buClr>
                <a:defRPr/>
              </a:pPr>
              <a:r>
                <a:rPr lang="zh-CN" altLang="en-US" sz="2400" b="1" dirty="0">
                  <a:solidFill>
                    <a:srgbClr val="0000CC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秋高气爽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pic>
          <p:nvPicPr>
            <p:cNvPr id="31753" name="图片 317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" y="2122"/>
              <a:ext cx="2575" cy="195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758" name="文本框 31757"/>
          <p:cNvSpPr txBox="1"/>
          <p:nvPr/>
        </p:nvSpPr>
        <p:spPr>
          <a:xfrm>
            <a:off x="2055967" y="415464"/>
            <a:ext cx="3825479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感受春夏秋冬的冷热不同</a:t>
            </a:r>
          </a:p>
        </p:txBody>
      </p:sp>
      <p:sp>
        <p:nvSpPr>
          <p:cNvPr id="31761" name="文本框 31760"/>
          <p:cNvSpPr txBox="1"/>
          <p:nvPr/>
        </p:nvSpPr>
        <p:spPr>
          <a:xfrm>
            <a:off x="7598257" y="1371323"/>
            <a:ext cx="1100955" cy="26545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Clr>
                <a:srgbClr val="FFFFFF"/>
              </a:buCl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物理学中通常用温度来表示物体的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冷热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程度。</a:t>
            </a:r>
            <a:endParaRPr lang="zh-CN" altLang="en-US" sz="2800" dirty="0">
              <a:solidFill>
                <a:srgbClr val="ED7D3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爆炸形 2 1"/>
          <p:cNvSpPr/>
          <p:nvPr/>
        </p:nvSpPr>
        <p:spPr>
          <a:xfrm>
            <a:off x="848635" y="1788695"/>
            <a:ext cx="6039853" cy="1946832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温度不同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下箭头标注 5"/>
          <p:cNvSpPr/>
          <p:nvPr/>
        </p:nvSpPr>
        <p:spPr>
          <a:xfrm>
            <a:off x="6326029" y="778669"/>
            <a:ext cx="2625566" cy="2362676"/>
          </a:xfrm>
          <a:prstGeom prst="downArrowCallout">
            <a:avLst>
              <a:gd name="adj1" fmla="val 11663"/>
              <a:gd name="adj2" fmla="val 11763"/>
              <a:gd name="adj3" fmla="val 17231"/>
              <a:gd name="adj4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887" name="Text Box 23"/>
          <p:cNvSpPr txBox="1"/>
          <p:nvPr/>
        </p:nvSpPr>
        <p:spPr>
          <a:xfrm>
            <a:off x="559119" y="3860482"/>
            <a:ext cx="5696238" cy="83869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过</a:t>
            </a:r>
            <a:r>
              <a:rPr lang="zh-CN" altLang="en-US" sz="2000" b="1" dirty="0" smtClean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一会儿，再</a:t>
            </a:r>
            <a:r>
              <a:rPr lang="zh-CN" altLang="en-US" sz="2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把双手同时放入温水中。两只手对“温水”的感觉相同吗？</a:t>
            </a:r>
          </a:p>
        </p:txBody>
      </p:sp>
      <p:sp>
        <p:nvSpPr>
          <p:cNvPr id="2" name="Text Box 23"/>
          <p:cNvSpPr txBox="1"/>
          <p:nvPr/>
        </p:nvSpPr>
        <p:spPr>
          <a:xfrm>
            <a:off x="565785" y="3483456"/>
            <a:ext cx="6434614" cy="3770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如上图所</a:t>
            </a:r>
            <a:r>
              <a:rPr lang="zh-CN" altLang="en-US" sz="2000" b="1" dirty="0" smtClean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示，把</a:t>
            </a:r>
            <a:r>
              <a:rPr lang="zh-CN" altLang="en-US" sz="2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两只手分别放入热水和冷水中。</a:t>
            </a:r>
          </a:p>
        </p:txBody>
      </p:sp>
      <p:sp>
        <p:nvSpPr>
          <p:cNvPr id="8198" name="Text Box 23"/>
          <p:cNvSpPr txBox="1"/>
          <p:nvPr/>
        </p:nvSpPr>
        <p:spPr>
          <a:xfrm>
            <a:off x="2661760" y="597710"/>
            <a:ext cx="1231583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试一试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65785" y="1353027"/>
            <a:ext cx="5689571" cy="2015014"/>
            <a:chOff x="1426" y="3851"/>
            <a:chExt cx="11579" cy="5237"/>
          </a:xfrm>
        </p:grpSpPr>
        <p:pic>
          <p:nvPicPr>
            <p:cNvPr id="24" name="图片 23" descr="15309e44d8fb93ee8a205b02fea82890_副本_副本_副本_副本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245" y="4328"/>
              <a:ext cx="5237" cy="4283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426" y="8649"/>
              <a:ext cx="8008" cy="439"/>
            </a:xfrm>
            <a:prstGeom prst="rect">
              <a:avLst/>
            </a:prstGeom>
            <a:solidFill>
              <a:srgbClr val="84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pic>
        <p:nvPicPr>
          <p:cNvPr id="8196" name="Picture 13" descr="温度比较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8443" y="1196066"/>
            <a:ext cx="1793429" cy="19450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255544" y="862489"/>
            <a:ext cx="2649855" cy="807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rPr>
              <a:t>凭感觉判断物体的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rPr>
              <a:t>冷热，是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rPr>
              <a:t>不可靠的。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01740" y="1689610"/>
            <a:ext cx="2649855" cy="807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rPr>
              <a:t>凭感觉判断物体的冷热范围是有限的。</a:t>
            </a:r>
          </a:p>
        </p:txBody>
      </p:sp>
      <p:sp>
        <p:nvSpPr>
          <p:cNvPr id="8199" name="TextBox 9"/>
          <p:cNvSpPr txBox="1"/>
          <p:nvPr/>
        </p:nvSpPr>
        <p:spPr>
          <a:xfrm>
            <a:off x="3893343" y="597710"/>
            <a:ext cx="2144315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感觉可靠吗？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01739" y="3199129"/>
            <a:ext cx="2649855" cy="1546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要准确地判断温度的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高低，就要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用测量温度的工具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温度计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进行测量。</a:t>
            </a:r>
          </a:p>
        </p:txBody>
      </p:sp>
      <p:pic>
        <p:nvPicPr>
          <p:cNvPr id="20" name="Picture 12" descr="温度比较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785" y="1075691"/>
            <a:ext cx="1643823" cy="2042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887" grpId="0"/>
      <p:bldP spid="2" grpId="0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81988" y="546249"/>
            <a:ext cx="1151573" cy="438581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89897" y="1373535"/>
            <a:ext cx="3847624" cy="95564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自制温度计是根据液体的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热胀冷缩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的规律来测量温度的。</a:t>
            </a:r>
          </a:p>
        </p:txBody>
      </p:sp>
      <p:grpSp>
        <p:nvGrpSpPr>
          <p:cNvPr id="21567" name="组合 21566"/>
          <p:cNvGrpSpPr/>
          <p:nvPr/>
        </p:nvGrpSpPr>
        <p:grpSpPr>
          <a:xfrm>
            <a:off x="7743706" y="2408991"/>
            <a:ext cx="684609" cy="2271713"/>
            <a:chOff x="4119" y="1749"/>
            <a:chExt cx="575" cy="1908"/>
          </a:xfrm>
        </p:grpSpPr>
        <p:sp>
          <p:nvSpPr>
            <p:cNvPr id="21510" name="圆角矩形 21509"/>
            <p:cNvSpPr/>
            <p:nvPr/>
          </p:nvSpPr>
          <p:spPr>
            <a:xfrm>
              <a:off x="4119" y="2907"/>
              <a:ext cx="575" cy="75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511" name="直接连接符 21510"/>
            <p:cNvSpPr/>
            <p:nvPr/>
          </p:nvSpPr>
          <p:spPr>
            <a:xfrm>
              <a:off x="4370" y="1749"/>
              <a:ext cx="0" cy="160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2" name="直接连接符 21511"/>
            <p:cNvSpPr/>
            <p:nvPr/>
          </p:nvSpPr>
          <p:spPr>
            <a:xfrm>
              <a:off x="4439" y="1749"/>
              <a:ext cx="0" cy="160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3" name="流程图: 终止 21512"/>
            <p:cNvSpPr>
              <a:spLocks noChangeAspect="1"/>
            </p:cNvSpPr>
            <p:nvPr/>
          </p:nvSpPr>
          <p:spPr>
            <a:xfrm>
              <a:off x="4181" y="2740"/>
              <a:ext cx="443" cy="54"/>
            </a:xfrm>
            <a:prstGeom prst="flowChartTerminator">
              <a:avLst/>
            </a:prstGeom>
            <a:solidFill>
              <a:srgbClr val="99663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514" name="矩形 21513"/>
            <p:cNvSpPr/>
            <p:nvPr/>
          </p:nvSpPr>
          <p:spPr>
            <a:xfrm>
              <a:off x="4268" y="2796"/>
              <a:ext cx="283" cy="114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 w="31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565" name="矩形 21564"/>
            <p:cNvSpPr/>
            <p:nvPr/>
          </p:nvSpPr>
          <p:spPr>
            <a:xfrm>
              <a:off x="4269" y="2784"/>
              <a:ext cx="283" cy="85"/>
            </a:xfrm>
            <a:prstGeom prst="rect">
              <a:avLst/>
            </a:prstGeom>
            <a:solidFill>
              <a:srgbClr val="996633"/>
            </a:solidFill>
            <a:ln w="31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566" name="矩形 21565"/>
            <p:cNvSpPr/>
            <p:nvPr/>
          </p:nvSpPr>
          <p:spPr>
            <a:xfrm>
              <a:off x="4383" y="2499"/>
              <a:ext cx="56" cy="256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394646" y="2666065"/>
            <a:ext cx="695801" cy="39147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液柱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8183047" y="3057543"/>
            <a:ext cx="323850" cy="275749"/>
          </a:xfrm>
          <a:prstGeom prst="straightConnector1">
            <a:avLst/>
          </a:prstGeom>
          <a:ln w="539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889897" y="2382648"/>
            <a:ext cx="2927628" cy="139884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液柱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升高，反映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温度升高；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反之，反映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温度下降。</a:t>
            </a:r>
          </a:p>
        </p:txBody>
      </p:sp>
      <p:pic>
        <p:nvPicPr>
          <p:cNvPr id="2" name="图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208" y="1546105"/>
            <a:ext cx="3703718" cy="2573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组合 25"/>
          <p:cNvGrpSpPr/>
          <p:nvPr/>
        </p:nvGrpSpPr>
        <p:grpSpPr>
          <a:xfrm>
            <a:off x="318310" y="1333491"/>
            <a:ext cx="837045" cy="3054025"/>
            <a:chOff x="464930" y="1150512"/>
            <a:chExt cx="837045" cy="3054025"/>
          </a:xfrm>
        </p:grpSpPr>
        <p:sp>
          <p:nvSpPr>
            <p:cNvPr id="27" name="右箭头标注 7"/>
            <p:cNvSpPr/>
            <p:nvPr/>
          </p:nvSpPr>
          <p:spPr>
            <a:xfrm>
              <a:off x="464930" y="1150512"/>
              <a:ext cx="837045" cy="2980330"/>
            </a:xfrm>
            <a:prstGeom prst="right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24">
                <a:defRPr/>
              </a:pPr>
              <a:endParaRPr lang="zh-CN" altLang="en-US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33" y="1150512"/>
              <a:ext cx="487191" cy="42949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10"/>
            <p:cNvSpPr txBox="1"/>
            <p:nvPr/>
          </p:nvSpPr>
          <p:spPr>
            <a:xfrm>
              <a:off x="487931" y="1668379"/>
              <a:ext cx="430887" cy="25361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685324">
                <a:defRPr/>
              </a:pPr>
              <a:r>
                <a:rPr lang="zh-CN" altLang="en-US" sz="1600" b="1" spc="3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点击图片播</a:t>
              </a:r>
              <a:r>
                <a:rPr lang="zh-CN" altLang="en-US" sz="1600" b="1" spc="3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放实验视</a:t>
              </a:r>
              <a:r>
                <a:rPr lang="zh-CN" altLang="en-US" sz="1600" b="1" spc="3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频</a:t>
              </a:r>
            </a:p>
          </p:txBody>
        </p:sp>
      </p:grpSp>
      <p:grpSp>
        <p:nvGrpSpPr>
          <p:cNvPr id="24" name="组合 18"/>
          <p:cNvGrpSpPr/>
          <p:nvPr/>
        </p:nvGrpSpPr>
        <p:grpSpPr bwMode="auto">
          <a:xfrm>
            <a:off x="2821209" y="541973"/>
            <a:ext cx="1525530" cy="423517"/>
            <a:chOff x="2094735" y="684067"/>
            <a:chExt cx="1906600" cy="564688"/>
          </a:xfrm>
        </p:grpSpPr>
        <p:sp>
          <p:nvSpPr>
            <p:cNvPr id="25" name="圆角矩形 24"/>
            <p:cNvSpPr/>
            <p:nvPr/>
          </p:nvSpPr>
          <p:spPr>
            <a:xfrm>
              <a:off x="2094735" y="684067"/>
              <a:ext cx="1906600" cy="53460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324" eaLnBrk="0" hangingPunct="0">
                <a:defRPr/>
              </a:pPr>
              <a:endParaRPr kumimoji="1" lang="zh-CN" altLang="en-US" b="1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矩形 1"/>
            <p:cNvSpPr>
              <a:spLocks noChangeArrowheads="1"/>
            </p:cNvSpPr>
            <p:nvPr/>
          </p:nvSpPr>
          <p:spPr bwMode="auto">
            <a:xfrm>
              <a:off x="2117820" y="731692"/>
              <a:ext cx="1883515" cy="517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685324">
                <a:lnSpc>
                  <a:spcPct val="8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知识点 </a:t>
              </a:r>
              <a:r>
                <a:rPr lang="en-US" altLang="zh-CN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左大括号 8"/>
          <p:cNvSpPr/>
          <p:nvPr/>
        </p:nvSpPr>
        <p:spPr>
          <a:xfrm>
            <a:off x="3968115" y="2589372"/>
            <a:ext cx="443389" cy="1702594"/>
          </a:xfrm>
          <a:prstGeom prst="leftBrace">
            <a:avLst>
              <a:gd name="adj1" fmla="val 13760"/>
              <a:gd name="adj2" fmla="val 50471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74131" y="429657"/>
            <a:ext cx="1786414" cy="437674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常用温度计</a:t>
            </a:r>
          </a:p>
        </p:txBody>
      </p:sp>
      <p:pic>
        <p:nvPicPr>
          <p:cNvPr id="19466" name="图片 19465" descr="04804004##实验室用的温度计、体温计和寒暑表"/>
          <p:cNvPicPr>
            <a:picLocks noChangeAspect="1"/>
          </p:cNvPicPr>
          <p:nvPr/>
        </p:nvPicPr>
        <p:blipFill>
          <a:blip r:embed="rId2" cstate="print"/>
          <a:srcRect t="2184"/>
          <a:stretch>
            <a:fillRect/>
          </a:stretch>
        </p:blipFill>
        <p:spPr>
          <a:xfrm>
            <a:off x="480578" y="1187299"/>
            <a:ext cx="2302727" cy="3530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本框 1"/>
          <p:cNvSpPr txBox="1"/>
          <p:nvPr/>
        </p:nvSpPr>
        <p:spPr>
          <a:xfrm>
            <a:off x="3216693" y="1062188"/>
            <a:ext cx="5380196" cy="80724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常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用温度计是根据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液体热胀冷缩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的规律制成的。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67424" y="1768316"/>
            <a:ext cx="1856899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酒精温度计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3281839" y="2829401"/>
            <a:ext cx="912019" cy="122301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619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温度计</a:t>
            </a:r>
          </a:p>
        </p:txBody>
      </p:sp>
      <p:sp>
        <p:nvSpPr>
          <p:cNvPr id="17" name="燕尾形 16"/>
          <p:cNvSpPr/>
          <p:nvPr/>
        </p:nvSpPr>
        <p:spPr>
          <a:xfrm>
            <a:off x="4193858" y="2313623"/>
            <a:ext cx="1973580" cy="515779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液体种类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6359430" y="1994774"/>
            <a:ext cx="221694" cy="1109186"/>
          </a:xfrm>
          <a:prstGeom prst="leftBrace">
            <a:avLst>
              <a:gd name="adj1" fmla="val 26423"/>
              <a:gd name="adj2" fmla="val 50723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67424" y="2313623"/>
            <a:ext cx="1856899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水银温度计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67424" y="2885123"/>
            <a:ext cx="1856899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煤油温度计</a:t>
            </a:r>
          </a:p>
        </p:txBody>
      </p:sp>
      <p:sp>
        <p:nvSpPr>
          <p:cNvPr id="22" name="燕尾形 21"/>
          <p:cNvSpPr/>
          <p:nvPr/>
        </p:nvSpPr>
        <p:spPr>
          <a:xfrm>
            <a:off x="4208145" y="4036695"/>
            <a:ext cx="1973580" cy="515779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用途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71172" y="3530442"/>
            <a:ext cx="2108835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实验用温度计</a:t>
            </a:r>
          </a:p>
        </p:txBody>
      </p:sp>
      <p:sp>
        <p:nvSpPr>
          <p:cNvPr id="24" name="左大括号 23"/>
          <p:cNvSpPr/>
          <p:nvPr/>
        </p:nvSpPr>
        <p:spPr>
          <a:xfrm>
            <a:off x="6359430" y="3737373"/>
            <a:ext cx="221694" cy="1109186"/>
          </a:xfrm>
          <a:prstGeom prst="leftBrace">
            <a:avLst>
              <a:gd name="adj1" fmla="val 40896"/>
              <a:gd name="adj2" fmla="val 49277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19298" y="4075748"/>
            <a:ext cx="1856899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体温计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667423" y="4563228"/>
            <a:ext cx="1856899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寒暑表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empretrue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719642"/>
            <a:ext cx="68580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560171" y="563894"/>
            <a:ext cx="2023658" cy="4376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温度计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的构造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428750" y="1494489"/>
            <a:ext cx="1685925" cy="1234679"/>
            <a:chOff x="240" y="1747"/>
            <a:chExt cx="1416" cy="1037"/>
          </a:xfrm>
        </p:grpSpPr>
        <p:sp>
          <p:nvSpPr>
            <p:cNvPr id="19471" name="Line 6"/>
            <p:cNvSpPr/>
            <p:nvPr/>
          </p:nvSpPr>
          <p:spPr>
            <a:xfrm flipH="1">
              <a:off x="240" y="2208"/>
              <a:ext cx="576" cy="576"/>
            </a:xfrm>
            <a:prstGeom prst="line">
              <a:avLst/>
            </a:prstGeom>
            <a:ln w="57150" cap="flat" cmpd="sng">
              <a:solidFill>
                <a:srgbClr val="339933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19472" name="Text Box 7"/>
            <p:cNvSpPr txBox="1"/>
            <p:nvPr/>
          </p:nvSpPr>
          <p:spPr>
            <a:xfrm>
              <a:off x="670" y="1747"/>
              <a:ext cx="986" cy="336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玻璃泡</a:t>
              </a: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638197" y="3012536"/>
            <a:ext cx="2039593" cy="1169194"/>
            <a:chOff x="295" y="3022"/>
            <a:chExt cx="788" cy="982"/>
          </a:xfrm>
        </p:grpSpPr>
        <p:sp>
          <p:nvSpPr>
            <p:cNvPr id="19469" name="Text Box 9"/>
            <p:cNvSpPr txBox="1"/>
            <p:nvPr/>
          </p:nvSpPr>
          <p:spPr>
            <a:xfrm>
              <a:off x="531" y="3668"/>
              <a:ext cx="552" cy="336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20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dirty="0"/>
                <a:t>测温液体</a:t>
              </a:r>
            </a:p>
          </p:txBody>
        </p:sp>
        <p:sp>
          <p:nvSpPr>
            <p:cNvPr id="19470" name="Line 10"/>
            <p:cNvSpPr/>
            <p:nvPr/>
          </p:nvSpPr>
          <p:spPr>
            <a:xfrm flipH="1" flipV="1">
              <a:off x="295" y="3022"/>
              <a:ext cx="463" cy="646"/>
            </a:xfrm>
            <a:prstGeom prst="line">
              <a:avLst/>
            </a:prstGeom>
            <a:ln w="57150" cap="flat" cmpd="sng">
              <a:solidFill>
                <a:srgbClr val="339933"/>
              </a:solidFill>
              <a:prstDash val="solid"/>
              <a:headEnd type="none" w="med" len="med"/>
              <a:tailEnd type="arrow" w="med" len="med"/>
            </a:ln>
          </p:spPr>
        </p:sp>
      </p:grpSp>
      <p:grpSp>
        <p:nvGrpSpPr>
          <p:cNvPr id="4" name="Group 11"/>
          <p:cNvGrpSpPr/>
          <p:nvPr/>
        </p:nvGrpSpPr>
        <p:grpSpPr>
          <a:xfrm>
            <a:off x="5651895" y="1180164"/>
            <a:ext cx="2241477" cy="1653779"/>
            <a:chOff x="3787" y="1483"/>
            <a:chExt cx="1562" cy="1389"/>
          </a:xfrm>
        </p:grpSpPr>
        <p:sp>
          <p:nvSpPr>
            <p:cNvPr id="19467" name="Text Box 12"/>
            <p:cNvSpPr txBox="1"/>
            <p:nvPr/>
          </p:nvSpPr>
          <p:spPr>
            <a:xfrm>
              <a:off x="4326" y="1483"/>
              <a:ext cx="1023" cy="336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20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dirty="0"/>
                <a:t>毛细管</a:t>
              </a:r>
            </a:p>
          </p:txBody>
        </p:sp>
        <p:sp>
          <p:nvSpPr>
            <p:cNvPr id="19468" name="Line 13"/>
            <p:cNvSpPr/>
            <p:nvPr/>
          </p:nvSpPr>
          <p:spPr>
            <a:xfrm flipH="1">
              <a:off x="3787" y="1888"/>
              <a:ext cx="952" cy="984"/>
            </a:xfrm>
            <a:prstGeom prst="line">
              <a:avLst/>
            </a:prstGeom>
            <a:ln w="57150" cap="flat" cmpd="sng">
              <a:solidFill>
                <a:srgbClr val="339933"/>
              </a:solidFill>
              <a:prstDash val="solid"/>
              <a:headEnd type="none" w="med" len="med"/>
              <a:tailEnd type="arrow" w="med" len="med"/>
            </a:ln>
          </p:spPr>
        </p:sp>
      </p:grpSp>
      <p:grpSp>
        <p:nvGrpSpPr>
          <p:cNvPr id="5" name="Group 14"/>
          <p:cNvGrpSpPr/>
          <p:nvPr/>
        </p:nvGrpSpPr>
        <p:grpSpPr>
          <a:xfrm>
            <a:off x="4301728" y="3012536"/>
            <a:ext cx="1457324" cy="1169194"/>
            <a:chOff x="2653" y="3022"/>
            <a:chExt cx="1224" cy="982"/>
          </a:xfrm>
        </p:grpSpPr>
        <p:sp>
          <p:nvSpPr>
            <p:cNvPr id="19465" name="Text Box 15"/>
            <p:cNvSpPr txBox="1"/>
            <p:nvPr/>
          </p:nvSpPr>
          <p:spPr>
            <a:xfrm>
              <a:off x="2725" y="3668"/>
              <a:ext cx="1152" cy="336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spcBef>
                  <a:spcPct val="50000"/>
                </a:spcBef>
                <a:defRPr sz="2000" b="1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dirty="0"/>
                <a:t>玻璃管</a:t>
              </a:r>
            </a:p>
          </p:txBody>
        </p:sp>
        <p:sp>
          <p:nvSpPr>
            <p:cNvPr id="19466" name="Line 16"/>
            <p:cNvSpPr/>
            <p:nvPr/>
          </p:nvSpPr>
          <p:spPr>
            <a:xfrm flipH="1" flipV="1">
              <a:off x="2653" y="3022"/>
              <a:ext cx="499" cy="680"/>
            </a:xfrm>
            <a:prstGeom prst="line">
              <a:avLst/>
            </a:prstGeom>
            <a:ln w="57150" cap="flat" cmpd="sng">
              <a:solidFill>
                <a:srgbClr val="339933"/>
              </a:solidFill>
              <a:prstDash val="solid"/>
              <a:headEnd type="none" w="med" len="med"/>
              <a:tailEnd type="arrow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5509" y="1039153"/>
            <a:ext cx="8475550" cy="3393237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明同学设计的一个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温度计，如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图所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示，瓶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中装的是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气体，瓶塞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漏气，弯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管水平部分有一小段液柱。</a:t>
            </a:r>
            <a:endParaRPr lang="zh-CN" altLang="en-US" sz="2400" b="1" dirty="0">
              <a:solidFill>
                <a:srgbClr val="0FB62A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（1）这个温度计是根据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（选填“液体热胀冷缩”或“气体热胀冷缩”）的规律制成的；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（2）将此装置放在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室内，当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周围的温度降低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液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柱将向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（选填“左”或“右”）移动。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19026" y="2244512"/>
            <a:ext cx="1761540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气体热胀冷缩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80167" y="3870509"/>
            <a:ext cx="447880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  <a:sym typeface="+mn-ea"/>
              </a:rPr>
              <a:t>左</a:t>
            </a:r>
          </a:p>
        </p:txBody>
      </p:sp>
      <p:pic>
        <p:nvPicPr>
          <p:cNvPr id="6" name="图片 5" descr="2ebacaa0[1]"/>
          <p:cNvPicPr>
            <a:picLocks noChangeAspect="1"/>
          </p:cNvPicPr>
          <p:nvPr/>
        </p:nvPicPr>
        <p:blipFill>
          <a:blip r:embed="rId3" cstate="print"/>
          <a:srcRect r="83440" b="14425"/>
          <a:stretch>
            <a:fillRect/>
          </a:stretch>
        </p:blipFill>
        <p:spPr>
          <a:xfrm>
            <a:off x="7115346" y="2787725"/>
            <a:ext cx="1590599" cy="1795463"/>
          </a:xfrm>
          <a:prstGeom prst="rect">
            <a:avLst/>
          </a:prstGeom>
        </p:spPr>
      </p:pic>
      <p:grpSp>
        <p:nvGrpSpPr>
          <p:cNvPr id="25" name="组合 3"/>
          <p:cNvGrpSpPr/>
          <p:nvPr/>
        </p:nvGrpSpPr>
        <p:grpSpPr bwMode="auto">
          <a:xfrm>
            <a:off x="3495091" y="562099"/>
            <a:ext cx="1879600" cy="477054"/>
            <a:chOff x="497257" y="753279"/>
            <a:chExt cx="1881032" cy="477860"/>
          </a:xfrm>
        </p:grpSpPr>
        <p:grpSp>
          <p:nvGrpSpPr>
            <p:cNvPr id="26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28" name="缺角矩形 27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rgbClr val="00B9FA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缺角矩形 28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rgbClr val="FFBF5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缺角矩形 29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缺角矩形 30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3924" eaLnBrk="0" hangingPunct="0">
                  <a:defRPr/>
                </a:pPr>
                <a:endParaRPr kumimoji="1" lang="zh-CN" altLang="en-US" sz="25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defTabSz="913924" eaLnBrk="0" hangingPunct="0">
                <a:defRPr/>
              </a:pPr>
              <a:r>
                <a:rPr lang="zh-CN" altLang="en-US" sz="25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连接中考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7_2*n_h_h_f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7_2*n_h_h_a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7_2*n_h_h_f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7_2*n_h_i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54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7_2*n_h_a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7_2*n_h_h_i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7_2*n_h_h_a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heme/theme1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2807</Words>
  <Application>Microsoft Office PowerPoint</Application>
  <PresentationFormat>全屏显示(16:9)</PresentationFormat>
  <Paragraphs>273</Paragraphs>
  <Slides>31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Yuanti SC</vt:lpstr>
      <vt:lpstr>仿宋</vt:lpstr>
      <vt:lpstr>黑体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2_Office 主题</vt:lpstr>
      <vt:lpstr>第1节  温度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42</cp:revision>
  <dcterms:created xsi:type="dcterms:W3CDTF">2018-03-01T02:03:00Z</dcterms:created>
  <dcterms:modified xsi:type="dcterms:W3CDTF">2021-06-15T12:38:07Z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  <property fmtid="{D5CDD505-2E9C-101B-9397-08002B2CF9AE}" pid="3" name="KSORubyTemplateID">
    <vt:lpwstr>13</vt:lpwstr>
  </property>
</Properties>
</file>