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4" r:id="rId1"/>
  </p:sldMasterIdLst>
  <p:notesMasterIdLst>
    <p:notesMasterId r:id="rId19"/>
  </p:notesMasterIdLst>
  <p:handoutMasterIdLst>
    <p:handoutMasterId r:id="rId20"/>
  </p:handoutMasterIdLst>
  <p:sldIdLst>
    <p:sldId id="572" r:id="rId2"/>
    <p:sldId id="574" r:id="rId3"/>
    <p:sldId id="577" r:id="rId4"/>
    <p:sldId id="575" r:id="rId5"/>
    <p:sldId id="561" r:id="rId6"/>
    <p:sldId id="545" r:id="rId7"/>
    <p:sldId id="579" r:id="rId8"/>
    <p:sldId id="565" r:id="rId9"/>
    <p:sldId id="564" r:id="rId10"/>
    <p:sldId id="566" r:id="rId11"/>
    <p:sldId id="567" r:id="rId12"/>
    <p:sldId id="580" r:id="rId13"/>
    <p:sldId id="570" r:id="rId14"/>
    <p:sldId id="571" r:id="rId15"/>
    <p:sldId id="495" r:id="rId16"/>
    <p:sldId id="533" r:id="rId17"/>
    <p:sldId id="496" r:id="rId18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58">
          <p15:clr>
            <a:srgbClr val="A4A3A4"/>
          </p15:clr>
        </p15:guide>
        <p15:guide id="2" pos="362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FF66CC"/>
    <a:srgbClr val="FF7C80"/>
    <a:srgbClr val="FF00FF"/>
    <a:srgbClr val="800080"/>
    <a:srgbClr val="FF99CC"/>
    <a:srgbClr val="FFDB93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11" autoAdjust="0"/>
    <p:restoredTop sz="94660" autoAdjust="0"/>
  </p:normalViewPr>
  <p:slideViewPr>
    <p:cSldViewPr>
      <p:cViewPr varScale="1">
        <p:scale>
          <a:sx n="83" d="100"/>
          <a:sy n="83" d="100"/>
        </p:scale>
        <p:origin x="547" y="82"/>
      </p:cViewPr>
      <p:guideLst>
        <p:guide orient="horz" pos="2058"/>
        <p:guide pos="362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image" Target="../media/image11.wmf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  <a:ea typeface="宋体" panose="02010600030101010101" pitchFamily="2" charset="-122"/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 noProof="1">
                <a:cs typeface="+mn-ea"/>
              </a:defRPr>
            </a:lvl1pPr>
          </a:lstStyle>
          <a:p>
            <a:pPr>
              <a:defRPr/>
            </a:pPr>
            <a:fld id="{452509DE-1C17-431A-95B4-5E7555921340}" type="slidenum">
              <a:rPr lang="zh-CN" altLang="en-US">
                <a:ea typeface="微软雅黑" panose="020B0503020204020204" pitchFamily="34" charset="-122"/>
              </a:rPr>
              <a:pPr>
                <a:defRPr/>
              </a:pPr>
              <a:t>‹#›</a:t>
            </a:fld>
            <a:endParaRPr lang="zh-CN" altLang="en-US" dirty="0"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380863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5123" name="Rectangle 3"/>
          <p:cNvSpPr>
            <a:spLocks noGrp="1" noChangeArrowheads="1"/>
          </p:cNvSpPr>
          <p:nvPr>
            <p:ph type="body" sz="quarter" idx="4294967295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noProof="0" dirty="0" smtClean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eaLnBrk="1" hangingPunct="1">
              <a:buFont typeface="Arial" panose="020B0604020202020204" pitchFamily="34" charset="0"/>
              <a:buNone/>
              <a:defRPr sz="1200" noProof="1">
                <a:latin typeface="Arial" panose="020B0604020202020204" pitchFamily="34" charset="0"/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 noProof="1">
                <a:ea typeface="微软雅黑" panose="020B0503020204020204" pitchFamily="34" charset="-122"/>
                <a:cs typeface="+mn-ea"/>
              </a:defRPr>
            </a:lvl1pPr>
          </a:lstStyle>
          <a:p>
            <a:pPr>
              <a:defRPr/>
            </a:pPr>
            <a:fld id="{285525D8-6B76-4BD4-AA24-F73E7138DE5D}" type="slidenum">
              <a:rPr lang="zh-CN" altLang="en-US" smtClean="0"/>
              <a:pPr>
                <a:defRPr/>
              </a:pPr>
              <a:t>‹#›</a:t>
            </a:fld>
            <a:endParaRPr lang="zh-CN" altLang="en-US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10199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219" name="备注占位符 2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10243" name="灯片编号占位符 3"/>
          <p:cNvSpPr>
            <a:spLocks noGrp="1" noChangeArrowheads="1"/>
          </p:cNvSpPr>
          <p:nvPr>
            <p:ph type="sldNum" sz="quarter"/>
          </p:nvPr>
        </p:nvSpPr>
        <p:spPr bwMode="auto">
          <a:xfrm>
            <a:off x="3884613" y="8685213"/>
            <a:ext cx="29718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defRPr/>
            </a:pPr>
            <a:fld id="{E1C79131-1641-44C9-8C89-4319A3D5431F}" type="slidenum">
              <a:rPr lang="zh-CN" altLang="en-US" dirty="0" smtClean="0">
                <a:ea typeface="微软雅黑" panose="020B0503020204020204" pitchFamily="34" charset="-122"/>
              </a:rPr>
              <a:pPr>
                <a:defRPr/>
              </a:pPr>
              <a:t>5</a:t>
            </a:fld>
            <a:endParaRPr lang="zh-CN" altLang="en-US" dirty="0" smtClean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023422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F0788B-AB11-441A-A187-24A5B66BBA7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61743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239CCA-AA03-4470-A32B-ECC1C1DD050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87719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E00718-045F-4D75-A715-2C7A5C300374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77332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 smtClean="0"/>
              <a:t>单击此处编辑母版标题样式</a:t>
            </a:r>
            <a:endParaRPr lang="zh-CN" altLang="en-US" noProof="1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D728AF-F362-48B9-AE51-749D54B5206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29999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609600" y="457200"/>
            <a:ext cx="10972800" cy="5410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noProof="1" smtClean="0"/>
              <a:t>单击此处编辑母版文本样式</a:t>
            </a:r>
          </a:p>
          <a:p>
            <a:pPr lvl="1"/>
            <a:r>
              <a:rPr lang="zh-CN" altLang="en-US" noProof="1" smtClean="0"/>
              <a:t>第二级</a:t>
            </a:r>
          </a:p>
          <a:p>
            <a:pPr lvl="2"/>
            <a:r>
              <a:rPr lang="zh-CN" altLang="en-US" noProof="1" smtClean="0"/>
              <a:t>第三级</a:t>
            </a:r>
          </a:p>
          <a:p>
            <a:pPr lvl="3"/>
            <a:r>
              <a:rPr lang="zh-CN" altLang="en-US" noProof="1" smtClean="0"/>
              <a:t>第四级</a:t>
            </a:r>
          </a:p>
          <a:p>
            <a:pPr lvl="4"/>
            <a:r>
              <a:rPr lang="zh-CN" altLang="en-US" noProof="1" smtClean="0"/>
              <a:t>第五级</a:t>
            </a:r>
            <a:endParaRPr lang="zh-CN" altLang="en-US" noProof="1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6706B6-154D-41A5-9BC1-670E9CA99C26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3216455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5DD94E-571A-419C-B502-1C290495158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88584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9D225E-5F38-4BF4-89EA-E6A6215941A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4947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679A4-FC4B-4763-B9A9-735DE7E6D5C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6657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D74E6A-DCD8-4EE1-86C4-A0CD2949ED9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3155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1F4544-3DF0-4FF5-8E1E-12A1444FE09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5281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590704-A46E-4DAB-8C2B-86846CBB366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8746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C6D523-F124-4781-8701-5F8129481C1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07232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zh-CN" altLang="en-US" noProof="0" smtClean="0"/>
              <a:t>单击图标添加图片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B35BA8-81E6-49E7-8014-F2403D089E2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32920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dirty="0" smtClean="0"/>
              <a:t>单击此处编辑母版标题样式</a:t>
            </a:r>
            <a:endParaRPr lang="en-US" altLang="zh-CN" dirty="0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altLang="zh-CN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smtClean="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fld id="{E64629C3-E57B-423E-9098-56029EB3E85E}" type="slidenum">
              <a:rPr lang="zh-CN" altLang="en-US" smtClean="0"/>
              <a:pPr>
                <a:defRPr/>
              </a:pPr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30" r:id="rId12"/>
    <p:sldLayoutId id="2147483731" r:id="rId13"/>
  </p:sldLayoutIdLst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9pPr>
    </p:titleStyle>
    <p:bodyStyle>
      <a:lvl1pPr marL="228600" indent="-2286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8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7.png"/><Relationship Id="rId5" Type="http://schemas.microsoft.com/office/2007/relationships/hdphoto" Target="../media/hdphoto1.wdp"/><Relationship Id="rId10" Type="http://schemas.openxmlformats.org/officeDocument/2006/relationships/image" Target="../media/image10.png"/><Relationship Id="rId4" Type="http://schemas.openxmlformats.org/officeDocument/2006/relationships/image" Target="../media/image6.png"/><Relationship Id="rId9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oleObject" Target="../embeddings/oleObject6.bin"/><Relationship Id="rId18" Type="http://schemas.openxmlformats.org/officeDocument/2006/relationships/image" Target="../media/image18.png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5.png"/><Relationship Id="rId17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7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12.png"/><Relationship Id="rId11" Type="http://schemas.openxmlformats.org/officeDocument/2006/relationships/oleObject" Target="../embeddings/oleObject5.bin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10" Type="http://schemas.openxmlformats.org/officeDocument/2006/relationships/image" Target="../media/image14.png"/><Relationship Id="rId4" Type="http://schemas.openxmlformats.org/officeDocument/2006/relationships/image" Target="../media/image11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chemeClr val="bg2">
              <a:lumMod val="10000"/>
            </a:schemeClr>
          </a:solidFill>
          <a:ln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711624" y="3356992"/>
            <a:ext cx="6121226" cy="571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711624" y="2420938"/>
            <a:ext cx="432044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声音的</a:t>
            </a: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特性</a:t>
            </a:r>
          </a:p>
        </p:txBody>
      </p:sp>
      <p:sp>
        <p:nvSpPr>
          <p:cNvPr id="18" name="文本框 8"/>
          <p:cNvSpPr txBox="1">
            <a:spLocks noChangeArrowheads="1"/>
          </p:cNvSpPr>
          <p:nvPr/>
        </p:nvSpPr>
        <p:spPr bwMode="auto">
          <a:xfrm>
            <a:off x="4583895" y="3481388"/>
            <a:ext cx="43201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2</a:t>
            </a: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课时  响度和音色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  <p:sp>
        <p:nvSpPr>
          <p:cNvPr id="19" name="Text Box 33"/>
          <p:cNvSpPr txBox="1">
            <a:spLocks noChangeArrowheads="1"/>
          </p:cNvSpPr>
          <p:nvPr/>
        </p:nvSpPr>
        <p:spPr bwMode="auto">
          <a:xfrm>
            <a:off x="8760438" y="674688"/>
            <a:ext cx="34559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</a:t>
            </a:r>
            <a:r>
              <a:rPr lang="zh-CN" altLang="en-US" sz="2000" b="1" dirty="0" smtClean="0">
                <a:solidFill>
                  <a:schemeClr val="bg1"/>
                </a:solidFill>
                <a:latin typeface="微软雅黑" panose="020B0503020204020204" pitchFamily="34" charset="-122"/>
              </a:rPr>
              <a:t>第二章    声现象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6217144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组合 15"/>
          <p:cNvGrpSpPr>
            <a:grpSpLocks/>
          </p:cNvGrpSpPr>
          <p:nvPr/>
        </p:nvGrpSpPr>
        <p:grpSpPr bwMode="auto">
          <a:xfrm>
            <a:off x="1795463" y="3540125"/>
            <a:ext cx="2733675" cy="1951038"/>
            <a:chOff x="1525" y="2354"/>
            <a:chExt cx="4307" cy="3074"/>
          </a:xfrm>
        </p:grpSpPr>
        <p:sp>
          <p:nvSpPr>
            <p:cNvPr id="2" name="矩形 1"/>
            <p:cNvSpPr/>
            <p:nvPr/>
          </p:nvSpPr>
          <p:spPr>
            <a:xfrm>
              <a:off x="1525" y="2367"/>
              <a:ext cx="4307" cy="306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525" y="2354"/>
              <a:ext cx="4282" cy="3044"/>
            </a:xfrm>
            <a:custGeom>
              <a:avLst/>
              <a:gdLst>
                <a:gd name="connsiteX0" fmla="*/ 0 w 4281"/>
                <a:gd name="connsiteY0" fmla="*/ 1048 h 3044"/>
                <a:gd name="connsiteX1" fmla="*/ 514 w 4281"/>
                <a:gd name="connsiteY1" fmla="*/ 152 h 3044"/>
                <a:gd name="connsiteX2" fmla="*/ 1413 w 4281"/>
                <a:gd name="connsiteY2" fmla="*/ 3031 h 3044"/>
                <a:gd name="connsiteX3" fmla="*/ 2226 w 4281"/>
                <a:gd name="connsiteY3" fmla="*/ 47 h 3044"/>
                <a:gd name="connsiteX4" fmla="*/ 2997 w 4281"/>
                <a:gd name="connsiteY4" fmla="*/ 3045 h 3044"/>
                <a:gd name="connsiteX5" fmla="*/ 3725 w 4281"/>
                <a:gd name="connsiteY5" fmla="*/ 89 h 3044"/>
                <a:gd name="connsiteX6" fmla="*/ 4281 w 4281"/>
                <a:gd name="connsiteY6" fmla="*/ 1019 h 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1" h="3045">
                  <a:moveTo>
                    <a:pt x="0" y="1048"/>
                  </a:moveTo>
                  <a:cubicBezTo>
                    <a:pt x="113" y="776"/>
                    <a:pt x="231" y="-245"/>
                    <a:pt x="514" y="152"/>
                  </a:cubicBezTo>
                  <a:cubicBezTo>
                    <a:pt x="797" y="549"/>
                    <a:pt x="1128" y="3031"/>
                    <a:pt x="1413" y="3031"/>
                  </a:cubicBezTo>
                  <a:cubicBezTo>
                    <a:pt x="1698" y="3031"/>
                    <a:pt x="1941" y="50"/>
                    <a:pt x="2226" y="47"/>
                  </a:cubicBezTo>
                  <a:cubicBezTo>
                    <a:pt x="2511" y="44"/>
                    <a:pt x="2683" y="3042"/>
                    <a:pt x="2997" y="3045"/>
                  </a:cubicBezTo>
                  <a:cubicBezTo>
                    <a:pt x="3311" y="3048"/>
                    <a:pt x="3437" y="489"/>
                    <a:pt x="3725" y="89"/>
                  </a:cubicBezTo>
                  <a:cubicBezTo>
                    <a:pt x="4013" y="-311"/>
                    <a:pt x="4169" y="756"/>
                    <a:pt x="4281" y="1019"/>
                  </a:cubicBezTo>
                </a:path>
              </a:pathLst>
            </a:custGeom>
            <a:noFill/>
            <a:ln w="19050">
              <a:solidFill>
                <a:srgbClr val="0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</p:grpSp>
      <p:grpSp>
        <p:nvGrpSpPr>
          <p:cNvPr id="13315" name="组合 17"/>
          <p:cNvGrpSpPr>
            <a:grpSpLocks/>
          </p:cNvGrpSpPr>
          <p:nvPr/>
        </p:nvGrpSpPr>
        <p:grpSpPr bwMode="auto">
          <a:xfrm>
            <a:off x="7675563" y="3540125"/>
            <a:ext cx="2735262" cy="1949450"/>
            <a:chOff x="1525" y="6163"/>
            <a:chExt cx="4306" cy="3071"/>
          </a:xfrm>
        </p:grpSpPr>
        <p:sp>
          <p:nvSpPr>
            <p:cNvPr id="7" name="矩形 6"/>
            <p:cNvSpPr/>
            <p:nvPr/>
          </p:nvSpPr>
          <p:spPr>
            <a:xfrm>
              <a:off x="1525" y="6163"/>
              <a:ext cx="4306" cy="306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1580" y="6166"/>
              <a:ext cx="4251" cy="3068"/>
            </a:xfrm>
            <a:custGeom>
              <a:avLst/>
              <a:gdLst>
                <a:gd name="connsiteX0" fmla="*/ 0 w 4253"/>
                <a:gd name="connsiteY0" fmla="*/ 3041 h 3069"/>
                <a:gd name="connsiteX1" fmla="*/ 443 w 4253"/>
                <a:gd name="connsiteY1" fmla="*/ 71 h 3069"/>
                <a:gd name="connsiteX2" fmla="*/ 857 w 4253"/>
                <a:gd name="connsiteY2" fmla="*/ 3054 h 3069"/>
                <a:gd name="connsiteX3" fmla="*/ 1199 w 4253"/>
                <a:gd name="connsiteY3" fmla="*/ 28 h 3069"/>
                <a:gd name="connsiteX4" fmla="*/ 1628 w 4253"/>
                <a:gd name="connsiteY4" fmla="*/ 3026 h 3069"/>
                <a:gd name="connsiteX5" fmla="*/ 1916 w 4253"/>
                <a:gd name="connsiteY5" fmla="*/ 47 h 3069"/>
                <a:gd name="connsiteX6" fmla="*/ 2484 w 4253"/>
                <a:gd name="connsiteY6" fmla="*/ 3054 h 3069"/>
                <a:gd name="connsiteX7" fmla="*/ 2812 w 4253"/>
                <a:gd name="connsiteY7" fmla="*/ 0 h 3069"/>
                <a:gd name="connsiteX8" fmla="*/ 3397 w 4253"/>
                <a:gd name="connsiteY8" fmla="*/ 3026 h 3069"/>
                <a:gd name="connsiteX9" fmla="*/ 3768 w 4253"/>
                <a:gd name="connsiteY9" fmla="*/ 72 h 3069"/>
                <a:gd name="connsiteX10" fmla="*/ 4253 w 4253"/>
                <a:gd name="connsiteY10" fmla="*/ 3069 h 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" h="3069">
                  <a:moveTo>
                    <a:pt x="0" y="3041"/>
                  </a:moveTo>
                  <a:cubicBezTo>
                    <a:pt x="44" y="2826"/>
                    <a:pt x="315" y="-386"/>
                    <a:pt x="443" y="71"/>
                  </a:cubicBezTo>
                  <a:cubicBezTo>
                    <a:pt x="571" y="528"/>
                    <a:pt x="714" y="3060"/>
                    <a:pt x="857" y="3054"/>
                  </a:cubicBezTo>
                  <a:cubicBezTo>
                    <a:pt x="1000" y="3048"/>
                    <a:pt x="1045" y="34"/>
                    <a:pt x="1199" y="28"/>
                  </a:cubicBezTo>
                  <a:cubicBezTo>
                    <a:pt x="1353" y="22"/>
                    <a:pt x="1480" y="3023"/>
                    <a:pt x="1628" y="3026"/>
                  </a:cubicBezTo>
                  <a:cubicBezTo>
                    <a:pt x="1776" y="3029"/>
                    <a:pt x="1745" y="41"/>
                    <a:pt x="1916" y="47"/>
                  </a:cubicBezTo>
                  <a:cubicBezTo>
                    <a:pt x="2087" y="53"/>
                    <a:pt x="2307" y="3051"/>
                    <a:pt x="2484" y="3054"/>
                  </a:cubicBezTo>
                  <a:cubicBezTo>
                    <a:pt x="2661" y="3057"/>
                    <a:pt x="2629" y="6"/>
                    <a:pt x="2812" y="0"/>
                  </a:cubicBezTo>
                  <a:cubicBezTo>
                    <a:pt x="2995" y="-6"/>
                    <a:pt x="3209" y="3040"/>
                    <a:pt x="3397" y="3026"/>
                  </a:cubicBezTo>
                  <a:cubicBezTo>
                    <a:pt x="3585" y="3012"/>
                    <a:pt x="3540" y="514"/>
                    <a:pt x="3768" y="72"/>
                  </a:cubicBezTo>
                  <a:cubicBezTo>
                    <a:pt x="3996" y="-370"/>
                    <a:pt x="4113" y="2981"/>
                    <a:pt x="4253" y="3069"/>
                  </a:cubicBezTo>
                </a:path>
              </a:pathLst>
            </a:custGeom>
            <a:noFill/>
            <a:ln w="19050">
              <a:solidFill>
                <a:srgbClr val="0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</p:grpSp>
      <p:grpSp>
        <p:nvGrpSpPr>
          <p:cNvPr id="13316" name="组合 16"/>
          <p:cNvGrpSpPr>
            <a:grpSpLocks/>
          </p:cNvGrpSpPr>
          <p:nvPr/>
        </p:nvGrpSpPr>
        <p:grpSpPr bwMode="auto">
          <a:xfrm>
            <a:off x="4729163" y="3546475"/>
            <a:ext cx="2733675" cy="1943100"/>
            <a:chOff x="7016" y="2129"/>
            <a:chExt cx="4306" cy="3060"/>
          </a:xfrm>
        </p:grpSpPr>
        <p:sp>
          <p:nvSpPr>
            <p:cNvPr id="6" name="矩形 5"/>
            <p:cNvSpPr/>
            <p:nvPr/>
          </p:nvSpPr>
          <p:spPr>
            <a:xfrm>
              <a:off x="7016" y="2129"/>
              <a:ext cx="4306" cy="306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7016" y="2604"/>
              <a:ext cx="4281" cy="1940"/>
            </a:xfrm>
            <a:custGeom>
              <a:avLst/>
              <a:gdLst>
                <a:gd name="connsiteX0" fmla="*/ 0 w 4281"/>
                <a:gd name="connsiteY0" fmla="*/ 583 h 1940"/>
                <a:gd name="connsiteX1" fmla="*/ 575 w 4281"/>
                <a:gd name="connsiteY1" fmla="*/ 156 h 1940"/>
                <a:gd name="connsiteX2" fmla="*/ 1389 w 4281"/>
                <a:gd name="connsiteY2" fmla="*/ 1940 h 1940"/>
                <a:gd name="connsiteX3" fmla="*/ 2217 w 4281"/>
                <a:gd name="connsiteY3" fmla="*/ 55 h 1940"/>
                <a:gd name="connsiteX4" fmla="*/ 2987 w 4281"/>
                <a:gd name="connsiteY4" fmla="*/ 1896 h 1940"/>
                <a:gd name="connsiteX5" fmla="*/ 3601 w 4281"/>
                <a:gd name="connsiteY5" fmla="*/ 141 h 1940"/>
                <a:gd name="connsiteX6" fmla="*/ 4281 w 4281"/>
                <a:gd name="connsiteY6" fmla="*/ 554 h 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1" h="1940">
                  <a:moveTo>
                    <a:pt x="0" y="583"/>
                  </a:moveTo>
                  <a:cubicBezTo>
                    <a:pt x="113" y="311"/>
                    <a:pt x="292" y="-241"/>
                    <a:pt x="575" y="156"/>
                  </a:cubicBezTo>
                  <a:cubicBezTo>
                    <a:pt x="858" y="553"/>
                    <a:pt x="1104" y="1940"/>
                    <a:pt x="1389" y="1940"/>
                  </a:cubicBezTo>
                  <a:cubicBezTo>
                    <a:pt x="1674" y="1940"/>
                    <a:pt x="1932" y="58"/>
                    <a:pt x="2217" y="55"/>
                  </a:cubicBezTo>
                  <a:cubicBezTo>
                    <a:pt x="2502" y="52"/>
                    <a:pt x="2673" y="1893"/>
                    <a:pt x="2987" y="1896"/>
                  </a:cubicBezTo>
                  <a:cubicBezTo>
                    <a:pt x="3301" y="1899"/>
                    <a:pt x="3313" y="541"/>
                    <a:pt x="3601" y="141"/>
                  </a:cubicBezTo>
                  <a:cubicBezTo>
                    <a:pt x="3889" y="-259"/>
                    <a:pt x="4169" y="291"/>
                    <a:pt x="4281" y="5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noProof="1">
                <a:ea typeface="微软雅黑" panose="020B0503020204020204" pitchFamily="34" charset="-122"/>
              </a:endParaRPr>
            </a:p>
          </p:txBody>
        </p:sp>
      </p:grpSp>
      <p:sp>
        <p:nvSpPr>
          <p:cNvPr id="13317" name="文本框 18"/>
          <p:cNvSpPr txBox="1">
            <a:spLocks noChangeArrowheads="1"/>
          </p:cNvSpPr>
          <p:nvPr/>
        </p:nvSpPr>
        <p:spPr bwMode="auto">
          <a:xfrm>
            <a:off x="1797050" y="1603375"/>
            <a:ext cx="8763260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dirty="0" smtClean="0">
                <a:latin typeface="Arial" panose="020B0604020202020204" pitchFamily="34" charset="0"/>
                <a:ea typeface="微软雅黑" panose="020B0503020204020204" pitchFamily="34" charset="-122"/>
              </a:rPr>
              <a:t>如</a:t>
            </a: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图所示的是几种声音输入到示波器上显示的波形，其中音调相同的是</a:t>
            </a:r>
            <a:r>
              <a:rPr lang="zh-CN" altLang="en-US" u="sng" dirty="0">
                <a:latin typeface="Arial" panose="020B0604020202020204" pitchFamily="34" charset="0"/>
                <a:ea typeface="微软雅黑" panose="020B0503020204020204" pitchFamily="34" charset="-122"/>
              </a:rPr>
              <a:t>            </a:t>
            </a: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；响度相同的是</a:t>
            </a:r>
            <a:r>
              <a:rPr lang="zh-CN" altLang="en-US" u="sng" dirty="0">
                <a:latin typeface="Arial" panose="020B0604020202020204" pitchFamily="34" charset="0"/>
                <a:ea typeface="微软雅黑" panose="020B0503020204020204" pitchFamily="34" charset="-122"/>
              </a:rPr>
              <a:t>            </a:t>
            </a: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3318" name="文本框 19"/>
          <p:cNvSpPr txBox="1">
            <a:spLocks noChangeArrowheads="1"/>
          </p:cNvSpPr>
          <p:nvPr/>
        </p:nvSpPr>
        <p:spPr bwMode="auto">
          <a:xfrm>
            <a:off x="2809875" y="5662613"/>
            <a:ext cx="688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甲</a:t>
            </a:r>
          </a:p>
        </p:txBody>
      </p:sp>
      <p:sp>
        <p:nvSpPr>
          <p:cNvPr id="13319" name="文本框 21"/>
          <p:cNvSpPr txBox="1">
            <a:spLocks noChangeArrowheads="1"/>
          </p:cNvSpPr>
          <p:nvPr/>
        </p:nvSpPr>
        <p:spPr bwMode="auto">
          <a:xfrm>
            <a:off x="5581650" y="5645150"/>
            <a:ext cx="6889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乙</a:t>
            </a:r>
          </a:p>
        </p:txBody>
      </p:sp>
      <p:sp>
        <p:nvSpPr>
          <p:cNvPr id="13320" name="文本框 22"/>
          <p:cNvSpPr txBox="1">
            <a:spLocks noChangeArrowheads="1"/>
          </p:cNvSpPr>
          <p:nvPr/>
        </p:nvSpPr>
        <p:spPr bwMode="auto">
          <a:xfrm>
            <a:off x="8699500" y="5608638"/>
            <a:ext cx="6873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Arial" panose="020B0604020202020204" pitchFamily="34" charset="0"/>
                <a:ea typeface="微软雅黑" panose="020B0503020204020204" pitchFamily="34" charset="-122"/>
              </a:rPr>
              <a:t>丙</a:t>
            </a:r>
          </a:p>
        </p:txBody>
      </p:sp>
      <p:sp>
        <p:nvSpPr>
          <p:cNvPr id="23566" name="文本框 23"/>
          <p:cNvSpPr txBox="1">
            <a:spLocks noChangeArrowheads="1"/>
          </p:cNvSpPr>
          <p:nvPr/>
        </p:nvSpPr>
        <p:spPr bwMode="auto">
          <a:xfrm>
            <a:off x="4729163" y="2170113"/>
            <a:ext cx="13668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solidFill>
                  <a:srgbClr val="FF0000"/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甲、乙</a:t>
            </a:r>
          </a:p>
        </p:txBody>
      </p:sp>
      <p:sp>
        <p:nvSpPr>
          <p:cNvPr id="23567" name="文本框 24"/>
          <p:cNvSpPr txBox="1">
            <a:spLocks noChangeArrowheads="1"/>
          </p:cNvSpPr>
          <p:nvPr/>
        </p:nvSpPr>
        <p:spPr bwMode="auto">
          <a:xfrm>
            <a:off x="8377238" y="2170113"/>
            <a:ext cx="1368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solidFill>
                  <a:srgbClr val="FF0000"/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甲、丙</a:t>
            </a:r>
          </a:p>
        </p:txBody>
      </p:sp>
      <p:grpSp>
        <p:nvGrpSpPr>
          <p:cNvPr id="19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0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6" grpId="0"/>
      <p:bldP spid="2356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818" name="Text Box 2"/>
          <p:cNvSpPr txBox="1">
            <a:spLocks noChangeArrowheads="1"/>
          </p:cNvSpPr>
          <p:nvPr/>
        </p:nvSpPr>
        <p:spPr bwMode="auto">
          <a:xfrm>
            <a:off x="1863725" y="1244600"/>
            <a:ext cx="67484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20000"/>
              </a:spcBef>
              <a:buClr>
                <a:schemeClr val="hlink"/>
              </a:buClr>
              <a:buSzPct val="75000"/>
              <a:buFont typeface="Wingdings" panose="05000000000000000000" pitchFamily="2" charset="2"/>
              <a:buNone/>
            </a:pPr>
            <a:r>
              <a:rPr kumimoji="1"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音色</a:t>
            </a:r>
            <a:r>
              <a:rPr kumimoji="1" lang="zh-CN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kumimoji="1"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反映声音的</a:t>
            </a:r>
            <a:r>
              <a:rPr kumimoji="1"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品质</a:t>
            </a:r>
            <a:r>
              <a:rPr kumimoji="1"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</a:t>
            </a:r>
            <a:r>
              <a:rPr kumimoji="1"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特色</a:t>
            </a:r>
            <a:r>
              <a:rPr kumimoji="1"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pic>
        <p:nvPicPr>
          <p:cNvPr id="27655" name="Picture 7" descr="d14e9def951ac60dfdfa3cc1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782" y="2169319"/>
            <a:ext cx="3113088" cy="215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7" name="Picture 9" descr="2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0435" y="2462727"/>
            <a:ext cx="2925762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8" descr="79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6150" y="1763713"/>
            <a:ext cx="3048000" cy="296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924050" y="5727700"/>
            <a:ext cx="83978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20000"/>
              </a:spcBef>
              <a:buClr>
                <a:schemeClr val="hlink"/>
              </a:buClr>
              <a:buSzPct val="75000"/>
              <a:buFont typeface="Wingdings" panose="05000000000000000000" pitchFamily="2" charset="2"/>
              <a:buNone/>
            </a:pPr>
            <a:r>
              <a:rPr kumimoji="1"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我们能分辨不同乐器发声，是因为它们的音色不同。</a:t>
            </a:r>
          </a:p>
        </p:txBody>
      </p:sp>
      <p:grpSp>
        <p:nvGrpSpPr>
          <p:cNvPr id="14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5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矩形 1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音色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8" grpId="0" bldLvl="0" animBg="1"/>
      <p:bldP spid="4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35452" y="1081978"/>
            <a:ext cx="12156548" cy="54737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9"/>
          <p:cNvGrpSpPr>
            <a:grpSpLocks/>
          </p:cNvGrpSpPr>
          <p:nvPr/>
        </p:nvGrpSpPr>
        <p:grpSpPr bwMode="auto">
          <a:xfrm>
            <a:off x="-101600" y="404813"/>
            <a:ext cx="5981585" cy="954107"/>
            <a:chOff x="0" y="623478"/>
            <a:chExt cx="3786638" cy="837292"/>
          </a:xfrm>
        </p:grpSpPr>
        <p:grpSp>
          <p:nvGrpSpPr>
            <p:cNvPr id="5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837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比较不同音色声音的波形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sp>
        <p:nvSpPr>
          <p:cNvPr id="9" name="文本框 1"/>
          <p:cNvSpPr txBox="1">
            <a:spLocks noChangeArrowheads="1"/>
          </p:cNvSpPr>
          <p:nvPr/>
        </p:nvSpPr>
        <p:spPr bwMode="auto">
          <a:xfrm>
            <a:off x="8997310" y="3140980"/>
            <a:ext cx="3205444" cy="3093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发声</a:t>
            </a:r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体的</a:t>
            </a:r>
            <a:r>
              <a:rPr lang="zh-CN" altLang="en-US" sz="26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材料</a:t>
            </a:r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6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结构</a:t>
            </a:r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不同，发出声音的音色就不同，因此音色的影响因素是</a:t>
            </a:r>
            <a:r>
              <a:rPr lang="zh-CN" altLang="en-US" sz="26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发声体本身</a:t>
            </a:r>
            <a:r>
              <a:rPr lang="zh-CN" altLang="en-US" sz="2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1" name="圆角矩形 10"/>
          <p:cNvSpPr/>
          <p:nvPr/>
        </p:nvSpPr>
        <p:spPr>
          <a:xfrm>
            <a:off x="10488488" y="6525344"/>
            <a:ext cx="1704083" cy="285542"/>
          </a:xfrm>
          <a:prstGeom prst="roundRect">
            <a:avLst/>
          </a:prstGeom>
          <a:noFill/>
          <a:ln w="38100">
            <a:solidFill>
              <a:srgbClr val="0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1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点击画面观看视频</a:t>
            </a:r>
            <a:endParaRPr lang="zh-CN" altLang="en-US" sz="1400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2.2.5不同音色的波形">
            <a:hlinkClick r:id="" action="ppaction://ole?verb=0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86536" y="1113998"/>
            <a:ext cx="8120364" cy="5413576"/>
          </a:xfrm>
          <a:prstGeom prst="actionButtonBlank">
            <a:avLst/>
          </a:prstGeom>
        </p:spPr>
      </p:pic>
    </p:spTree>
    <p:extLst>
      <p:ext uri="{BB962C8B-B14F-4D97-AF65-F5344CB8AC3E}">
        <p14:creationId xmlns:p14="http://schemas.microsoft.com/office/powerpoint/2010/main" val="3249641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 fullScrn="1"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文本框 4"/>
          <p:cNvSpPr txBox="1">
            <a:spLocks noChangeArrowheads="1"/>
          </p:cNvSpPr>
          <p:nvPr/>
        </p:nvSpPr>
        <p:spPr bwMode="auto">
          <a:xfrm>
            <a:off x="1775700" y="928688"/>
            <a:ext cx="8845357" cy="542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如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图所示，兔乖乖听见说话和敲门声之后，不开门的原因是（    ）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    A.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说话响度不同   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      </a:t>
            </a: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B.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说话音调不同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    C.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说话音色不同   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      </a:t>
            </a: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D.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敲门声音不同</a:t>
            </a:r>
          </a:p>
        </p:txBody>
      </p:sp>
      <p:sp>
        <p:nvSpPr>
          <p:cNvPr id="26627" name="文本框 5"/>
          <p:cNvSpPr txBox="1">
            <a:spLocks noChangeArrowheads="1"/>
          </p:cNvSpPr>
          <p:nvPr/>
        </p:nvSpPr>
        <p:spPr bwMode="auto">
          <a:xfrm>
            <a:off x="2927780" y="1508453"/>
            <a:ext cx="3543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C</a:t>
            </a:r>
          </a:p>
        </p:txBody>
      </p:sp>
      <p:grpSp>
        <p:nvGrpSpPr>
          <p:cNvPr id="6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例题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pic>
        <p:nvPicPr>
          <p:cNvPr id="17410" name="图片 3" descr="15816078941542297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160" b="51407"/>
          <a:stretch>
            <a:fillRect/>
          </a:stretch>
        </p:blipFill>
        <p:spPr bwMode="auto">
          <a:xfrm>
            <a:off x="2279735" y="2331106"/>
            <a:ext cx="7188200" cy="261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aphicFrame>
        <p:nvGraphicFramePr>
          <p:cNvPr id="119810" name="Group 2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73839205"/>
              </p:ext>
            </p:extLst>
          </p:nvPr>
        </p:nvGraphicFramePr>
        <p:xfrm>
          <a:off x="1981200" y="1018745"/>
          <a:ext cx="8229600" cy="5578475"/>
        </p:xfrm>
        <a:graphic>
          <a:graphicData uri="http://schemas.openxmlformats.org/drawingml/2006/table">
            <a:tbl>
              <a:tblPr/>
              <a:tblGrid>
                <a:gridCol w="1005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73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0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07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181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en-US" altLang="zh-CN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 </a:t>
                      </a:r>
                    </a:p>
                  </a:txBody>
                  <a:tcPr marL="91431" marR="91431" marT="45721" marB="45721" anchor="ctr" horzOverflow="overflow">
                    <a:lnL w="19050">
                      <a:solidFill>
                        <a:schemeClr val="tx1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>
                      <a:solidFill>
                        <a:schemeClr val="tx1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定义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>
                      <a:solidFill>
                        <a:schemeClr val="tx1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决定因素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>
                      <a:solidFill>
                        <a:schemeClr val="tx1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听感表现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tx1"/>
                      </a:solidFill>
                      <a:prstDash val="solid"/>
                    </a:lnR>
                    <a:lnT w="19050">
                      <a:solidFill>
                        <a:schemeClr val="tx1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03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音调</a:t>
                      </a:r>
                    </a:p>
                  </a:txBody>
                  <a:tcPr marL="91431" marR="91431" marT="45721" marB="45721" anchor="ctr" horzOverflow="overflow">
                    <a:lnL w="19050">
                      <a:solidFill>
                        <a:schemeClr val="tx1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声音的高低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由声源的振动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频率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决定；频率大，音调高；频率小，音调低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音调高：声音清脆、尖细</a:t>
                      </a:r>
                      <a:r>
                        <a:rPr kumimoji="1" lang="en-US" altLang="zh-CN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;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音调低：声音粗犷、低沉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tx1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71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响度</a:t>
                      </a:r>
                    </a:p>
                  </a:txBody>
                  <a:tcPr marL="91431" marR="91431" marT="45721" marB="45721" anchor="ctr" horzOverflow="overflow">
                    <a:lnL w="19050">
                      <a:solidFill>
                        <a:schemeClr val="tx1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声音的强弱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由声源的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振幅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决定；振幅越大，响度越大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响度大：震耳欲聋</a:t>
                      </a:r>
                      <a:r>
                        <a:rPr kumimoji="1" lang="en-US" altLang="zh-CN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;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响度小：轻声耳语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tx1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83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音色</a:t>
                      </a:r>
                    </a:p>
                  </a:txBody>
                  <a:tcPr marL="91431" marR="91431" marT="45721" marB="45721" anchor="ctr" horzOverflow="overflow">
                    <a:lnL w="19050">
                      <a:solidFill>
                        <a:schemeClr val="tx1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对声音音质的感觉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不同发声体的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材料、结构</a:t>
                      </a: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不同，发出声音的音色就不同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1" lang="zh-CN" alt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宋体" panose="02010600030101010101" pitchFamily="2" charset="-122"/>
                        </a:rPr>
                        <a:t>分辨不同发声体发出的声音的重要特征</a:t>
                      </a:r>
                    </a:p>
                  </a:txBody>
                  <a:tcPr marL="91431" marR="91431" marT="45721" marB="457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tx1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</a:t>
              </a: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堂训练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sp>
        <p:nvSpPr>
          <p:cNvPr id="10" name="文本框 100"/>
          <p:cNvSpPr txBox="1">
            <a:spLocks noChangeArrowheads="1"/>
          </p:cNvSpPr>
          <p:nvPr/>
        </p:nvSpPr>
        <p:spPr bwMode="auto">
          <a:xfrm>
            <a:off x="1199660" y="1185764"/>
            <a:ext cx="10293350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indent="3048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indent="0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1</a:t>
            </a:r>
            <a:r>
              <a:rPr lang="en-US" altLang="zh-CN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有一种专门存放贵重物品的“银行”，当人们存放了自己的贵重物品后，要用仪器记录下自己的“手纹”“眼纹”“声纹”等，以便今后用这些细节独有的特征才能亲自取走物品，防止被别人取走。这里的“声纹” 记录的是人说话的</a:t>
            </a: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(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    )</a:t>
            </a:r>
          </a:p>
          <a:p>
            <a:pPr indent="0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A、音调 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          B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、响度 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           C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音色             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D、三者都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有</a:t>
            </a: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</p:txBody>
      </p:sp>
      <p:sp>
        <p:nvSpPr>
          <p:cNvPr id="11" name="文本框 10"/>
          <p:cNvSpPr txBox="1">
            <a:spLocks noChangeArrowheads="1"/>
          </p:cNvSpPr>
          <p:nvPr/>
        </p:nvSpPr>
        <p:spPr bwMode="auto">
          <a:xfrm>
            <a:off x="7824120" y="3212985"/>
            <a:ext cx="720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文本框 2"/>
          <p:cNvSpPr txBox="1">
            <a:spLocks noChangeArrowheads="1"/>
          </p:cNvSpPr>
          <p:nvPr/>
        </p:nvSpPr>
        <p:spPr bwMode="auto">
          <a:xfrm>
            <a:off x="1928813" y="798513"/>
            <a:ext cx="8386762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3048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2.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下列关于声音的说法中不正确的是  </a:t>
            </a: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(  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  </a:t>
            </a: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)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A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、“震耳欲聋”主要说明声音的音调高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B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、“隔墙有耳”说明固体也能传声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C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、“闻其声而知其人”主要是根据音色来判断的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D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、“轻声细语”主要说明声音的响度小</a:t>
            </a:r>
          </a:p>
        </p:txBody>
      </p:sp>
      <p:sp>
        <p:nvSpPr>
          <p:cNvPr id="4" name="文本框 3"/>
          <p:cNvSpPr txBox="1">
            <a:spLocks noChangeArrowheads="1"/>
          </p:cNvSpPr>
          <p:nvPr/>
        </p:nvSpPr>
        <p:spPr bwMode="auto">
          <a:xfrm>
            <a:off x="8112140" y="908825"/>
            <a:ext cx="720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895349" y="1389714"/>
            <a:ext cx="10529021" cy="48474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3.将系在细绳上的乒乓球轻触正在发声的音叉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，观察乒乓球被弹开的幅度。重做上面的实验，用力重击音叉，使音叉发出响度更强的声音，观察乒乓球被弹开的幅度。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实验表明：当音叉越响时，乒乓球被弹得越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选填“远”或“近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”），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说明响度与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的关系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越大，响度越大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________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越小，响度越小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这是物理学研究中常用的一种研究方法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——__________。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2823170" y="4029067"/>
            <a:ext cx="114522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055650" y="4519277"/>
            <a:ext cx="1494484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055650" y="5049918"/>
            <a:ext cx="1265029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824120" y="5661155"/>
            <a:ext cx="1728120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转换法</a:t>
            </a:r>
            <a:endParaRPr lang="en-US" sz="2800" u="none" spc="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938839" y="2962396"/>
            <a:ext cx="936065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58098" y="2621302"/>
            <a:ext cx="1783078" cy="281552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4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温故知新</a:t>
              </a: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1333500" y="1381125"/>
            <a:ext cx="10162875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 err="1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歌唱时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sz="2800" u="none" spc="0" dirty="0" err="1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女高音</a:t>
            </a:r>
            <a:r>
              <a:rPr lang="zh-CN" alt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给男低音</a:t>
            </a:r>
            <a:r>
              <a:rPr lang="en-US" sz="2800" u="none" spc="0" dirty="0" err="1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轻声伴唱</a:t>
            </a:r>
            <a:r>
              <a:rPr 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这里的“高”“低”指的是声音的什么特征呢？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333499" y="2780955"/>
            <a:ext cx="10162875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什么是音调？决定音调的因素又是什么呢？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333498" y="3717020"/>
            <a:ext cx="10378892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我们可以听到的声音频率范围是多少？超声波和次声波又是什么？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33499" y="4757246"/>
            <a:ext cx="10162875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上面提到的“女高音”和“男低音”谁的声音要大一些呢？这是声音的哪一种特征？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96252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8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0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1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2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3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4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5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3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4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111375" y="2598071"/>
            <a:ext cx="8377238" cy="1135054"/>
            <a:chOff x="2111375" y="3331374"/>
            <a:chExt cx="8377238" cy="1135054"/>
          </a:xfrm>
        </p:grpSpPr>
        <p:sp>
          <p:nvSpPr>
            <p:cNvPr id="17" name="Rectangle 9"/>
            <p:cNvSpPr>
              <a:spLocks noChangeArrowheads="1"/>
            </p:cNvSpPr>
            <p:nvPr/>
          </p:nvSpPr>
          <p:spPr bwMode="auto">
            <a:xfrm>
              <a:off x="2927350" y="3331374"/>
              <a:ext cx="7561263" cy="1135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None/>
              </a:pPr>
              <a:r>
                <a:rPr lang="zh-CN" altLang="en-US" sz="24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知道人听到声音的响度跟发音体的振幅和与距离发声体的远近有关。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（重难点）</a:t>
              </a:r>
            </a:p>
          </p:txBody>
        </p:sp>
        <p:grpSp>
          <p:nvGrpSpPr>
            <p:cNvPr id="18" name="组合 17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9" name="椭圆 18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dirty="0">
                  <a:solidFill>
                    <a:prstClr val="white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4" name="文本框 11"/>
              <p:cNvSpPr txBox="1">
                <a:spLocks noChangeArrowheads="1"/>
              </p:cNvSpPr>
              <p:nvPr/>
            </p:nvSpPr>
            <p:spPr bwMode="auto">
              <a:xfrm>
                <a:off x="7041205" y="4521020"/>
                <a:ext cx="642182" cy="5835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sz="3000">
                    <a:solidFill>
                      <a:srgbClr val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 sz="3000">
                  <a:solidFill>
                    <a:srgbClr val="FFFFFF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2105025" y="1708272"/>
            <a:ext cx="8743950" cy="700088"/>
            <a:chOff x="2105025" y="2441575"/>
            <a:chExt cx="8743950" cy="700088"/>
          </a:xfrm>
        </p:grpSpPr>
        <p:sp>
          <p:nvSpPr>
            <p:cNvPr id="36" name="矩形 1"/>
            <p:cNvSpPr>
              <a:spLocks noChangeArrowheads="1"/>
            </p:cNvSpPr>
            <p:nvPr/>
          </p:nvSpPr>
          <p:spPr bwMode="auto">
            <a:xfrm>
              <a:off x="2927350" y="2492375"/>
              <a:ext cx="7921625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None/>
              </a:pPr>
              <a:r>
                <a:rPr lang="zh-CN" altLang="en-US" sz="24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了解声音的三个特性。</a:t>
              </a:r>
            </a:p>
          </p:txBody>
        </p:sp>
        <p:grpSp>
          <p:nvGrpSpPr>
            <p:cNvPr id="37" name="组合 3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38" name="椭圆 3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dirty="0">
                  <a:solidFill>
                    <a:prstClr val="white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9" name="文本框 7"/>
              <p:cNvSpPr txBox="1">
                <a:spLocks noChangeArrowheads="1"/>
              </p:cNvSpPr>
              <p:nvPr/>
            </p:nvSpPr>
            <p:spPr bwMode="auto">
              <a:xfrm>
                <a:off x="7024865" y="1585499"/>
                <a:ext cx="611065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sz="3000" dirty="0">
                    <a:solidFill>
                      <a:srgbClr val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sz="3000" dirty="0">
                  <a:solidFill>
                    <a:srgbClr val="FFFFFF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40" name="组合 39"/>
          <p:cNvGrpSpPr/>
          <p:nvPr/>
        </p:nvGrpSpPr>
        <p:grpSpPr>
          <a:xfrm>
            <a:off x="2130425" y="3973635"/>
            <a:ext cx="8461375" cy="679450"/>
            <a:chOff x="2130425" y="4706938"/>
            <a:chExt cx="8461375" cy="679450"/>
          </a:xfrm>
        </p:grpSpPr>
        <p:grpSp>
          <p:nvGrpSpPr>
            <p:cNvPr id="41" name="组合 40"/>
            <p:cNvGrpSpPr/>
            <p:nvPr/>
          </p:nvGrpSpPr>
          <p:grpSpPr bwMode="auto">
            <a:xfrm>
              <a:off x="2130425" y="4706938"/>
              <a:ext cx="682625" cy="679450"/>
              <a:chOff x="7003603" y="4439327"/>
              <a:chExt cx="717385" cy="717385"/>
            </a:xfrm>
          </p:grpSpPr>
          <p:sp>
            <p:nvSpPr>
              <p:cNvPr id="43" name="椭圆 4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dirty="0">
                  <a:solidFill>
                    <a:prstClr val="white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44" name="文本框 11"/>
              <p:cNvSpPr txBox="1">
                <a:spLocks noChangeArrowheads="1"/>
              </p:cNvSpPr>
              <p:nvPr/>
            </p:nvSpPr>
            <p:spPr bwMode="auto">
              <a:xfrm>
                <a:off x="7041205" y="4521020"/>
                <a:ext cx="642182" cy="5835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sz="3000">
                    <a:solidFill>
                      <a:srgbClr val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cs typeface="Arial" panose="020B0604020202020204" pitchFamily="34" charset="0"/>
                  </a:rPr>
                  <a:t>03</a:t>
                </a:r>
                <a:endParaRPr kumimoji="1" lang="zh-CN" altLang="en-US" sz="3000">
                  <a:solidFill>
                    <a:srgbClr val="FFFFFF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2" name="Rectangle 9"/>
            <p:cNvSpPr>
              <a:spLocks noChangeArrowheads="1"/>
            </p:cNvSpPr>
            <p:nvPr/>
          </p:nvSpPr>
          <p:spPr bwMode="auto">
            <a:xfrm>
              <a:off x="2908300" y="4770438"/>
              <a:ext cx="76835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None/>
              </a:pPr>
              <a:r>
                <a:rPr lang="zh-CN" altLang="en-US" sz="24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知道不同发声体发出声音的音色不同。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518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3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4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振幅和响度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sp>
        <p:nvSpPr>
          <p:cNvPr id="14" name="Rectangle 3"/>
          <p:cNvSpPr>
            <a:spLocks noChangeArrowheads="1"/>
          </p:cNvSpPr>
          <p:nvPr/>
        </p:nvSpPr>
        <p:spPr bwMode="auto">
          <a:xfrm>
            <a:off x="1630363" y="1173464"/>
            <a:ext cx="8228012" cy="581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响度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：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声音的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强弱。</a:t>
            </a:r>
            <a:endParaRPr lang="zh-CN" altLang="en-US" dirty="0">
              <a:latin typeface="Times New Roman" panose="02020603050405020304" pitchFamily="18" charset="0"/>
              <a:ea typeface="微软雅黑" panose="020B0503020204020204" pitchFamily="34" charset="-122"/>
            </a:endParaRPr>
          </a:p>
        </p:txBody>
      </p:sp>
      <p:sp>
        <p:nvSpPr>
          <p:cNvPr id="15" name="Rectangle 2"/>
          <p:cNvSpPr>
            <a:spLocks noChangeArrowheads="1"/>
          </p:cNvSpPr>
          <p:nvPr/>
        </p:nvSpPr>
        <p:spPr bwMode="auto">
          <a:xfrm>
            <a:off x="8365595" y="3356995"/>
            <a:ext cx="8953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重敲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9449858" y="3356995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音叉</a:t>
            </a:r>
            <a:r>
              <a:rPr lang="zh-CN" altLang="en-US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声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</a:p>
        </p:txBody>
      </p:sp>
      <p:sp>
        <p:nvSpPr>
          <p:cNvPr id="17" name="Rectangle 4"/>
          <p:cNvSpPr>
            <a:spLocks noChangeArrowheads="1"/>
          </p:cNvSpPr>
          <p:nvPr/>
        </p:nvSpPr>
        <p:spPr bwMode="auto">
          <a:xfrm>
            <a:off x="8365595" y="4018983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乒乓球弹开</a:t>
            </a:r>
            <a:r>
              <a:rPr lang="zh-CN" altLang="en-US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幅度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</a:p>
        </p:txBody>
      </p:sp>
      <p:sp>
        <p:nvSpPr>
          <p:cNvPr id="18" name="Rectangle 6"/>
          <p:cNvSpPr>
            <a:spLocks noChangeArrowheads="1"/>
          </p:cNvSpPr>
          <p:nvPr/>
        </p:nvSpPr>
        <p:spPr bwMode="auto">
          <a:xfrm>
            <a:off x="8365595" y="4973070"/>
            <a:ext cx="1541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轻敲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Rectangle 7"/>
          <p:cNvSpPr>
            <a:spLocks noChangeArrowheads="1"/>
          </p:cNvSpPr>
          <p:nvPr/>
        </p:nvSpPr>
        <p:spPr bwMode="auto">
          <a:xfrm>
            <a:off x="9449858" y="4973070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音叉</a:t>
            </a:r>
            <a:r>
              <a:rPr lang="zh-CN" altLang="en-US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声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</a:t>
            </a:r>
          </a:p>
        </p:txBody>
      </p:sp>
      <p:sp>
        <p:nvSpPr>
          <p:cNvPr id="20" name="Rectangle 8"/>
          <p:cNvSpPr>
            <a:spLocks noChangeArrowheads="1"/>
          </p:cNvSpPr>
          <p:nvPr/>
        </p:nvSpPr>
        <p:spPr bwMode="auto">
          <a:xfrm>
            <a:off x="8365595" y="5568383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乒乓球弹开</a:t>
            </a:r>
            <a:r>
              <a:rPr lang="zh-CN" altLang="en-US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幅度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</a:t>
            </a:r>
          </a:p>
        </p:txBody>
      </p:sp>
      <p:sp>
        <p:nvSpPr>
          <p:cNvPr id="21" name="AutoShape 10"/>
          <p:cNvSpPr>
            <a:spLocks/>
          </p:cNvSpPr>
          <p:nvPr/>
        </p:nvSpPr>
        <p:spPr bwMode="auto">
          <a:xfrm>
            <a:off x="8206845" y="5241358"/>
            <a:ext cx="76200" cy="649287"/>
          </a:xfrm>
          <a:prstGeom prst="leftBrace">
            <a:avLst>
              <a:gd name="adj1" fmla="val 149746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AutoShape 10"/>
          <p:cNvSpPr>
            <a:spLocks/>
          </p:cNvSpPr>
          <p:nvPr/>
        </p:nvSpPr>
        <p:spPr bwMode="auto">
          <a:xfrm>
            <a:off x="8206845" y="3471295"/>
            <a:ext cx="76200" cy="898525"/>
          </a:xfrm>
          <a:prstGeom prst="leftBrace">
            <a:avLst>
              <a:gd name="adj1" fmla="val 149634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Rectangle 3"/>
          <p:cNvSpPr>
            <a:spLocks noChangeArrowheads="1"/>
          </p:cNvSpPr>
          <p:nvPr/>
        </p:nvSpPr>
        <p:spPr bwMode="auto">
          <a:xfrm>
            <a:off x="1630363" y="1966913"/>
            <a:ext cx="7921877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965325" indent="-1965325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：物体振动时偏离原来位置的最大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距离。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音叉响度实验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03695" y="2924965"/>
            <a:ext cx="6073778" cy="3416500"/>
          </a:xfrm>
          <a:prstGeom prst="rect">
            <a:avLst/>
          </a:prstGeom>
        </p:spPr>
      </p:pic>
      <p:sp>
        <p:nvSpPr>
          <p:cNvPr id="22" name="圆角矩形 21"/>
          <p:cNvSpPr/>
          <p:nvPr/>
        </p:nvSpPr>
        <p:spPr>
          <a:xfrm>
            <a:off x="10488488" y="6525344"/>
            <a:ext cx="1704083" cy="285542"/>
          </a:xfrm>
          <a:prstGeom prst="roundRect">
            <a:avLst/>
          </a:prstGeom>
          <a:noFill/>
          <a:ln w="38100">
            <a:solidFill>
              <a:srgbClr val="0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1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点击画面观看视频</a:t>
            </a:r>
            <a:endParaRPr lang="zh-CN" altLang="en-US" sz="1400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9776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8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 fullScrn="1">
              <p:cMediaNode vol="80000">
                <p:cTn id="59" fill="remove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  <p:bldLst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 bldLvl="0" animBg="1"/>
      <p:bldP spid="23" grpId="0" bldLvl="0" animBg="1"/>
      <p:bldP spid="2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响度的影响因素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487680" y="1268850"/>
            <a:ext cx="10162875" cy="102803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5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声音是从声源向四面八方传播的，越到远处越分散，人耳感觉到的声音响度就越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小，如何减小声音的分散？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2704340" y="4747704"/>
            <a:ext cx="3049414" cy="7694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000" u="none" spc="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两手在嘴边做成“喇叭</a:t>
            </a:r>
            <a:r>
              <a:rPr lang="en-US" sz="2000" u="none" spc="0" dirty="0" smtClean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”状可减小声音的发散</a:t>
            </a:r>
            <a:endParaRPr lang="en-US" sz="2000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248080" y="4747704"/>
            <a:ext cx="3049414" cy="7694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000" u="none" spc="0" dirty="0" err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听诊器的导音管能极大程度地减小声音的发散</a:t>
            </a:r>
            <a:endParaRPr lang="en-US" sz="2000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567755" y="5733160"/>
            <a:ext cx="75774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err="1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利用管状物传递声波，</a:t>
            </a:r>
            <a:r>
              <a:rPr lang="en-US" altLang="zh-CN" sz="2800" dirty="0" err="1" smtClean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可以增大声音的响度</a:t>
            </a:r>
            <a:r>
              <a:rPr lang="zh-CN" altLang="en-US" sz="2800" dirty="0" smtClean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sz="2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4340" y="2492935"/>
            <a:ext cx="3140137" cy="216000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207" name="Picture 15" descr="http://pics.sc.chinaz.com/files/pic/pic9/201605/fpic993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539" y="2492935"/>
            <a:ext cx="3242495" cy="216000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strips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339" name="Rectangle 3"/>
          <p:cNvSpPr>
            <a:spLocks noChangeArrowheads="1"/>
          </p:cNvSpPr>
          <p:nvPr/>
        </p:nvSpPr>
        <p:spPr bwMode="auto">
          <a:xfrm>
            <a:off x="1631690" y="1772885"/>
            <a:ext cx="9276482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响度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有关，振幅越大响度越大，振幅越小响度越小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响度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到声源的距离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距离越大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听到的声音越小；与</a:t>
            </a: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声音分散的范围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越分散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听到的声音越小。</a:t>
            </a:r>
          </a:p>
        </p:txBody>
      </p:sp>
      <p:grpSp>
        <p:nvGrpSpPr>
          <p:cNvPr id="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响度的影响因素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23">
            <a:extLst>
              <a:ext uri="{FF2B5EF4-FFF2-40B4-BE49-F238E27FC236}">
                <a16:creationId xmlns:a16="http://schemas.microsoft.com/office/drawing/2014/main" id="{328C39A5-5755-412F-B47C-BFB1FB2BFFA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4979432E-6C71-41E8-B0D0-0D5398D8C89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0C013CCB-3A64-46EC-88BA-0BA9AC868D9F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EFF0AB9-B435-4F2A-8FDC-4BDAE3D5223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00E4085D-F2E3-412E-A476-44E9A295695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15690556-2EF9-41AA-B1C8-6A4BED3B85B5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A30649C-799D-4844-BBFD-D724C95EC44A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39C82B75-69BA-4CA7-97A4-3C4F2D32822E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4B9D3C3-B7B9-43B9-B5CF-B685F927D1B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5A00D536-0600-4649-BE1C-94B747D84A1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2192DA75-F690-4799-A79A-03FAB1256E2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288D8E68-9E0B-4534-B762-96311DC2DAD8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2FD0E676-4F8F-4221-B573-38AEC319948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8C7F6F8-95F7-4661-9EE1-751D7C39F6A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C81AD167-38E0-4365-87A6-049C1CAB815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B9D898CC-3410-4778-AD04-3B748DE10F95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50654FF1-4F39-4613-8F0E-D47C13ABE474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5BC7CFF0-084D-4239-9CAD-141253EC5F38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AC8E722A-AE4C-4E01-AFFD-31B8F1E75E2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E0D91BCC-AF0A-4BA6-A70E-6FBE76F140C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1797ACEA-935B-4DAA-8501-AB3B06512F99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FA10075C-0964-4543-AA36-204709B46211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551081D-45AC-4065-AC1E-67A836EE7002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6915814-5D95-483E-BE73-4D22EFC1543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36901D3-BDFD-4AF1-ACDB-6927A6C3A1B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C3B9124D-5639-4DDC-9204-FE8720732D4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6E7FD5FB-BC6D-4C45-80A8-27E5DC8D4E2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51B52F6-5A76-4E90-AE6C-1A9AAC3463B7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9C43088-2C38-4DCF-8396-49FEA32C371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EB22FDDF-4D0C-44AF-A907-7ADCCD41357D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4B68473-1A14-42D6-87D5-0F9D6F82FA9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6D671C13-3366-417A-9C5E-F20E76A7535B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906AE85D-3BF4-478E-B660-1C1C7C744DA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573E0BD-C4FD-4007-B697-373B049A6F6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AD16139D-BCC4-4F40-8BF7-79E89F7DA3D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99ACBEE-ACA8-4BCE-8009-A426A5293AED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5735265-7DD5-4C88-9E3D-93349427C85A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B128505A-0F1F-4CAD-BD70-A167070A00CC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051A8FD-8100-4A01-9CBF-B78DE91FB36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2C9E3B2C-B57C-4C0C-8C1B-FB20C5DA515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CDBDBCFC-EBF8-4294-9402-AA8BD1FC234A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F1AE640-2926-43BF-A85A-5570786E72B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858309B0-6C9E-4937-BAC1-7DF19C23DA4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FF2A5242-8E24-45F4-9F09-E864CF0CF84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20E0DF6F-9183-4EF9-BC49-3BF38FEA51E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B2AE55DF-F730-474D-A5E0-E9DE08846FC6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79006A30-4257-4D87-8140-E64E4016C60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30686F9F-A0E9-47B0-8EB2-F77C946D662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0CC2A3D7-29F6-4BEE-BCFD-33C2573C2E8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BD265BE5-5322-4536-8A7F-D60BA9C50EB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8513275F-4F77-4DD3-9B06-7D3F148660A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8266DADA-875A-447A-898F-3366CFB03B04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5A927EDF-9854-4532-B682-039478783B8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C8CA557E-5FE8-4A94-9BF5-5FBBB0B8F724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5FA981A0-D9AB-48D6-ADFD-F2E143409529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9EF1C9E-1E52-4161-8A20-544E22B0C24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AE69748B-6AEA-4B33-849B-0720A2AFA55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3F27058C-F14A-424E-9B54-FCA984310D9F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7532688" y="3931231"/>
            <a:ext cx="4659312" cy="212563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7532688" y="1484865"/>
            <a:ext cx="4659312" cy="230535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 smtClean="0">
                  <a:solidFill>
                    <a:srgbClr val="008080"/>
                  </a:solidFill>
                  <a:latin typeface="微软雅黑" panose="020B0503020204020204" pitchFamily="34" charset="-122"/>
                </a:rPr>
                <a:t>示波器中的响度</a:t>
              </a:r>
              <a:endParaRPr lang="zh-CN" altLang="en-US" b="1" dirty="0">
                <a:solidFill>
                  <a:srgbClr val="008080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290054" y="1916895"/>
            <a:ext cx="1982235" cy="1728949"/>
            <a:chOff x="8290055" y="1518187"/>
            <a:chExt cx="1714500" cy="1495425"/>
          </a:xfrm>
        </p:grpSpPr>
        <p:pic>
          <p:nvPicPr>
            <p:cNvPr id="8" name="图片 7"/>
            <p:cNvPicPr>
              <a:picLocks/>
            </p:cNvPicPr>
            <p:nvPr/>
          </p:nvPicPr>
          <p:blipFill>
            <a:blip r:embed="rId4">
              <a:biLevel thresh="75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40000" contrast="-4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290055" y="1518187"/>
              <a:ext cx="1714500" cy="1495425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/>
            </p:cNvPicPr>
            <p:nvPr/>
          </p:nvPicPr>
          <p:blipFill>
            <a:blip r:embed="rId6">
              <a:biLevel thresh="75000"/>
            </a:blip>
            <a:stretch>
              <a:fillRect/>
            </a:stretch>
          </p:blipFill>
          <p:spPr>
            <a:xfrm>
              <a:off x="8328155" y="1522950"/>
              <a:ext cx="1638300" cy="1200150"/>
            </a:xfrm>
            <a:prstGeom prst="rect">
              <a:avLst/>
            </a:prstGeom>
          </p:spPr>
        </p:pic>
      </p:grpSp>
      <p:grpSp>
        <p:nvGrpSpPr>
          <p:cNvPr id="12" name="组合 11"/>
          <p:cNvGrpSpPr/>
          <p:nvPr/>
        </p:nvGrpSpPr>
        <p:grpSpPr>
          <a:xfrm>
            <a:off x="8328155" y="3971718"/>
            <a:ext cx="1944134" cy="1944135"/>
            <a:chOff x="8328155" y="3573010"/>
            <a:chExt cx="1695450" cy="1743075"/>
          </a:xfrm>
        </p:grpSpPr>
        <p:pic>
          <p:nvPicPr>
            <p:cNvPr id="10" name="图片 9"/>
            <p:cNvPicPr>
              <a:picLocks/>
            </p:cNvPicPr>
            <p:nvPr/>
          </p:nvPicPr>
          <p:blipFill>
            <a:blip r:embed="rId7">
              <a:biLevel thresh="75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-4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328155" y="3849235"/>
              <a:ext cx="1695450" cy="1466850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/>
            </p:cNvPicPr>
            <p:nvPr/>
          </p:nvPicPr>
          <p:blipFill>
            <a:blip r:embed="rId9">
              <a:biLevel thresh="75000"/>
            </a:blip>
            <a:stretch>
              <a:fillRect/>
            </a:stretch>
          </p:blipFill>
          <p:spPr>
            <a:xfrm>
              <a:off x="8328155" y="3573010"/>
              <a:ext cx="1581150" cy="1390650"/>
            </a:xfrm>
            <a:prstGeom prst="rect">
              <a:avLst/>
            </a:prstGeom>
          </p:spPr>
        </p:pic>
      </p:grpSp>
      <p:sp>
        <p:nvSpPr>
          <p:cNvPr id="14" name="文本框 13"/>
          <p:cNvSpPr txBox="1"/>
          <p:nvPr/>
        </p:nvSpPr>
        <p:spPr>
          <a:xfrm>
            <a:off x="10416300" y="2315603"/>
            <a:ext cx="12960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振幅小</a:t>
            </a:r>
            <a:endParaRPr lang="en-US" altLang="zh-CN" sz="2400" dirty="0" smtClean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400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响度小</a:t>
            </a:r>
            <a:endParaRPr lang="zh-CN" altLang="en-US" sz="24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10416300" y="4403748"/>
            <a:ext cx="12960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振幅</a:t>
            </a: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</a:t>
            </a:r>
            <a:endParaRPr lang="en-US" altLang="zh-CN" sz="2400" dirty="0" smtClean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400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响度大</a:t>
            </a:r>
            <a:endParaRPr lang="zh-CN" altLang="en-US" sz="24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0488488" y="6525344"/>
            <a:ext cx="1704083" cy="285542"/>
          </a:xfrm>
          <a:prstGeom prst="roundRect">
            <a:avLst/>
          </a:prstGeom>
          <a:noFill/>
          <a:ln w="38100">
            <a:solidFill>
              <a:srgbClr val="0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1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点击画面观看视频</a:t>
            </a:r>
            <a:endParaRPr lang="zh-CN" altLang="en-US" sz="1400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7" name="2.2.4示波器中的响度">
            <a:hlinkClick r:id="" action="ppaction://ole?verb=0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71115" y="1484865"/>
            <a:ext cx="6864985" cy="4576656"/>
          </a:xfrm>
          <a:prstGeom prst="actionButtonBlank">
            <a:avLst/>
          </a:prstGeom>
        </p:spPr>
      </p:pic>
    </p:spTree>
    <p:extLst>
      <p:ext uri="{BB962C8B-B14F-4D97-AF65-F5344CB8AC3E}">
        <p14:creationId xmlns:p14="http://schemas.microsoft.com/office/powerpoint/2010/main" val="3366003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7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video fullScrn="1">
              <p:cMediaNode vol="80000">
                <p:cTn id="28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</p:childTnLst>
        </p:cTn>
      </p:par>
    </p:tnLst>
    <p:bldLst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"/>
          <p:cNvSpPr txBox="1">
            <a:spLocks noChangeArrowheads="1"/>
          </p:cNvSpPr>
          <p:nvPr/>
        </p:nvSpPr>
        <p:spPr bwMode="auto">
          <a:xfrm>
            <a:off x="2690019" y="647200"/>
            <a:ext cx="7920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dirty="0" smtClean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</a:t>
            </a:r>
            <a:r>
              <a:rPr lang="zh-CN" altLang="en-US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见过用试管做的乐器的演奏吗？</a:t>
            </a:r>
          </a:p>
        </p:txBody>
      </p:sp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2855913" y="1255713"/>
            <a:ext cx="4679950" cy="2000250"/>
            <a:chOff x="48" y="1577"/>
            <a:chExt cx="5376" cy="1087"/>
          </a:xfrm>
        </p:grpSpPr>
        <p:graphicFrame>
          <p:nvGraphicFramePr>
            <p:cNvPr id="12302" name="Object 2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97787803"/>
                </p:ext>
              </p:extLst>
            </p:nvPr>
          </p:nvGraphicFramePr>
          <p:xfrm>
            <a:off x="48" y="1595"/>
            <a:ext cx="535" cy="1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2" name="BMP 图像" r:id="rId3" imgW="504720" imgH="561960" progId="Paint.Picture">
                    <p:embed/>
                  </p:oleObj>
                </mc:Choice>
                <mc:Fallback>
                  <p:oleObj name="BMP 图像" r:id="rId3" imgW="504720" imgH="561960" progId="Paint.Picture">
                    <p:embed/>
                    <p:pic>
                      <p:nvPicPr>
                        <p:cNvPr id="0" name="Object 2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" y="1595"/>
                          <a:ext cx="535" cy="1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3" name="Object 3"/>
            <p:cNvGraphicFramePr>
              <a:graphicFrameLocks/>
            </p:cNvGraphicFramePr>
            <p:nvPr/>
          </p:nvGraphicFramePr>
          <p:xfrm>
            <a:off x="750" y="1583"/>
            <a:ext cx="515" cy="108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3" r:id="rId5" imgW="485586" imgH="571731" progId="Paint.Picture">
                    <p:embed/>
                  </p:oleObj>
                </mc:Choice>
                <mc:Fallback>
                  <p:oleObj r:id="rId5" imgW="485586" imgH="571731" progId="Paint.Picture">
                    <p:embed/>
                    <p:pic>
                      <p:nvPicPr>
                        <p:cNvPr id="0" name="Object 3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0" y="1583"/>
                          <a:ext cx="515" cy="108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4" name="Object 4"/>
            <p:cNvGraphicFramePr>
              <a:graphicFrameLocks/>
            </p:cNvGraphicFramePr>
            <p:nvPr/>
          </p:nvGraphicFramePr>
          <p:xfrm>
            <a:off x="1422" y="1595"/>
            <a:ext cx="515" cy="10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4" r:id="rId7" imgW="485586" imgH="552527" progId="Paint.Picture">
                    <p:embed/>
                  </p:oleObj>
                </mc:Choice>
                <mc:Fallback>
                  <p:oleObj r:id="rId7" imgW="485586" imgH="552527" progId="Paint.Picture">
                    <p:embed/>
                    <p:pic>
                      <p:nvPicPr>
                        <p:cNvPr id="0" name="Object 4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22" y="1595"/>
                          <a:ext cx="515" cy="10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5" name="Object 5"/>
            <p:cNvGraphicFramePr>
              <a:graphicFrameLocks/>
            </p:cNvGraphicFramePr>
            <p:nvPr/>
          </p:nvGraphicFramePr>
          <p:xfrm>
            <a:off x="2148" y="1577"/>
            <a:ext cx="505" cy="1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5" r:id="rId9" imgW="476316" imgH="561905" progId="Paint.Picture">
                    <p:embed/>
                  </p:oleObj>
                </mc:Choice>
                <mc:Fallback>
                  <p:oleObj r:id="rId9" imgW="476316" imgH="561905" progId="Paint.Picture">
                    <p:embed/>
                    <p:pic>
                      <p:nvPicPr>
                        <p:cNvPr id="0" name="Object 5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48" y="1577"/>
                          <a:ext cx="505" cy="1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6" name="Object 6"/>
            <p:cNvGraphicFramePr>
              <a:graphicFrameLocks/>
            </p:cNvGraphicFramePr>
            <p:nvPr/>
          </p:nvGraphicFramePr>
          <p:xfrm>
            <a:off x="2838" y="1584"/>
            <a:ext cx="494" cy="10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6" r:id="rId11" imgW="466543" imgH="571731" progId="Paint.Picture">
                    <p:embed/>
                  </p:oleObj>
                </mc:Choice>
                <mc:Fallback>
                  <p:oleObj r:id="rId11" imgW="466543" imgH="571731" progId="Paint.Picture">
                    <p:embed/>
                    <p:pic>
                      <p:nvPicPr>
                        <p:cNvPr id="0" name="Object 6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38" y="1584"/>
                          <a:ext cx="494" cy="10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7" name="Object 7"/>
            <p:cNvGraphicFramePr>
              <a:graphicFrameLocks/>
            </p:cNvGraphicFramePr>
            <p:nvPr/>
          </p:nvGraphicFramePr>
          <p:xfrm>
            <a:off x="3510" y="1619"/>
            <a:ext cx="474" cy="102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7" r:id="rId13" imgW="447856" imgH="542857" progId="Paint.Picture">
                    <p:embed/>
                  </p:oleObj>
                </mc:Choice>
                <mc:Fallback>
                  <p:oleObj r:id="rId13" imgW="447856" imgH="542857" progId="Paint.Picture">
                    <p:embed/>
                    <p:pic>
                      <p:nvPicPr>
                        <p:cNvPr id="0" name="Object 7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0" y="1619"/>
                          <a:ext cx="474" cy="102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8" name="Object 8"/>
            <p:cNvGraphicFramePr>
              <a:graphicFrameLocks/>
            </p:cNvGraphicFramePr>
            <p:nvPr/>
          </p:nvGraphicFramePr>
          <p:xfrm>
            <a:off x="4230" y="1584"/>
            <a:ext cx="525" cy="10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8" r:id="rId15" imgW="495369" imgH="571731" progId="Paint.Picture">
                    <p:embed/>
                  </p:oleObj>
                </mc:Choice>
                <mc:Fallback>
                  <p:oleObj r:id="rId15" imgW="495369" imgH="571731" progId="Paint.Picture">
                    <p:embed/>
                    <p:pic>
                      <p:nvPicPr>
                        <p:cNvPr id="0" name="Object 8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30" y="1584"/>
                          <a:ext cx="525" cy="10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309" name="Object 9"/>
            <p:cNvGraphicFramePr>
              <a:graphicFrameLocks/>
            </p:cNvGraphicFramePr>
            <p:nvPr/>
          </p:nvGraphicFramePr>
          <p:xfrm>
            <a:off x="4950" y="1608"/>
            <a:ext cx="474" cy="10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49" r:id="rId17" imgW="447856" imgH="552527" progId="Paint.Picture">
                    <p:embed/>
                  </p:oleObj>
                </mc:Choice>
                <mc:Fallback>
                  <p:oleObj r:id="rId17" imgW="447856" imgH="552527" progId="Paint.Picture">
                    <p:embed/>
                    <p:pic>
                      <p:nvPicPr>
                        <p:cNvPr id="0" name="Object 9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50" y="1608"/>
                          <a:ext cx="474" cy="10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326" name="Text Box 14"/>
          <p:cNvSpPr txBox="1">
            <a:spLocks noChangeArrowheads="1"/>
          </p:cNvSpPr>
          <p:nvPr/>
        </p:nvSpPr>
        <p:spPr bwMode="auto">
          <a:xfrm>
            <a:off x="1055651" y="3560763"/>
            <a:ext cx="6624460" cy="1169551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marL="248285" indent="-248285" eaLnBrk="1" hangingPunct="1">
              <a:lnSpc>
                <a:spcPct val="125000"/>
              </a:lnSpc>
              <a:spcBef>
                <a:spcPts val="50"/>
              </a:spcBef>
              <a:spcAft>
                <a:spcPts val="0"/>
              </a:spcAft>
              <a:defRPr/>
            </a:pPr>
            <a:r>
              <a:rPr kumimoji="1" lang="en-US" altLang="zh-CN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1.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用</a:t>
            </a:r>
            <a:r>
              <a:rPr kumimoji="1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相同的力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吹</a:t>
            </a:r>
            <a:r>
              <a:rPr kumimoji="1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不同的试管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，试管发出的声音相同吗？有什么区别？</a:t>
            </a:r>
          </a:p>
        </p:txBody>
      </p:sp>
      <p:sp>
        <p:nvSpPr>
          <p:cNvPr id="13327" name="Line 15"/>
          <p:cNvSpPr>
            <a:spLocks noChangeArrowheads="1"/>
          </p:cNvSpPr>
          <p:nvPr/>
        </p:nvSpPr>
        <p:spPr bwMode="auto">
          <a:xfrm>
            <a:off x="7824120" y="3959225"/>
            <a:ext cx="941388" cy="311150"/>
          </a:xfrm>
          <a:prstGeom prst="rightArrow">
            <a:avLst>
              <a:gd name="adj1" fmla="val 50000"/>
              <a:gd name="adj2" fmla="val 50005"/>
            </a:avLst>
          </a:pr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3328" name="Text Box 16"/>
          <p:cNvSpPr txBox="1">
            <a:spLocks noChangeArrowheads="1"/>
          </p:cNvSpPr>
          <p:nvPr/>
        </p:nvSpPr>
        <p:spPr bwMode="auto">
          <a:xfrm>
            <a:off x="8904195" y="3853190"/>
            <a:ext cx="236147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声音</a:t>
            </a:r>
            <a:r>
              <a:rPr lang="zh-CN" altLang="en-US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高低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不同</a:t>
            </a:r>
          </a:p>
        </p:txBody>
      </p:sp>
      <p:sp>
        <p:nvSpPr>
          <p:cNvPr id="13329" name="Text Box 17"/>
          <p:cNvSpPr txBox="1">
            <a:spLocks noChangeArrowheads="1"/>
          </p:cNvSpPr>
          <p:nvPr/>
        </p:nvSpPr>
        <p:spPr bwMode="auto">
          <a:xfrm>
            <a:off x="1055650" y="4902200"/>
            <a:ext cx="6840475" cy="115887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marL="256540" indent="-256540" eaLnBrk="1" hangingPunct="1">
              <a:lnSpc>
                <a:spcPct val="125000"/>
              </a:lnSpc>
              <a:spcBef>
                <a:spcPts val="50"/>
              </a:spcBef>
              <a:spcAft>
                <a:spcPts val="0"/>
              </a:spcAft>
              <a:defRPr/>
            </a:pPr>
            <a:r>
              <a:rPr kumimoji="1" lang="en-US" altLang="zh-CN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2.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用</a:t>
            </a:r>
            <a:r>
              <a:rPr kumimoji="1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不相同的力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吹</a:t>
            </a:r>
            <a:r>
              <a:rPr kumimoji="1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同一个试管</a:t>
            </a:r>
            <a:r>
              <a:rPr kumimoji="1"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</a:rPr>
              <a:t>，试管发出的声音相同吗？有什么区别？</a:t>
            </a:r>
          </a:p>
        </p:txBody>
      </p:sp>
      <p:sp>
        <p:nvSpPr>
          <p:cNvPr id="13331" name="Text Box 19"/>
          <p:cNvSpPr txBox="1">
            <a:spLocks noChangeArrowheads="1"/>
          </p:cNvSpPr>
          <p:nvPr/>
        </p:nvSpPr>
        <p:spPr bwMode="auto">
          <a:xfrm>
            <a:off x="8904195" y="5220027"/>
            <a:ext cx="243347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声音</a:t>
            </a:r>
            <a:r>
              <a:rPr lang="zh-CN" altLang="en-US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大小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不同</a:t>
            </a:r>
          </a:p>
        </p:txBody>
      </p:sp>
      <p:sp>
        <p:nvSpPr>
          <p:cNvPr id="12297" name="Line 20"/>
          <p:cNvSpPr>
            <a:spLocks noChangeShapeType="1"/>
          </p:cNvSpPr>
          <p:nvPr/>
        </p:nvSpPr>
        <p:spPr bwMode="auto">
          <a:xfrm flipV="1">
            <a:off x="7299325" y="1919288"/>
            <a:ext cx="1655763" cy="7191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2298" name="Rectangle 21"/>
          <p:cNvSpPr>
            <a:spLocks noChangeArrowheads="1"/>
          </p:cNvSpPr>
          <p:nvPr/>
        </p:nvSpPr>
        <p:spPr bwMode="auto">
          <a:xfrm>
            <a:off x="9120188" y="1268413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</a:t>
            </a:r>
          </a:p>
        </p:txBody>
      </p:sp>
      <p:sp>
        <p:nvSpPr>
          <p:cNvPr id="12299" name="Line 22"/>
          <p:cNvSpPr>
            <a:spLocks noChangeShapeType="1"/>
          </p:cNvSpPr>
          <p:nvPr/>
        </p:nvSpPr>
        <p:spPr bwMode="auto">
          <a:xfrm flipV="1">
            <a:off x="6650038" y="1657350"/>
            <a:ext cx="2305050" cy="719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2" name="Line 15"/>
          <p:cNvSpPr>
            <a:spLocks noChangeArrowheads="1"/>
          </p:cNvSpPr>
          <p:nvPr/>
        </p:nvSpPr>
        <p:spPr bwMode="auto">
          <a:xfrm>
            <a:off x="7824120" y="5327650"/>
            <a:ext cx="941388" cy="309563"/>
          </a:xfrm>
          <a:prstGeom prst="rightArrow">
            <a:avLst>
              <a:gd name="adj1" fmla="val 50000"/>
              <a:gd name="adj2" fmla="val 49994"/>
            </a:avLst>
          </a:prstGeom>
          <a:solidFill>
            <a:srgbClr val="008080"/>
          </a:solidFill>
          <a:ln w="25400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2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5" name="矩形 2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例题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264221" y="1413462"/>
            <a:ext cx="2817024" cy="2015537"/>
            <a:chOff x="9264221" y="1413462"/>
            <a:chExt cx="2817024" cy="2015537"/>
          </a:xfrm>
        </p:grpSpPr>
        <p:sp>
          <p:nvSpPr>
            <p:cNvPr id="3" name="椭圆形标注 2"/>
            <p:cNvSpPr/>
            <p:nvPr/>
          </p:nvSpPr>
          <p:spPr>
            <a:xfrm>
              <a:off x="9264221" y="1413462"/>
              <a:ext cx="2817024" cy="2015537"/>
            </a:xfrm>
            <a:prstGeom prst="wedgeEllipseCallout">
              <a:avLst>
                <a:gd name="adj1" fmla="val -51692"/>
                <a:gd name="adj2" fmla="val 63269"/>
              </a:avLst>
            </a:prstGeom>
            <a:noFill/>
            <a:ln w="28575">
              <a:solidFill>
                <a:srgbClr val="0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endParaRPr lang="zh-CN" altLang="en-US" sz="24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9552240" y="1700880"/>
              <a:ext cx="233571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如果改用相同的力敲击瓶身，试管发出的声音会一样吗</a:t>
              </a:r>
              <a:r>
                <a:rPr lang="zh-CN" altLang="en-US" sz="2400" dirty="0" smtClean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？</a:t>
              </a:r>
              <a:endParaRPr lang="zh-CN" altLang="en-US" sz="24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6" grpId="0" bldLvl="0" animBg="1"/>
      <p:bldP spid="13327" grpId="0" animBg="1"/>
      <p:bldP spid="13328" grpId="0"/>
      <p:bldP spid="13329" grpId="0" bldLvl="0" animBg="1"/>
      <p:bldP spid="13331" grpId="0"/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文本框 1"/>
          <p:cNvSpPr txBox="1">
            <a:spLocks noChangeArrowheads="1"/>
          </p:cNvSpPr>
          <p:nvPr/>
        </p:nvSpPr>
        <p:spPr bwMode="auto">
          <a:xfrm>
            <a:off x="1703695" y="1340855"/>
            <a:ext cx="9138140" cy="393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dirty="0" smtClean="0">
                <a:latin typeface="Times New Roman" panose="02020603050405020304" pitchFamily="18" charset="0"/>
                <a:ea typeface="微软雅黑" panose="020B0503020204020204" pitchFamily="34" charset="-122"/>
              </a:rPr>
              <a:t>在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鼓面上撒一些细沙，敲鼓时会发现越使劲敲鼓，听到的声音与细沙的情况是（    ）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A.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声音越响，振动得越快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B.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声音越响，振动得越高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C.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声音越响，振动得越慢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latin typeface="Times New Roman" panose="02020603050405020304" pitchFamily="18" charset="0"/>
                <a:ea typeface="微软雅黑" panose="020B0503020204020204" pitchFamily="34" charset="-122"/>
              </a:rPr>
              <a:t>D.</a:t>
            </a:r>
            <a:r>
              <a:rPr lang="zh-CN" altLang="en-US" dirty="0">
                <a:latin typeface="Times New Roman" panose="02020603050405020304" pitchFamily="18" charset="0"/>
                <a:ea typeface="微软雅黑" panose="020B0503020204020204" pitchFamily="34" charset="-122"/>
              </a:rPr>
              <a:t>声音越响，振动得越低</a:t>
            </a:r>
          </a:p>
        </p:txBody>
      </p:sp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5699655" y="2132910"/>
            <a:ext cx="565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微软雅黑" panose="020B0503020204020204" pitchFamily="34" charset="-122"/>
              </a:rPr>
              <a:t>B</a:t>
            </a:r>
          </a:p>
        </p:txBody>
      </p:sp>
      <p:grpSp>
        <p:nvGrpSpPr>
          <p:cNvPr id="6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435</TotalTime>
  <Pages>0</Pages>
  <Words>1322</Words>
  <Characters>0</Characters>
  <Application>Microsoft Office PowerPoint</Application>
  <DocSecurity>0</DocSecurity>
  <PresentationFormat>宽屏</PresentationFormat>
  <Lines>0</Lines>
  <Paragraphs>114</Paragraphs>
  <Slides>17</Slides>
  <Notes>1</Notes>
  <HiddenSlides>0</HiddenSlides>
  <MMClips>3</MMClips>
  <ScaleCrop>false</ScaleCrop>
  <HeadingPairs>
    <vt:vector size="8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2</vt:i4>
      </vt:variant>
      <vt:variant>
        <vt:lpstr>幻灯片标题</vt:lpstr>
      </vt:variant>
      <vt:variant>
        <vt:i4>17</vt:i4>
      </vt:variant>
    </vt:vector>
  </HeadingPairs>
  <TitlesOfParts>
    <vt:vector size="28" baseType="lpstr">
      <vt:lpstr>黑体</vt:lpstr>
      <vt:lpstr>宋体</vt:lpstr>
      <vt:lpstr>微软雅黑</vt:lpstr>
      <vt:lpstr>Arial</vt:lpstr>
      <vt:lpstr>Calibri</vt:lpstr>
      <vt:lpstr>Calibri Light</vt:lpstr>
      <vt:lpstr>Times New Roman</vt:lpstr>
      <vt:lpstr>Wingdings</vt:lpstr>
      <vt:lpstr>默认设计模板</vt:lpstr>
      <vt:lpstr>BMP 图像</vt:lpstr>
      <vt:lpstr>Bitmap Image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CharactersWithSpaces>0</CharactersWithSpaces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subject/>
  <dc:creator>Administrator</dc:creator>
  <cp:keywords/>
  <dc:description/>
  <cp:lastModifiedBy>tgzjl</cp:lastModifiedBy>
  <cp:revision>145</cp:revision>
  <dcterms:created xsi:type="dcterms:W3CDTF">2015-07-09T08:14:00Z</dcterms:created>
  <dcterms:modified xsi:type="dcterms:W3CDTF">2021-08-20T00:31:13Z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2052-10.1.0.6393</vt:lpwstr>
  </property>
</Properties>
</file>