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56" r:id="rId2"/>
    <p:sldId id="259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9" d="100"/>
          <a:sy n="89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DAFDA-2BB7-4FE6-A5D7-DDB73283BA41}" type="datetimeFigureOut">
              <a:rPr lang="zh-CN" altLang="en-US" smtClean="0"/>
              <a:t>2024-01-17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1E0E-7CEA-455E-97D3-75FE8ABE6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8475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DAFDA-2BB7-4FE6-A5D7-DDB73283BA41}" type="datetimeFigureOut">
              <a:rPr lang="zh-CN" altLang="en-US" smtClean="0"/>
              <a:t>2024-01-17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1E0E-7CEA-455E-97D3-75FE8ABE6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92598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DAFDA-2BB7-4FE6-A5D7-DDB73283BA41}" type="datetimeFigureOut">
              <a:rPr lang="zh-CN" altLang="en-US" smtClean="0"/>
              <a:t>2024-01-17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1E0E-7CEA-455E-97D3-75FE8ABE6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1051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DAFDA-2BB7-4FE6-A5D7-DDB73283BA41}" type="datetimeFigureOut">
              <a:rPr lang="zh-CN" altLang="en-US" smtClean="0"/>
              <a:t>2024-01-17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1E0E-7CEA-455E-97D3-75FE8ABE6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2016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DAFDA-2BB7-4FE6-A5D7-DDB73283BA41}" type="datetimeFigureOut">
              <a:rPr lang="zh-CN" altLang="en-US" smtClean="0"/>
              <a:t>2024-01-17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1E0E-7CEA-455E-97D3-75FE8ABE6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096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DAFDA-2BB7-4FE6-A5D7-DDB73283BA41}" type="datetimeFigureOut">
              <a:rPr lang="zh-CN" altLang="en-US" smtClean="0"/>
              <a:t>2024-01-17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1E0E-7CEA-455E-97D3-75FE8ABE6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20022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DAFDA-2BB7-4FE6-A5D7-DDB73283BA41}" type="datetimeFigureOut">
              <a:rPr lang="zh-CN" altLang="en-US" smtClean="0"/>
              <a:t>2024-01-17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1E0E-7CEA-455E-97D3-75FE8ABE6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5419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DAFDA-2BB7-4FE6-A5D7-DDB73283BA41}" type="datetimeFigureOut">
              <a:rPr lang="zh-CN" altLang="en-US" smtClean="0"/>
              <a:t>2024-01-17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1E0E-7CEA-455E-97D3-75FE8ABE6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2666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DAFDA-2BB7-4FE6-A5D7-DDB73283BA41}" type="datetimeFigureOut">
              <a:rPr lang="zh-CN" altLang="en-US" smtClean="0"/>
              <a:t>2024-01-17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1E0E-7CEA-455E-97D3-75FE8ABE6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82919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DAFDA-2BB7-4FE6-A5D7-DDB73283BA41}" type="datetimeFigureOut">
              <a:rPr lang="zh-CN" altLang="en-US" smtClean="0"/>
              <a:t>2024-01-17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1E0E-7CEA-455E-97D3-75FE8ABE6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128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DAFDA-2BB7-4FE6-A5D7-DDB73283BA41}" type="datetimeFigureOut">
              <a:rPr lang="zh-CN" altLang="en-US" smtClean="0"/>
              <a:t>2024-01-17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A1E0E-7CEA-455E-97D3-75FE8ABE6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932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DAFDA-2BB7-4FE6-A5D7-DDB73283BA41}" type="datetimeFigureOut">
              <a:rPr lang="zh-CN" altLang="en-US" smtClean="0"/>
              <a:t>2024-01-17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2A1E0E-7CEA-455E-97D3-75FE8ABE6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9819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A060F32-8A27-FCD0-E9E5-EB91D89E71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/>
              <a:t>八上物理易错点复习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23BBE9F-D3E0-0936-4C37-36BF5E053A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1309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A7B3EC-7D7C-FE1C-4766-0E6030781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80695"/>
          </a:xfrm>
        </p:spPr>
        <p:txBody>
          <a:bodyPr>
            <a:noAutofit/>
          </a:bodyPr>
          <a:lstStyle/>
          <a:p>
            <a:r>
              <a:rPr lang="zh-CN" altLang="en-US" sz="3600" b="1" i="0" dirty="0">
                <a:solidFill>
                  <a:srgbClr val="191919"/>
                </a:solidFill>
                <a:effectLst/>
                <a:latin typeface="PingFang SC"/>
              </a:rPr>
              <a:t>云、雨、雪、雾、露、霜等现象的形成</a:t>
            </a:r>
            <a:endParaRPr lang="zh-CN" altLang="en-US" sz="3600" b="1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6262FE-F4C1-A5AA-7B09-36AB7B46C5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750" y="1200150"/>
            <a:ext cx="10515600" cy="5113973"/>
          </a:xfrm>
        </p:spPr>
        <p:txBody>
          <a:bodyPr/>
          <a:lstStyle/>
          <a:p>
            <a:pPr algn="l"/>
            <a:r>
              <a:rPr lang="en-US" altLang="zh-CN" b="0" i="0" dirty="0">
                <a:solidFill>
                  <a:srgbClr val="191919"/>
                </a:solidFill>
                <a:effectLst/>
                <a:latin typeface="PingFang SC"/>
              </a:rPr>
              <a:t>1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、高空水蒸汽与冷空气相遇</a:t>
            </a:r>
            <a:r>
              <a:rPr lang="zh-CN" altLang="en-US" b="0" i="0" u="sng" dirty="0">
                <a:solidFill>
                  <a:srgbClr val="191919"/>
                </a:solidFill>
                <a:effectLst/>
                <a:latin typeface="PingFang SC"/>
              </a:rPr>
              <a:t>           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成小水滴，就形成云；</a:t>
            </a:r>
            <a:endParaRPr lang="en-US" altLang="zh-CN" b="0" i="0" dirty="0">
              <a:solidFill>
                <a:srgbClr val="191919"/>
              </a:solidFill>
              <a:effectLst/>
              <a:latin typeface="PingFang SC"/>
            </a:endParaRPr>
          </a:p>
          <a:p>
            <a:pPr algn="l"/>
            <a:r>
              <a:rPr lang="en-US" altLang="zh-CN" b="0" i="0" dirty="0">
                <a:solidFill>
                  <a:srgbClr val="191919"/>
                </a:solidFill>
                <a:effectLst/>
                <a:latin typeface="PingFang SC"/>
              </a:rPr>
              <a:t>2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、高空水蒸汽与冷空气相遇</a:t>
            </a:r>
            <a:r>
              <a:rPr lang="zh-CN" altLang="en-US" b="0" i="0" u="sng" dirty="0">
                <a:solidFill>
                  <a:srgbClr val="191919"/>
                </a:solidFill>
                <a:effectLst/>
                <a:latin typeface="PingFang SC"/>
              </a:rPr>
              <a:t>           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成大水滴，就形成雨；</a:t>
            </a:r>
            <a:endParaRPr lang="en-US" altLang="zh-CN" b="0" i="0" dirty="0">
              <a:solidFill>
                <a:srgbClr val="191919"/>
              </a:solidFill>
              <a:effectLst/>
              <a:latin typeface="PingFang SC"/>
            </a:endParaRPr>
          </a:p>
          <a:p>
            <a:pPr algn="l"/>
            <a:r>
              <a:rPr lang="en-US" altLang="zh-CN" b="0" i="0" dirty="0">
                <a:solidFill>
                  <a:srgbClr val="191919"/>
                </a:solidFill>
                <a:effectLst/>
                <a:latin typeface="PingFang SC"/>
              </a:rPr>
              <a:t>3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、高空水蒸汽与冷空气相遇</a:t>
            </a:r>
            <a:r>
              <a:rPr lang="zh-CN" altLang="en-US" b="0" i="0" u="sng" dirty="0">
                <a:solidFill>
                  <a:srgbClr val="191919"/>
                </a:solidFill>
                <a:effectLst/>
                <a:latin typeface="PingFang SC"/>
              </a:rPr>
              <a:t>           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成小冰粒，就形成雪；</a:t>
            </a:r>
            <a:endParaRPr lang="en-US" altLang="zh-CN" b="0" i="0" dirty="0">
              <a:solidFill>
                <a:srgbClr val="191919"/>
              </a:solidFill>
              <a:effectLst/>
              <a:latin typeface="PingFang SC"/>
            </a:endParaRPr>
          </a:p>
          <a:p>
            <a:pPr algn="l"/>
            <a:r>
              <a:rPr lang="en-US" altLang="zh-CN" b="0" i="0" dirty="0">
                <a:solidFill>
                  <a:srgbClr val="191919"/>
                </a:solidFill>
                <a:effectLst/>
                <a:latin typeface="PingFang SC"/>
              </a:rPr>
              <a:t>4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、温度高于</a:t>
            </a:r>
            <a:r>
              <a:rPr lang="en-US" altLang="zh-CN" b="0" i="0" dirty="0">
                <a:solidFill>
                  <a:srgbClr val="191919"/>
                </a:solidFill>
                <a:effectLst/>
                <a:latin typeface="PingFang SC"/>
              </a:rPr>
              <a:t>0℃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时，水蒸汽</a:t>
            </a:r>
            <a:r>
              <a:rPr lang="zh-CN" altLang="en-US" b="0" i="0" u="sng" dirty="0">
                <a:solidFill>
                  <a:srgbClr val="191919"/>
                </a:solidFill>
                <a:effectLst/>
                <a:latin typeface="PingFang SC"/>
              </a:rPr>
              <a:t>           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成小水滴附在尘埃上形成雾；</a:t>
            </a:r>
            <a:endParaRPr lang="en-US" altLang="zh-CN" b="0" i="0" dirty="0">
              <a:solidFill>
                <a:srgbClr val="191919"/>
              </a:solidFill>
              <a:effectLst/>
              <a:latin typeface="PingFang SC"/>
            </a:endParaRPr>
          </a:p>
          <a:p>
            <a:pPr algn="l"/>
            <a:r>
              <a:rPr lang="en-US" altLang="zh-CN" b="0" i="0" dirty="0">
                <a:solidFill>
                  <a:srgbClr val="191919"/>
                </a:solidFill>
                <a:effectLst/>
                <a:latin typeface="PingFang SC"/>
              </a:rPr>
              <a:t>5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、温度高于</a:t>
            </a:r>
            <a:r>
              <a:rPr lang="en-US" altLang="zh-CN" b="0" i="0" dirty="0">
                <a:solidFill>
                  <a:srgbClr val="191919"/>
                </a:solidFill>
                <a:effectLst/>
                <a:latin typeface="PingFang SC"/>
              </a:rPr>
              <a:t>0℃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时，水蒸汽</a:t>
            </a:r>
            <a:r>
              <a:rPr lang="zh-CN" altLang="en-US" b="0" i="0" u="sng" dirty="0">
                <a:solidFill>
                  <a:srgbClr val="191919"/>
                </a:solidFill>
                <a:effectLst/>
                <a:latin typeface="PingFang SC"/>
              </a:rPr>
              <a:t>            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成小水滴成为露；</a:t>
            </a:r>
            <a:endParaRPr lang="en-US" altLang="zh-CN" b="0" i="0" dirty="0">
              <a:solidFill>
                <a:srgbClr val="191919"/>
              </a:solidFill>
              <a:effectLst/>
              <a:latin typeface="PingFang SC"/>
            </a:endParaRPr>
          </a:p>
          <a:p>
            <a:pPr algn="l"/>
            <a:r>
              <a:rPr lang="en-US" altLang="zh-CN" b="0" i="0" dirty="0">
                <a:solidFill>
                  <a:srgbClr val="191919"/>
                </a:solidFill>
                <a:effectLst/>
                <a:latin typeface="PingFang SC"/>
              </a:rPr>
              <a:t>6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、温度低于</a:t>
            </a:r>
            <a:r>
              <a:rPr lang="en-US" altLang="zh-CN" b="0" i="0" dirty="0">
                <a:solidFill>
                  <a:srgbClr val="191919"/>
                </a:solidFill>
                <a:effectLst/>
                <a:latin typeface="PingFang SC"/>
              </a:rPr>
              <a:t>0℃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时，水蒸汽 </a:t>
            </a:r>
            <a:r>
              <a:rPr lang="zh-CN" altLang="en-US" b="0" i="0" u="sng" dirty="0">
                <a:solidFill>
                  <a:srgbClr val="191919"/>
                </a:solidFill>
                <a:effectLst/>
                <a:latin typeface="PingFang SC"/>
              </a:rPr>
              <a:t>           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成霜；</a:t>
            </a:r>
          </a:p>
          <a:p>
            <a:pPr algn="l"/>
            <a:r>
              <a:rPr lang="en-US" altLang="zh-CN" b="0" i="0" dirty="0">
                <a:solidFill>
                  <a:srgbClr val="191919"/>
                </a:solidFill>
                <a:effectLst/>
                <a:latin typeface="PingFang SC"/>
              </a:rPr>
              <a:t>7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、 “白气”是水蒸汽遇冷 </a:t>
            </a:r>
            <a:r>
              <a:rPr lang="zh-CN" altLang="en-US" b="0" i="0" u="sng" dirty="0">
                <a:solidFill>
                  <a:srgbClr val="191919"/>
                </a:solidFill>
                <a:effectLst/>
                <a:latin typeface="PingFang SC"/>
              </a:rPr>
              <a:t>             </a:t>
            </a:r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 而成的小水滴；</a:t>
            </a:r>
            <a:endParaRPr lang="en-US" altLang="zh-CN" b="0" i="0" dirty="0">
              <a:solidFill>
                <a:srgbClr val="191919"/>
              </a:solidFill>
              <a:effectLst/>
              <a:latin typeface="PingFang SC"/>
            </a:endParaRPr>
          </a:p>
          <a:p>
            <a:r>
              <a:rPr lang="en-US" altLang="zh-CN" dirty="0">
                <a:solidFill>
                  <a:srgbClr val="191919"/>
                </a:solidFill>
                <a:latin typeface="PingFang SC"/>
              </a:rPr>
              <a:t>8</a:t>
            </a:r>
            <a:r>
              <a:rPr lang="zh-CN" altLang="en-US" dirty="0">
                <a:solidFill>
                  <a:srgbClr val="191919"/>
                </a:solidFill>
                <a:latin typeface="PingFang SC"/>
              </a:rPr>
              <a:t>、</a:t>
            </a:r>
            <a:r>
              <a:rPr lang="zh-CN" altLang="en-US" dirty="0"/>
              <a:t> 窗花（发生在窗户的</a:t>
            </a:r>
            <a:r>
              <a:rPr lang="zh-CN" altLang="en-US" u="sng" dirty="0"/>
              <a:t>          </a:t>
            </a:r>
            <a:r>
              <a:rPr lang="zh-CN" altLang="en-US" dirty="0"/>
              <a:t>）：水蒸气直接</a:t>
            </a:r>
            <a:r>
              <a:rPr lang="zh-CN" altLang="en-US" u="sng" dirty="0"/>
              <a:t>          </a:t>
            </a:r>
            <a:r>
              <a:rPr lang="zh-CN" altLang="en-US" dirty="0"/>
              <a:t>放热形成。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4BC9303A-461D-DCDD-6EBD-69AA7D407DEA}"/>
              </a:ext>
            </a:extLst>
          </p:cNvPr>
          <p:cNvSpPr txBox="1"/>
          <p:nvPr/>
        </p:nvSpPr>
        <p:spPr>
          <a:xfrm>
            <a:off x="5327331" y="1177528"/>
            <a:ext cx="15687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b="0" i="0" dirty="0">
                <a:solidFill>
                  <a:srgbClr val="FF0000"/>
                </a:solidFill>
                <a:effectLst/>
                <a:latin typeface="PingFang SC"/>
              </a:rPr>
              <a:t>（液化）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A1779181-10EC-321A-7412-B59A75EE9F2D}"/>
              </a:ext>
            </a:extLst>
          </p:cNvPr>
          <p:cNvSpPr txBox="1"/>
          <p:nvPr/>
        </p:nvSpPr>
        <p:spPr>
          <a:xfrm>
            <a:off x="5327330" y="1758553"/>
            <a:ext cx="15687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b="0" i="0" dirty="0">
                <a:solidFill>
                  <a:srgbClr val="FF0000"/>
                </a:solidFill>
                <a:effectLst/>
                <a:latin typeface="PingFang SC"/>
              </a:rPr>
              <a:t>（液化）</a:t>
            </a: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3155392A-7C80-FA67-D80D-48A10B3224B1}"/>
              </a:ext>
            </a:extLst>
          </p:cNvPr>
          <p:cNvSpPr txBox="1"/>
          <p:nvPr/>
        </p:nvSpPr>
        <p:spPr>
          <a:xfrm>
            <a:off x="5140166" y="2780823"/>
            <a:ext cx="15687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b="0" i="0" dirty="0">
                <a:solidFill>
                  <a:srgbClr val="FF0000"/>
                </a:solidFill>
                <a:effectLst/>
                <a:latin typeface="PingFang SC"/>
              </a:rPr>
              <a:t>（液化）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6846D31B-4BE2-9400-8EAF-C379E6C9402B}"/>
              </a:ext>
            </a:extLst>
          </p:cNvPr>
          <p:cNvSpPr txBox="1"/>
          <p:nvPr/>
        </p:nvSpPr>
        <p:spPr>
          <a:xfrm>
            <a:off x="5166836" y="3281420"/>
            <a:ext cx="15687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b="0" i="0" dirty="0">
                <a:solidFill>
                  <a:srgbClr val="FF0000"/>
                </a:solidFill>
                <a:effectLst/>
                <a:latin typeface="PingFang SC"/>
              </a:rPr>
              <a:t>（液化）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750DE652-6988-AEDF-515B-2E35C22F1BA6}"/>
              </a:ext>
            </a:extLst>
          </p:cNvPr>
          <p:cNvSpPr txBox="1"/>
          <p:nvPr/>
        </p:nvSpPr>
        <p:spPr>
          <a:xfrm>
            <a:off x="5327330" y="2269688"/>
            <a:ext cx="10544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b="0" i="0" dirty="0">
                <a:solidFill>
                  <a:srgbClr val="FF0000"/>
                </a:solidFill>
                <a:effectLst/>
                <a:latin typeface="PingFang SC"/>
              </a:rPr>
              <a:t>（凝华）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17E87C1-4ACF-13AB-3854-038867BCD581}"/>
              </a:ext>
            </a:extLst>
          </p:cNvPr>
          <p:cNvSpPr txBox="1"/>
          <p:nvPr/>
        </p:nvSpPr>
        <p:spPr>
          <a:xfrm>
            <a:off x="5140166" y="3804284"/>
            <a:ext cx="10544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b="0" i="0" dirty="0">
                <a:solidFill>
                  <a:srgbClr val="FF0000"/>
                </a:solidFill>
                <a:effectLst/>
                <a:latin typeface="PingFang SC"/>
              </a:rPr>
              <a:t>（凝华）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CE6FEA84-F813-45A9-305D-023F8EDD6654}"/>
              </a:ext>
            </a:extLst>
          </p:cNvPr>
          <p:cNvSpPr txBox="1"/>
          <p:nvPr/>
        </p:nvSpPr>
        <p:spPr>
          <a:xfrm>
            <a:off x="4812980" y="4333130"/>
            <a:ext cx="156876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b="0" i="0" dirty="0">
                <a:solidFill>
                  <a:srgbClr val="FF0000"/>
                </a:solidFill>
                <a:effectLst/>
                <a:latin typeface="PingFang SC"/>
              </a:rPr>
              <a:t>（液化）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448DB4FD-265F-1CA4-5B62-31E94C043B69}"/>
              </a:ext>
            </a:extLst>
          </p:cNvPr>
          <p:cNvSpPr txBox="1"/>
          <p:nvPr/>
        </p:nvSpPr>
        <p:spPr>
          <a:xfrm>
            <a:off x="7955756" y="4825364"/>
            <a:ext cx="10544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b="0" i="0" dirty="0">
                <a:solidFill>
                  <a:srgbClr val="FF0000"/>
                </a:solidFill>
                <a:effectLst/>
                <a:latin typeface="PingFang SC"/>
              </a:rPr>
              <a:t>（凝华）</a:t>
            </a: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028EC665-FAA5-D0ED-9996-2FDBC895DB44}"/>
              </a:ext>
            </a:extLst>
          </p:cNvPr>
          <p:cNvSpPr txBox="1"/>
          <p:nvPr/>
        </p:nvSpPr>
        <p:spPr>
          <a:xfrm>
            <a:off x="4896802" y="4794780"/>
            <a:ext cx="105441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zh-CN" altLang="en-US" b="0" i="0" dirty="0">
                <a:solidFill>
                  <a:srgbClr val="FF0000"/>
                </a:solidFill>
                <a:effectLst/>
                <a:latin typeface="PingFang SC"/>
              </a:rPr>
              <a:t>里面</a:t>
            </a:r>
          </a:p>
        </p:txBody>
      </p:sp>
      <p:sp>
        <p:nvSpPr>
          <p:cNvPr id="17" name="文本框 16">
            <a:extLst>
              <a:ext uri="{FF2B5EF4-FFF2-40B4-BE49-F238E27FC236}">
                <a16:creationId xmlns:a16="http://schemas.microsoft.com/office/drawing/2014/main" id="{BAC9716D-F068-13E5-DD6B-1BF5628D4D52}"/>
              </a:ext>
            </a:extLst>
          </p:cNvPr>
          <p:cNvSpPr txBox="1"/>
          <p:nvPr/>
        </p:nvSpPr>
        <p:spPr>
          <a:xfrm>
            <a:off x="666750" y="5919632"/>
            <a:ext cx="10324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0" i="0" dirty="0">
                <a:solidFill>
                  <a:srgbClr val="191919"/>
                </a:solidFill>
                <a:effectLst/>
                <a:latin typeface="PingFang SC"/>
              </a:rPr>
              <a:t>雹：水蒸气遇冷液化放热形成小水珠，小水珠遇冷凝固（放热）成小冰球，小冰球受热融化成水再与小冰球结合，如此多次循环而形成的。</a:t>
            </a:r>
            <a:endParaRPr lang="zh-CN" altLang="en-US" dirty="0"/>
          </a:p>
        </p:txBody>
      </p:sp>
      <p:sp>
        <p:nvSpPr>
          <p:cNvPr id="18" name="文本框 17">
            <a:extLst>
              <a:ext uri="{FF2B5EF4-FFF2-40B4-BE49-F238E27FC236}">
                <a16:creationId xmlns:a16="http://schemas.microsoft.com/office/drawing/2014/main" id="{3C05F604-A337-A23B-B66B-6EAAD8E63C6E}"/>
              </a:ext>
            </a:extLst>
          </p:cNvPr>
          <p:cNvSpPr txBox="1"/>
          <p:nvPr/>
        </p:nvSpPr>
        <p:spPr>
          <a:xfrm>
            <a:off x="666750" y="5516105"/>
            <a:ext cx="5955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解释现象：夏天冰箱保存的茶叶拿出来后直接打开好吗？</a:t>
            </a:r>
          </a:p>
        </p:txBody>
      </p:sp>
    </p:spTree>
    <p:extLst>
      <p:ext uri="{BB962C8B-B14F-4D97-AF65-F5344CB8AC3E}">
        <p14:creationId xmlns:p14="http://schemas.microsoft.com/office/powerpoint/2010/main" val="162891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BE30734-27B7-F178-7EBD-D059DFDE2B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1699"/>
          </a:xfrm>
        </p:spPr>
        <p:txBody>
          <a:bodyPr>
            <a:normAutofit/>
          </a:bodyPr>
          <a:lstStyle/>
          <a:p>
            <a:pPr algn="ctr"/>
            <a:r>
              <a:rPr lang="zh-CN" altLang="en-US" sz="1800" b="1" dirty="0"/>
              <a:t>　</a:t>
            </a:r>
            <a:r>
              <a:rPr lang="en-US" altLang="zh-CN" sz="1800" b="1" dirty="0"/>
              <a:t>"</a:t>
            </a:r>
            <a:r>
              <a:rPr lang="zh-CN" altLang="en-US" sz="1800" b="1" dirty="0"/>
              <a:t>白气</a:t>
            </a:r>
            <a:r>
              <a:rPr lang="en-US" altLang="zh-CN" sz="1800" b="1" dirty="0"/>
              <a:t>"</a:t>
            </a:r>
            <a:r>
              <a:rPr lang="zh-CN" altLang="en-US" sz="1800" b="1" dirty="0"/>
              <a:t>现象种种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153750D-A1B9-490E-B6BA-44E83150DC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306" y="806824"/>
            <a:ext cx="11349318" cy="5686051"/>
          </a:xfrm>
        </p:spPr>
        <p:txBody>
          <a:bodyPr numCol="2"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/>
              <a:t>不少同学以为</a:t>
            </a:r>
            <a:r>
              <a:rPr lang="en-US" altLang="zh-CN" sz="1400" dirty="0"/>
              <a:t>"</a:t>
            </a:r>
            <a:r>
              <a:rPr lang="zh-CN" altLang="en-US" sz="1400" dirty="0"/>
              <a:t>白气</a:t>
            </a:r>
            <a:r>
              <a:rPr lang="en-US" altLang="zh-CN" sz="1400" dirty="0"/>
              <a:t>"</a:t>
            </a:r>
            <a:r>
              <a:rPr lang="zh-CN" altLang="en-US" sz="1400" dirty="0"/>
              <a:t>是水蒸气。可你一旦这样去想，水蒸气能被人看见吗</a:t>
            </a:r>
            <a:r>
              <a:rPr lang="en-US" altLang="zh-CN" sz="1400" dirty="0"/>
              <a:t>?</a:t>
            </a:r>
            <a:r>
              <a:rPr lang="zh-CN" altLang="en-US" sz="1400" dirty="0"/>
              <a:t>不能，所以水蒸气是人所看不到的，而如今你却看到了</a:t>
            </a:r>
            <a:r>
              <a:rPr lang="en-US" altLang="zh-CN" sz="1400" dirty="0"/>
              <a:t>"</a:t>
            </a:r>
            <a:r>
              <a:rPr lang="zh-CN" altLang="en-US" sz="1400" dirty="0"/>
              <a:t>白气</a:t>
            </a:r>
            <a:r>
              <a:rPr lang="en-US" altLang="zh-CN" sz="1400" dirty="0"/>
              <a:t>"</a:t>
            </a:r>
            <a:r>
              <a:rPr lang="zh-CN" altLang="en-US" sz="1400" dirty="0"/>
              <a:t>，这说明</a:t>
            </a:r>
            <a:r>
              <a:rPr lang="en-US" altLang="zh-CN" sz="1400" dirty="0"/>
              <a:t>"</a:t>
            </a:r>
            <a:r>
              <a:rPr lang="zh-CN" altLang="en-US" sz="1400" dirty="0"/>
              <a:t>白气</a:t>
            </a:r>
            <a:r>
              <a:rPr lang="en-US" altLang="zh-CN" sz="1400" dirty="0"/>
              <a:t>"</a:t>
            </a:r>
            <a:r>
              <a:rPr lang="zh-CN" altLang="en-US" sz="1400" dirty="0"/>
              <a:t>并不是水蒸气。那它是什么呢</a:t>
            </a:r>
            <a:r>
              <a:rPr lang="en-US" altLang="zh-CN" sz="1400" dirty="0"/>
              <a:t>?</a:t>
            </a:r>
            <a:r>
              <a:rPr lang="zh-CN" altLang="en-US" sz="1400" dirty="0"/>
              <a:t>其实</a:t>
            </a:r>
            <a:r>
              <a:rPr lang="zh-CN" altLang="en-US" sz="1400" dirty="0">
                <a:solidFill>
                  <a:srgbClr val="FF0000"/>
                </a:solidFill>
              </a:rPr>
              <a:t>它是小液滴，是经水蒸气液化成的小液滴所组成的。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现象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1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：冬天，在户外说话时，常哈出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白气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/>
              <a:t>解释：这是由于冬天室外的温度低，口中呼出的水蒸气遇到温度低的空气液化成的小液滴而构成的。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现象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2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：早晨，有时会有大雾，这雾是如何构成的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/>
              <a:t>解释：早晨，空气中的温度较低，空气中的水蒸气遇冷液化成的小液滴而构成的。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现象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3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：掀开锅盖时，锅内会有少量的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白气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涌出，这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白气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是如何构成的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/>
              <a:t>解释：掀开锅盖时，锅内的水蒸气会遇到室内的冷空气液化成小液滴而构成的。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现象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4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：夏天吃冰棒时，常看到冰棒上在冒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白烟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，这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白烟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是如何构成的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/>
              <a:t>解释：夏天，室外的温度高，冰棒的温度低，空气中的水蒸气遇到温度低的冰棒，会在冰棒上方液化成小液滴而构成</a:t>
            </a:r>
            <a:r>
              <a:rPr lang="en-US" altLang="zh-CN" sz="1400" dirty="0"/>
              <a:t>"</a:t>
            </a:r>
            <a:r>
              <a:rPr lang="zh-CN" altLang="en-US" sz="1400" dirty="0"/>
              <a:t>白烟</a:t>
            </a:r>
            <a:r>
              <a:rPr lang="en-US" altLang="zh-CN" sz="1400" dirty="0"/>
              <a:t>"</a:t>
            </a:r>
            <a:r>
              <a:rPr lang="zh-CN" altLang="en-US" sz="1400" dirty="0"/>
              <a:t>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现象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5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：夏天，翻开冰箱门时，会发现有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白气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发生，这是为什么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/>
              <a:t>解释：夏天，翻开冰箱门，冰箱外的水蒸气遇到冰箱内温度低的空气时，会液化成小液滴而构成</a:t>
            </a:r>
            <a:r>
              <a:rPr lang="en-US" altLang="zh-CN" sz="1400" dirty="0"/>
              <a:t>"</a:t>
            </a:r>
            <a:r>
              <a:rPr lang="zh-CN" altLang="en-US" sz="1400" dirty="0"/>
              <a:t>白气</a:t>
            </a:r>
            <a:r>
              <a:rPr lang="en-US" altLang="zh-CN" sz="1400" dirty="0"/>
              <a:t>"</a:t>
            </a:r>
            <a:r>
              <a:rPr lang="zh-CN" altLang="en-US" sz="1400" dirty="0"/>
              <a:t>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现象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6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：舞台上，为渲染气氛，有时常有许多的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白气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发生，这些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白气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是如何发生的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/>
              <a:t>解释：这是应用干冰升华吸热，使周围空气的温度迅速降低，空气中的水蒸气液化成小液滴而构成的。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现象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7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：冬天，汽车排气管上常有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白气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发生，这是为什么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/>
              <a:t>解释：冬天，汽车排出的尾气中含有少量的水蒸气，这些水蒸气遇到温度比拟低的空气时，会液化成小液滴而构成</a:t>
            </a:r>
            <a:r>
              <a:rPr lang="en-US" altLang="zh-CN" sz="1400" dirty="0"/>
              <a:t>"</a:t>
            </a:r>
            <a:r>
              <a:rPr lang="zh-CN" altLang="en-US" sz="1400" dirty="0"/>
              <a:t>白气</a:t>
            </a:r>
            <a:r>
              <a:rPr lang="en-US" altLang="zh-CN" sz="1400" dirty="0"/>
              <a:t>"</a:t>
            </a:r>
            <a:r>
              <a:rPr lang="zh-CN" altLang="en-US" sz="1400" dirty="0"/>
              <a:t>。</a:t>
            </a:r>
            <a:endParaRPr lang="en-US" altLang="zh-CN" sz="1400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现象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8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：有时我们会看到空中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白云朵朵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"</a:t>
            </a:r>
            <a:r>
              <a:rPr lang="zh-CN" altLang="en-US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，这些白云是如何构成的</a:t>
            </a:r>
            <a:r>
              <a:rPr lang="en-US" altLang="zh-CN" sz="1400" b="1" dirty="0">
                <a:solidFill>
                  <a:schemeClr val="accent2">
                    <a:lumMod val="60000"/>
                    <a:lumOff val="40000"/>
                  </a:schemeClr>
                </a:solidFill>
                <a:highlight>
                  <a:srgbClr val="000080"/>
                </a:highlight>
              </a:rPr>
              <a:t>?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/>
              <a:t>解释：地外表，由于水蒸气的蒸发，少量的水蒸气被蒸发到空中，这些水蒸气遇到空中中温度较低的空气时，会液化成小液滴而构成</a:t>
            </a:r>
            <a:r>
              <a:rPr lang="en-US" altLang="zh-CN" sz="1400" dirty="0"/>
              <a:t>"</a:t>
            </a:r>
            <a:r>
              <a:rPr lang="zh-CN" altLang="en-US" sz="1400" dirty="0"/>
              <a:t>白云</a:t>
            </a:r>
            <a:r>
              <a:rPr lang="en-US" altLang="zh-CN" sz="1400" dirty="0"/>
              <a:t>"</a:t>
            </a:r>
            <a:r>
              <a:rPr lang="zh-CN" altLang="en-US" sz="1400" dirty="0"/>
              <a:t>。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400" dirty="0"/>
              <a:t>以上现象说明，</a:t>
            </a:r>
            <a:r>
              <a:rPr lang="en-US" altLang="zh-CN" sz="1400" b="1" dirty="0">
                <a:solidFill>
                  <a:srgbClr val="FF0000"/>
                </a:solidFill>
              </a:rPr>
              <a:t>"</a:t>
            </a:r>
            <a:r>
              <a:rPr lang="zh-CN" altLang="en-US" sz="1400" b="1" dirty="0">
                <a:solidFill>
                  <a:srgbClr val="FF0000"/>
                </a:solidFill>
              </a:rPr>
              <a:t>白气</a:t>
            </a:r>
            <a:r>
              <a:rPr lang="en-US" altLang="zh-CN" sz="1400" b="1" dirty="0">
                <a:solidFill>
                  <a:srgbClr val="FF0000"/>
                </a:solidFill>
              </a:rPr>
              <a:t>"</a:t>
            </a:r>
            <a:r>
              <a:rPr lang="zh-CN" altLang="en-US" sz="1400" b="1" dirty="0">
                <a:solidFill>
                  <a:srgbClr val="FF0000"/>
                </a:solidFill>
              </a:rPr>
              <a:t>确实不是水蒸气，而是由水蒸气遇冷液化成的小液滴。在现象解释中，首先要找到温度较低的物体，水蒸气会在这个物体上放热而液化成小液滴。</a:t>
            </a:r>
          </a:p>
        </p:txBody>
      </p:sp>
    </p:spTree>
    <p:extLst>
      <p:ext uri="{BB962C8B-B14F-4D97-AF65-F5344CB8AC3E}">
        <p14:creationId xmlns:p14="http://schemas.microsoft.com/office/powerpoint/2010/main" val="52150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A360CFF0-9F83-C1C8-9C24-6EBFAE7C1EA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53875" y="255251"/>
            <a:ext cx="3887753" cy="1753566"/>
          </a:xfrm>
        </p:spPr>
      </p:pic>
      <p:sp>
        <p:nvSpPr>
          <p:cNvPr id="6" name="文本框 5">
            <a:extLst>
              <a:ext uri="{FF2B5EF4-FFF2-40B4-BE49-F238E27FC236}">
                <a16:creationId xmlns:a16="http://schemas.microsoft.com/office/drawing/2014/main" id="{8355DF0B-4C0A-5547-E82F-A24F0598AA8A}"/>
              </a:ext>
            </a:extLst>
          </p:cNvPr>
          <p:cNvSpPr txBox="1"/>
          <p:nvPr/>
        </p:nvSpPr>
        <p:spPr>
          <a:xfrm>
            <a:off x="326572" y="1238517"/>
            <a:ext cx="1166948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>
                <a:latin typeface="Times New Roman" panose="02020603050405020304" pitchFamily="18" charset="0"/>
              </a:rPr>
              <a:t>1</a:t>
            </a:r>
            <a:r>
              <a:rPr lang="zh-CN" altLang="en-US" sz="1800" dirty="0">
                <a:latin typeface="Times New Roman" panose="02020603050405020304" pitchFamily="18" charset="0"/>
              </a:rPr>
              <a:t>、如图甲所示，所测物体的长度是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       </a:t>
            </a:r>
            <a:r>
              <a:rPr lang="zh-CN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</a:rPr>
              <a:t>cm</a:t>
            </a:r>
            <a:r>
              <a:rPr lang="zh-CN" altLang="en-US" sz="1800" dirty="0">
                <a:latin typeface="Times New Roman" panose="02020603050405020304" pitchFamily="18" charset="0"/>
              </a:rPr>
              <a:t>。如图乙所示，停表显示的</a:t>
            </a:r>
            <a:endParaRPr lang="en-US" altLang="zh-CN" sz="1800" dirty="0">
              <a:latin typeface="Times New Roman" panose="02020603050405020304" pitchFamily="18" charset="0"/>
            </a:endParaRPr>
          </a:p>
          <a:p>
            <a:r>
              <a:rPr lang="zh-CN" altLang="en-US" sz="1800" dirty="0">
                <a:latin typeface="Times New Roman" panose="02020603050405020304" pitchFamily="18" charset="0"/>
              </a:rPr>
              <a:t>时间是 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     </a:t>
            </a:r>
            <a:r>
              <a:rPr lang="zh-CN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</a:rPr>
              <a:t>s</a:t>
            </a:r>
          </a:p>
          <a:p>
            <a:r>
              <a:rPr lang="en-US" altLang="zh-CN" dirty="0">
                <a:latin typeface="Times New Roman" panose="02020603050405020304" pitchFamily="18" charset="0"/>
              </a:rPr>
              <a:t>2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</a:rPr>
              <a:t>0°</a:t>
            </a:r>
            <a:r>
              <a:rPr lang="zh-CN" altLang="en-US" dirty="0">
                <a:latin typeface="Times New Roman" panose="02020603050405020304" pitchFamily="18" charset="0"/>
              </a:rPr>
              <a:t>的水和</a:t>
            </a:r>
            <a:r>
              <a:rPr lang="en-US" altLang="zh-CN" dirty="0">
                <a:latin typeface="Times New Roman" panose="02020603050405020304" pitchFamily="18" charset="0"/>
              </a:rPr>
              <a:t>0°</a:t>
            </a:r>
            <a:r>
              <a:rPr lang="zh-CN" altLang="en-US" dirty="0">
                <a:latin typeface="Times New Roman" panose="02020603050405020304" pitchFamily="18" charset="0"/>
              </a:rPr>
              <a:t>的冰比较，</a:t>
            </a:r>
            <a:r>
              <a:rPr lang="zh-CN" altLang="en-US" u="sng" dirty="0">
                <a:latin typeface="Times New Roman" panose="02020603050405020304" pitchFamily="18" charset="0"/>
              </a:rPr>
              <a:t>       </a:t>
            </a:r>
            <a:r>
              <a:rPr lang="zh-CN" altLang="en-US" dirty="0">
                <a:latin typeface="Times New Roman" panose="02020603050405020304" pitchFamily="18" charset="0"/>
              </a:rPr>
              <a:t>冷 。用来降温</a:t>
            </a:r>
            <a:r>
              <a:rPr lang="zh-CN" altLang="en-US" u="sng" dirty="0">
                <a:latin typeface="Times New Roman" panose="02020603050405020304" pitchFamily="18" charset="0"/>
              </a:rPr>
              <a:t>        </a:t>
            </a:r>
            <a:r>
              <a:rPr lang="zh-CN" altLang="en-US" dirty="0">
                <a:latin typeface="Times New Roman" panose="02020603050405020304" pitchFamily="18" charset="0"/>
              </a:rPr>
              <a:t>效果好。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en-US" altLang="zh-CN" sz="1800" dirty="0">
                <a:latin typeface="Times New Roman" panose="02020603050405020304" pitchFamily="18" charset="0"/>
              </a:rPr>
              <a:t>3</a:t>
            </a:r>
            <a:r>
              <a:rPr lang="zh-CN" altLang="en-US" sz="1800" dirty="0">
                <a:latin typeface="Times New Roman" panose="02020603050405020304" pitchFamily="18" charset="0"/>
              </a:rPr>
              <a:t>、小明同学身高</a:t>
            </a:r>
            <a:r>
              <a:rPr lang="en-US" altLang="zh-CN" sz="1800" dirty="0">
                <a:latin typeface="Times New Roman" panose="02020603050405020304" pitchFamily="18" charset="0"/>
              </a:rPr>
              <a:t>165 cm</a:t>
            </a:r>
            <a:r>
              <a:rPr lang="zh-CN" altLang="en-US" sz="1800" dirty="0">
                <a:latin typeface="Times New Roman" panose="02020603050405020304" pitchFamily="18" charset="0"/>
              </a:rPr>
              <a:t>，站在竖直放置的平面镜前，从平面镜中看到挂钟</a:t>
            </a:r>
            <a:endParaRPr lang="en-US" altLang="zh-CN" sz="1800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sz="1800" dirty="0">
                <a:latin typeface="Times New Roman" panose="02020603050405020304" pitchFamily="18" charset="0"/>
              </a:rPr>
              <a:t>的指针如图所示。由此可知，他在平面镜中的像高为</a:t>
            </a:r>
            <a:r>
              <a:rPr lang="en-US" altLang="zh-CN" sz="1800" u="sng" dirty="0">
                <a:latin typeface="Times New Roman" panose="02020603050405020304" pitchFamily="18" charset="0"/>
              </a:rPr>
              <a:t>_      </a:t>
            </a:r>
            <a:r>
              <a:rPr lang="en-US" altLang="zh-CN" sz="1800" dirty="0">
                <a:latin typeface="Times New Roman" panose="02020603050405020304" pitchFamily="18" charset="0"/>
              </a:rPr>
              <a:t>  cm</a:t>
            </a:r>
            <a:r>
              <a:rPr lang="zh-CN" altLang="en-US" sz="1800" dirty="0">
                <a:latin typeface="Times New Roman" panose="02020603050405020304" pitchFamily="18" charset="0"/>
              </a:rPr>
              <a:t>，挂钟显示的</a:t>
            </a:r>
            <a:endParaRPr lang="en-US" altLang="zh-CN" sz="1800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sz="1800" dirty="0">
                <a:latin typeface="Times New Roman" panose="02020603050405020304" pitchFamily="18" charset="0"/>
              </a:rPr>
              <a:t>实际时间是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            </a:t>
            </a:r>
            <a:r>
              <a:rPr lang="zh-CN" altLang="en-US" sz="1800" dirty="0">
                <a:latin typeface="Times New Roman" panose="02020603050405020304" pitchFamily="18" charset="0"/>
              </a:rPr>
              <a:t>  </a:t>
            </a:r>
            <a:r>
              <a:rPr lang="zh-CN" altLang="en-US" dirty="0">
                <a:latin typeface="Times New Roman" panose="02020603050405020304" pitchFamily="18" charset="0"/>
              </a:rPr>
              <a:t>。</a:t>
            </a:r>
            <a:endParaRPr lang="en-US" altLang="zh-CN" dirty="0">
              <a:latin typeface="Times New Roman" panose="02020603050405020304" pitchFamily="18" charset="0"/>
            </a:endParaRPr>
          </a:p>
          <a:p>
            <a:pPr algn="just"/>
            <a:r>
              <a:rPr lang="en-US" altLang="zh-CN" sz="1800" dirty="0">
                <a:latin typeface="Times New Roman" panose="02020603050405020304" pitchFamily="18" charset="0"/>
              </a:rPr>
              <a:t>4</a:t>
            </a:r>
            <a:r>
              <a:rPr lang="zh-CN" altLang="en-US" sz="1800" dirty="0">
                <a:latin typeface="Times New Roman" panose="02020603050405020304" pitchFamily="18" charset="0"/>
              </a:rPr>
              <a:t>、如图所示，把一凸透镜放在平面镜前，当用眼睛观察镜子时，光束似乎</a:t>
            </a:r>
            <a:endParaRPr lang="en-US" altLang="zh-CN" sz="1800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sz="1800" dirty="0">
                <a:latin typeface="Times New Roman" panose="02020603050405020304" pitchFamily="18" charset="0"/>
              </a:rPr>
              <a:t>是从</a:t>
            </a:r>
            <a:r>
              <a:rPr lang="en-US" altLang="zh-CN" sz="1800" dirty="0">
                <a:latin typeface="Times New Roman" panose="02020603050405020304" pitchFamily="18" charset="0"/>
              </a:rPr>
              <a:t>M</a:t>
            </a:r>
            <a:r>
              <a:rPr lang="zh-CN" altLang="en-US" sz="1800" dirty="0">
                <a:latin typeface="Times New Roman" panose="02020603050405020304" pitchFamily="18" charset="0"/>
              </a:rPr>
              <a:t>处发散开来的，则光束会聚处和</a:t>
            </a:r>
            <a:r>
              <a:rPr lang="en-US" altLang="zh-CN" sz="1800" dirty="0">
                <a:latin typeface="Times New Roman" panose="02020603050405020304" pitchFamily="18" charset="0"/>
              </a:rPr>
              <a:t>M</a:t>
            </a:r>
            <a:r>
              <a:rPr lang="zh-CN" altLang="en-US" sz="1800" dirty="0">
                <a:latin typeface="Times New Roman" panose="02020603050405020304" pitchFamily="18" charset="0"/>
              </a:rPr>
              <a:t>点的距离是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     </a:t>
            </a:r>
            <a:r>
              <a:rPr lang="en-US" altLang="zh-CN" sz="1800" dirty="0">
                <a:latin typeface="Times New Roman" panose="02020603050405020304" pitchFamily="18" charset="0"/>
              </a:rPr>
              <a:t>m</a:t>
            </a:r>
            <a:r>
              <a:rPr lang="zh-CN" altLang="en-US" sz="1800" dirty="0">
                <a:latin typeface="Times New Roman" panose="02020603050405020304" pitchFamily="18" charset="0"/>
              </a:rPr>
              <a:t>，该凸透镜的焦距是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   </a:t>
            </a:r>
            <a:r>
              <a:rPr lang="zh-CN" altLang="en-US" sz="1800" dirty="0">
                <a:latin typeface="Times New Roman" panose="02020603050405020304" pitchFamily="18" charset="0"/>
              </a:rPr>
              <a:t> </a:t>
            </a:r>
            <a:r>
              <a:rPr lang="en-US" altLang="zh-CN" sz="1800" dirty="0">
                <a:latin typeface="Times New Roman" panose="02020603050405020304" pitchFamily="18" charset="0"/>
              </a:rPr>
              <a:t>m</a:t>
            </a:r>
            <a:r>
              <a:rPr lang="zh-CN" altLang="en-US" sz="1800" dirty="0">
                <a:latin typeface="Times New Roman" panose="02020603050405020304" pitchFamily="18" charset="0"/>
              </a:rPr>
              <a:t>。</a:t>
            </a:r>
            <a:endParaRPr lang="en-US" altLang="zh-CN" sz="1800" dirty="0">
              <a:latin typeface="Times New Roman" panose="02020603050405020304" pitchFamily="18" charset="0"/>
            </a:endParaRPr>
          </a:p>
          <a:p>
            <a:pPr algn="just"/>
            <a:r>
              <a:rPr lang="en-US" altLang="zh-CN" dirty="0">
                <a:latin typeface="Times New Roman" panose="02020603050405020304" pitchFamily="18" charset="0"/>
              </a:rPr>
              <a:t>5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sz="1800" dirty="0">
                <a:latin typeface="Times New Roman" panose="02020603050405020304" pitchFamily="18" charset="0"/>
              </a:rPr>
              <a:t>冬天刚下过雪后，原来嘈杂的街道、马路显得格外寂静，周围环境中的噪声都到哪去了？</a:t>
            </a:r>
          </a:p>
          <a:p>
            <a:pPr algn="just"/>
            <a:r>
              <a:rPr lang="en-US" altLang="zh-CN" sz="1800" dirty="0">
                <a:latin typeface="Times New Roman" panose="02020603050405020304" pitchFamily="18" charset="0"/>
              </a:rPr>
              <a:t>6</a:t>
            </a:r>
            <a:r>
              <a:rPr lang="zh-CN" altLang="en-US" sz="1800" dirty="0">
                <a:latin typeface="Times New Roman" panose="02020603050405020304" pitchFamily="18" charset="0"/>
              </a:rPr>
              <a:t>、北方冬天，在菜窖里放几桶水，菜就不易被冻坏，这是因为水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   </a:t>
            </a:r>
            <a:r>
              <a:rPr lang="zh-CN" altLang="en-US" sz="1800" dirty="0">
                <a:latin typeface="Times New Roman" panose="02020603050405020304" pitchFamily="18" charset="0"/>
              </a:rPr>
              <a:t>时要使窖内的温度不致太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     </a:t>
            </a:r>
            <a:r>
              <a:rPr lang="zh-CN" altLang="en-US" sz="1800" dirty="0">
                <a:latin typeface="Times New Roman" panose="02020603050405020304" pitchFamily="18" charset="0"/>
              </a:rPr>
              <a:t> 。        </a:t>
            </a:r>
          </a:p>
          <a:p>
            <a:pPr algn="just"/>
            <a:r>
              <a:rPr lang="en-US" altLang="zh-CN" sz="1800" dirty="0">
                <a:latin typeface="Times New Roman" panose="02020603050405020304" pitchFamily="18" charset="0"/>
              </a:rPr>
              <a:t>7</a:t>
            </a:r>
            <a:r>
              <a:rPr lang="zh-CN" altLang="en-US" sz="1800" dirty="0">
                <a:latin typeface="Times New Roman" panose="02020603050405020304" pitchFamily="18" charset="0"/>
              </a:rPr>
              <a:t>、人们常说“下雪不冷化雪冷</a:t>
            </a:r>
            <a:r>
              <a:rPr lang="en-US" altLang="zh-CN" sz="1800" dirty="0">
                <a:latin typeface="Times New Roman" panose="02020603050405020304" pitchFamily="18" charset="0"/>
              </a:rPr>
              <a:t>”</a:t>
            </a:r>
            <a:r>
              <a:rPr lang="zh-CN" altLang="en-US" sz="1800" dirty="0">
                <a:latin typeface="Times New Roman" panose="02020603050405020304" pitchFamily="18" charset="0"/>
              </a:rPr>
              <a:t>是因为化雪是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     </a:t>
            </a:r>
            <a:r>
              <a:rPr lang="zh-CN" altLang="en-US" sz="1800" dirty="0">
                <a:latin typeface="Times New Roman" panose="02020603050405020304" pitchFamily="18" charset="0"/>
              </a:rPr>
              <a:t>过程，在这个过程中雪要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    </a:t>
            </a:r>
            <a:r>
              <a:rPr lang="zh-CN" altLang="en-US" sz="1800" dirty="0">
                <a:latin typeface="Times New Roman" panose="02020603050405020304" pitchFamily="18" charset="0"/>
              </a:rPr>
              <a:t> ，从而使周围温度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      </a:t>
            </a:r>
            <a:r>
              <a:rPr lang="zh-CN" altLang="en-US" sz="1800" dirty="0">
                <a:latin typeface="Times New Roman" panose="02020603050405020304" pitchFamily="18" charset="0"/>
              </a:rPr>
              <a:t>。</a:t>
            </a:r>
            <a:endParaRPr lang="en-US" altLang="zh-CN" sz="1800" dirty="0">
              <a:latin typeface="Times New Roman" panose="02020603050405020304" pitchFamily="18" charset="0"/>
            </a:endParaRPr>
          </a:p>
          <a:p>
            <a:pPr algn="just"/>
            <a:r>
              <a:rPr lang="en-US" altLang="zh-CN" sz="1800" dirty="0">
                <a:latin typeface="Times New Roman" panose="02020603050405020304" pitchFamily="18" charset="0"/>
              </a:rPr>
              <a:t>8</a:t>
            </a:r>
            <a:r>
              <a:rPr lang="zh-CN" altLang="en-US" sz="1800" dirty="0">
                <a:latin typeface="Times New Roman" panose="02020603050405020304" pitchFamily="18" charset="0"/>
              </a:rPr>
              <a:t>、如图所示，鱼缸中只有一条小鱼，而眼睛从</a:t>
            </a:r>
            <a:r>
              <a:rPr lang="en-US" altLang="zh-CN" sz="1800" dirty="0">
                <a:latin typeface="Times New Roman" panose="02020603050405020304" pitchFamily="18" charset="0"/>
              </a:rPr>
              <a:t>A</a:t>
            </a:r>
            <a:r>
              <a:rPr lang="zh-CN" altLang="en-US" sz="1800" dirty="0">
                <a:latin typeface="Times New Roman" panose="02020603050405020304" pitchFamily="18" charset="0"/>
              </a:rPr>
              <a:t>点可以观察到两条，一条鱼的位置变浅，另一条鱼变大，前者是由           </a:t>
            </a:r>
            <a:endParaRPr lang="en-US" altLang="zh-CN" sz="1800" dirty="0">
              <a:latin typeface="Times New Roman" panose="02020603050405020304" pitchFamily="18" charset="0"/>
            </a:endParaRPr>
          </a:p>
          <a:p>
            <a:pPr algn="just"/>
            <a:r>
              <a:rPr lang="zh-CN" altLang="en-US" sz="1800" dirty="0">
                <a:latin typeface="Times New Roman" panose="02020603050405020304" pitchFamily="18" charset="0"/>
              </a:rPr>
              <a:t>于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</a:t>
            </a:r>
            <a:r>
              <a:rPr lang="zh-CN" altLang="en-US" sz="1800" dirty="0">
                <a:latin typeface="Times New Roman" panose="02020603050405020304" pitchFamily="18" charset="0"/>
              </a:rPr>
              <a:t> 形成的 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</a:t>
            </a:r>
            <a:r>
              <a:rPr lang="zh-CN" altLang="en-US" sz="1800" dirty="0">
                <a:latin typeface="Times New Roman" panose="02020603050405020304" pitchFamily="18" charset="0"/>
              </a:rPr>
              <a:t>（选填“实”或“虚</a:t>
            </a:r>
            <a:r>
              <a:rPr lang="en-US" altLang="zh-CN" sz="1800" dirty="0">
                <a:latin typeface="Times New Roman" panose="02020603050405020304" pitchFamily="18" charset="0"/>
              </a:rPr>
              <a:t>”</a:t>
            </a:r>
            <a:r>
              <a:rPr lang="zh-CN" altLang="en-US" sz="1800" dirty="0">
                <a:latin typeface="Times New Roman" panose="02020603050405020304" pitchFamily="18" charset="0"/>
              </a:rPr>
              <a:t>）像；后者是由于鱼缸的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 </a:t>
            </a:r>
            <a:r>
              <a:rPr lang="zh-CN" altLang="en-US" sz="1800" dirty="0">
                <a:latin typeface="Times New Roman" panose="02020603050405020304" pitchFamily="18" charset="0"/>
              </a:rPr>
              <a:t>（选填“左”或“右”）侧弧形部分与水等效成一个凸透镜而形成的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    </a:t>
            </a:r>
            <a:r>
              <a:rPr lang="zh-CN" altLang="en-US" sz="1800" dirty="0">
                <a:latin typeface="Times New Roman" panose="02020603050405020304" pitchFamily="18" charset="0"/>
              </a:rPr>
              <a:t>（选填“实”或“虚</a:t>
            </a:r>
            <a:r>
              <a:rPr lang="en-US" altLang="zh-CN" sz="1800" dirty="0">
                <a:latin typeface="Times New Roman" panose="02020603050405020304" pitchFamily="18" charset="0"/>
              </a:rPr>
              <a:t>"</a:t>
            </a:r>
            <a:r>
              <a:rPr lang="zh-CN" altLang="en-US" sz="1800" dirty="0">
                <a:latin typeface="Times New Roman" panose="02020603050405020304" pitchFamily="18" charset="0"/>
              </a:rPr>
              <a:t>）像</a:t>
            </a:r>
            <a:r>
              <a:rPr lang="en-US" altLang="zh-CN" sz="1800" dirty="0"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zh-CN" dirty="0">
                <a:latin typeface="Times New Roman" panose="02020603050405020304" pitchFamily="18" charset="0"/>
              </a:rPr>
              <a:t>9</a:t>
            </a:r>
            <a:r>
              <a:rPr lang="zh-CN" altLang="en-US" dirty="0">
                <a:latin typeface="Times New Roman" panose="02020603050405020304" pitchFamily="18" charset="0"/>
              </a:rPr>
              <a:t>、</a:t>
            </a:r>
            <a:r>
              <a:rPr lang="zh-CN" altLang="en-US" sz="1800" dirty="0">
                <a:latin typeface="Times New Roman" panose="02020603050405020304" pitchFamily="18" charset="0"/>
              </a:rPr>
              <a:t>甲、乙两实心物体的密度之比是</a:t>
            </a:r>
            <a:r>
              <a:rPr lang="en-US" altLang="zh-CN" sz="1800" dirty="0">
                <a:latin typeface="Times New Roman" panose="02020603050405020304" pitchFamily="18" charset="0"/>
              </a:rPr>
              <a:t>2</a:t>
            </a:r>
            <a:r>
              <a:rPr lang="zh-CN" altLang="en-US" sz="1800" dirty="0">
                <a:latin typeface="Times New Roman" panose="02020603050405020304" pitchFamily="18" charset="0"/>
              </a:rPr>
              <a:t>：</a:t>
            </a:r>
            <a:r>
              <a:rPr lang="en-US" altLang="zh-CN" sz="1800" dirty="0">
                <a:latin typeface="Times New Roman" panose="02020603050405020304" pitchFamily="18" charset="0"/>
              </a:rPr>
              <a:t>3</a:t>
            </a:r>
            <a:r>
              <a:rPr lang="zh-CN" altLang="en-US" sz="1800" dirty="0">
                <a:latin typeface="Times New Roman" panose="02020603050405020304" pitchFamily="18" charset="0"/>
              </a:rPr>
              <a:t>，体积之比是</a:t>
            </a:r>
            <a:r>
              <a:rPr lang="en-US" altLang="zh-CN" sz="1800" dirty="0">
                <a:latin typeface="Times New Roman" panose="02020603050405020304" pitchFamily="18" charset="0"/>
              </a:rPr>
              <a:t>9</a:t>
            </a:r>
            <a:r>
              <a:rPr lang="zh-CN" altLang="en-US" sz="1800" dirty="0">
                <a:latin typeface="Times New Roman" panose="02020603050405020304" pitchFamily="18" charset="0"/>
              </a:rPr>
              <a:t>：</a:t>
            </a:r>
            <a:r>
              <a:rPr lang="en-US" altLang="zh-CN" sz="1800" dirty="0">
                <a:latin typeface="Times New Roman" panose="02020603050405020304" pitchFamily="18" charset="0"/>
              </a:rPr>
              <a:t>5</a:t>
            </a:r>
            <a:r>
              <a:rPr lang="zh-CN" altLang="en-US" sz="1800" dirty="0">
                <a:latin typeface="Times New Roman" panose="02020603050405020304" pitchFamily="18" charset="0"/>
              </a:rPr>
              <a:t>，则甲、乙两物体的质量之比是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    </a:t>
            </a:r>
            <a:r>
              <a:rPr lang="zh-CN" altLang="en-US" sz="1800" dirty="0">
                <a:latin typeface="Times New Roman" panose="02020603050405020304" pitchFamily="18" charset="0"/>
              </a:rPr>
              <a:t>；如果将甲物体切去</a:t>
            </a:r>
            <a:r>
              <a:rPr lang="en-US" altLang="zh-CN" sz="1800" dirty="0">
                <a:latin typeface="Times New Roman" panose="02020603050405020304" pitchFamily="18" charset="0"/>
              </a:rPr>
              <a:t>2/5</a:t>
            </a:r>
            <a:r>
              <a:rPr lang="zh-CN" altLang="en-US" sz="1800" dirty="0">
                <a:latin typeface="Times New Roman" panose="02020603050405020304" pitchFamily="18" charset="0"/>
              </a:rPr>
              <a:t>，将乙物体切去</a:t>
            </a:r>
            <a:r>
              <a:rPr lang="en-US" altLang="zh-CN" sz="1800" dirty="0">
                <a:latin typeface="Times New Roman" panose="02020603050405020304" pitchFamily="18" charset="0"/>
              </a:rPr>
              <a:t>3/4</a:t>
            </a:r>
            <a:r>
              <a:rPr lang="zh-CN" altLang="en-US" sz="1800" dirty="0">
                <a:latin typeface="Times New Roman" panose="02020603050405020304" pitchFamily="18" charset="0"/>
              </a:rPr>
              <a:t>，则剩下的甲、乙两物体的密度之比是 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     </a:t>
            </a:r>
            <a:r>
              <a:rPr lang="zh-CN" altLang="en-US" sz="1800" dirty="0">
                <a:latin typeface="Times New Roman" panose="02020603050405020304" pitchFamily="18" charset="0"/>
              </a:rPr>
              <a:t> 。</a:t>
            </a:r>
          </a:p>
          <a:p>
            <a:pPr algn="just"/>
            <a:r>
              <a:rPr lang="zh-CN" altLang="en-US" sz="1800" dirty="0">
                <a:latin typeface="Times New Roman" panose="02020603050405020304" pitchFamily="18" charset="0"/>
              </a:rPr>
              <a:t> </a:t>
            </a:r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3065868E-78BB-5615-B7E4-8F7A960702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53875" y="2201398"/>
            <a:ext cx="800212" cy="79068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EEBC5A9E-2F23-FAAF-8D75-2C3C20C5EF7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8506" y="2201398"/>
            <a:ext cx="1883975" cy="901031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2C8F2F02-9F93-492F-E41F-A48C2DFE122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93722" y="3180297"/>
            <a:ext cx="1124107" cy="86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6709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944DB7C-4519-5338-F0DA-86AB2437F7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259" y="307238"/>
            <a:ext cx="11251846" cy="59411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1800" dirty="0">
                <a:latin typeface="Times New Roman" panose="02020603050405020304" pitchFamily="18" charset="0"/>
              </a:rPr>
              <a:t>1</a:t>
            </a:r>
            <a:r>
              <a:rPr lang="zh-CN" altLang="en-US" sz="1800" dirty="0">
                <a:latin typeface="Times New Roman" panose="02020603050405020304" pitchFamily="18" charset="0"/>
              </a:rPr>
              <a:t>、如图所示，</a:t>
            </a:r>
            <a:r>
              <a:rPr lang="en-US" altLang="zh-CN" sz="1800" dirty="0">
                <a:latin typeface="Times New Roman" panose="02020603050405020304" pitchFamily="18" charset="0"/>
              </a:rPr>
              <a:t>A</a:t>
            </a:r>
            <a:r>
              <a:rPr lang="zh-CN" altLang="en-US" sz="1800" dirty="0">
                <a:latin typeface="Times New Roman" panose="02020603050405020304" pitchFamily="18" charset="0"/>
              </a:rPr>
              <a:t>是光点</a:t>
            </a:r>
            <a:r>
              <a:rPr lang="en-US" altLang="zh-CN" sz="1800" dirty="0">
                <a:latin typeface="Times New Roman" panose="02020603050405020304" pitchFamily="18" charset="0"/>
              </a:rPr>
              <a:t>B</a:t>
            </a:r>
            <a:r>
              <a:rPr lang="zh-CN" altLang="en-US" sz="1800" dirty="0">
                <a:latin typeface="Times New Roman" panose="02020603050405020304" pitchFamily="18" charset="0"/>
              </a:rPr>
              <a:t>经过透镜所成的像，</a:t>
            </a:r>
            <a:r>
              <a:rPr lang="en-US" altLang="zh-CN" sz="1800" dirty="0">
                <a:latin typeface="Times New Roman" panose="02020603050405020304" pitchFamily="18" charset="0"/>
              </a:rPr>
              <a:t>CD</a:t>
            </a:r>
            <a:r>
              <a:rPr lang="zh-CN" altLang="en-US" sz="1800" dirty="0">
                <a:latin typeface="Times New Roman" panose="02020603050405020304" pitchFamily="18" charset="0"/>
              </a:rPr>
              <a:t>是光点</a:t>
            </a:r>
            <a:r>
              <a:rPr lang="en-US" altLang="zh-CN" sz="1800" dirty="0">
                <a:latin typeface="Times New Roman" panose="02020603050405020304" pitchFamily="18" charset="0"/>
              </a:rPr>
              <a:t>B</a:t>
            </a:r>
            <a:r>
              <a:rPr lang="zh-CN" altLang="en-US" sz="1800" dirty="0">
                <a:latin typeface="Times New Roman" panose="02020603050405020304" pitchFamily="18" charset="0"/>
              </a:rPr>
              <a:t>发出的一条光线，请画出</a:t>
            </a:r>
            <a:r>
              <a:rPr lang="en-US" altLang="zh-CN" sz="1800" dirty="0">
                <a:latin typeface="Times New Roman" panose="02020603050405020304" pitchFamily="18" charset="0"/>
              </a:rPr>
              <a:t>CD</a:t>
            </a:r>
            <a:r>
              <a:rPr lang="zh-CN" altLang="en-US" sz="1800" dirty="0">
                <a:latin typeface="Times New Roman" panose="02020603050405020304" pitchFamily="18" charset="0"/>
              </a:rPr>
              <a:t>的折射光线</a:t>
            </a:r>
            <a:endParaRPr lang="en-US" altLang="zh-CN" sz="18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 sz="1800" dirty="0">
                <a:latin typeface="Times New Roman" panose="02020603050405020304" pitchFamily="18" charset="0"/>
              </a:rPr>
              <a:t>并确定透镜左侧焦点的位置</a:t>
            </a:r>
            <a:r>
              <a:rPr lang="en-US" altLang="zh-CN" sz="1800" dirty="0">
                <a:latin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altLang="zh-CN" sz="1800" dirty="0">
                <a:latin typeface="Times New Roman" panose="02020603050405020304" pitchFamily="18" charset="0"/>
              </a:rPr>
              <a:t>2</a:t>
            </a:r>
            <a:r>
              <a:rPr lang="zh-CN" altLang="en-US" sz="1800" dirty="0">
                <a:latin typeface="Times New Roman" panose="02020603050405020304" pitchFamily="18" charset="0"/>
              </a:rPr>
              <a:t>、如图所示，一束太阳光通过一个三棱镜折射后，在白色光屏上形成一条彩色光带，光带上共有</a:t>
            </a:r>
          </a:p>
          <a:p>
            <a:pPr marL="0" indent="0" algn="just">
              <a:buNone/>
            </a:pPr>
            <a:r>
              <a:rPr lang="zh-CN" altLang="en-US" sz="1800" u="sng" dirty="0">
                <a:latin typeface="Times New Roman" panose="02020603050405020304" pitchFamily="18" charset="0"/>
              </a:rPr>
              <a:t>         </a:t>
            </a:r>
            <a:r>
              <a:rPr lang="zh-CN" altLang="en-US" sz="1800" dirty="0">
                <a:latin typeface="Times New Roman" panose="02020603050405020304" pitchFamily="18" charset="0"/>
              </a:rPr>
              <a:t>种颜色</a:t>
            </a:r>
            <a:r>
              <a:rPr lang="en-US" altLang="zh-CN" sz="1800" dirty="0">
                <a:latin typeface="Times New Roman" panose="02020603050405020304" pitchFamily="18" charset="0"/>
              </a:rPr>
              <a:t>.</a:t>
            </a:r>
            <a:r>
              <a:rPr lang="zh-CN" altLang="en-US" sz="1800" dirty="0">
                <a:latin typeface="Times New Roman" panose="02020603050405020304" pitchFamily="18" charset="0"/>
              </a:rPr>
              <a:t>这个现象说明太阳光是由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         </a:t>
            </a:r>
            <a:r>
              <a:rPr lang="zh-CN" altLang="en-US" sz="1800" dirty="0">
                <a:latin typeface="Times New Roman" panose="02020603050405020304" pitchFamily="18" charset="0"/>
              </a:rPr>
              <a:t>而成的，</a:t>
            </a:r>
            <a:r>
              <a:rPr lang="en-US" altLang="zh-CN" sz="1800" dirty="0">
                <a:latin typeface="Times New Roman" panose="02020603050405020304" pitchFamily="18" charset="0"/>
              </a:rPr>
              <a:t>a</a:t>
            </a:r>
            <a:r>
              <a:rPr lang="zh-CN" altLang="en-US" sz="1800" dirty="0">
                <a:latin typeface="Times New Roman" panose="02020603050405020304" pitchFamily="18" charset="0"/>
              </a:rPr>
              <a:t>处为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 </a:t>
            </a:r>
            <a:r>
              <a:rPr lang="zh-CN" altLang="en-US" sz="1800" dirty="0">
                <a:latin typeface="Times New Roman" panose="02020603050405020304" pitchFamily="18" charset="0"/>
              </a:rPr>
              <a:t>色，</a:t>
            </a:r>
            <a:r>
              <a:rPr lang="en-US" altLang="zh-CN" sz="1800" dirty="0">
                <a:latin typeface="Times New Roman" panose="02020603050405020304" pitchFamily="18" charset="0"/>
              </a:rPr>
              <a:t>b</a:t>
            </a:r>
            <a:r>
              <a:rPr lang="zh-CN" altLang="en-US" sz="1800" dirty="0">
                <a:latin typeface="Times New Roman" panose="02020603050405020304" pitchFamily="18" charset="0"/>
              </a:rPr>
              <a:t>为 </a:t>
            </a:r>
            <a:r>
              <a:rPr lang="zh-CN" altLang="en-US" sz="1800" u="sng" dirty="0">
                <a:latin typeface="Times New Roman" panose="02020603050405020304" pitchFamily="18" charset="0"/>
              </a:rPr>
              <a:t>     </a:t>
            </a:r>
            <a:r>
              <a:rPr lang="zh-CN" altLang="en-US" sz="1800" dirty="0">
                <a:latin typeface="Times New Roman" panose="02020603050405020304" pitchFamily="18" charset="0"/>
              </a:rPr>
              <a:t> 色。它们有</a:t>
            </a:r>
            <a:r>
              <a:rPr lang="zh-CN" altLang="en-US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哪些应用</a:t>
            </a:r>
            <a:endParaRPr lang="en-US" altLang="zh-CN" sz="18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Times New Roman" panose="02020603050405020304" pitchFamily="18" charset="0"/>
              </a:rPr>
              <a:t>3</a:t>
            </a:r>
            <a:r>
              <a:rPr lang="zh-CN" altLang="en-US" sz="1800" dirty="0">
                <a:latin typeface="Times New Roman" panose="02020603050405020304" pitchFamily="18" charset="0"/>
              </a:rPr>
              <a:t>、（双选）甲同学骑自行车去看望乙同学，得知消息后，乙同学步行去迎接，接到后同车返回。</a:t>
            </a:r>
            <a:endParaRPr lang="en-US" altLang="zh-CN" sz="1800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zh-CN" altLang="en-US" sz="1800" dirty="0">
                <a:latin typeface="Times New Roman" panose="02020603050405020304" pitchFamily="18" charset="0"/>
              </a:rPr>
              <a:t>整个过程他们的位置与时间的关系如图所示，根据图象可知</a:t>
            </a:r>
            <a:endParaRPr lang="en-US" altLang="zh-CN" sz="1800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Times New Roman" panose="02020603050405020304" pitchFamily="18" charset="0"/>
              </a:rPr>
              <a:t>A.</a:t>
            </a:r>
            <a:r>
              <a:rPr lang="zh-CN" altLang="en-US" sz="1800" dirty="0">
                <a:latin typeface="Times New Roman" panose="02020603050405020304" pitchFamily="18" charset="0"/>
              </a:rPr>
              <a:t>两同学相遇时甲行驶了</a:t>
            </a:r>
            <a:r>
              <a:rPr lang="en-US" altLang="zh-CN" sz="1800" dirty="0">
                <a:latin typeface="Times New Roman" panose="02020603050405020304" pitchFamily="18" charset="0"/>
              </a:rPr>
              <a:t>4km   	B.</a:t>
            </a:r>
            <a:r>
              <a:rPr lang="zh-CN" altLang="en-US" sz="1800" dirty="0">
                <a:latin typeface="Times New Roman" panose="02020603050405020304" pitchFamily="18" charset="0"/>
              </a:rPr>
              <a:t>整个过程中甲的平均速度是乙的平均速度的</a:t>
            </a:r>
            <a:r>
              <a:rPr lang="en-US" altLang="zh-CN" sz="1800" dirty="0">
                <a:latin typeface="Times New Roman" panose="02020603050405020304" pitchFamily="18" charset="0"/>
              </a:rPr>
              <a:t>2</a:t>
            </a:r>
            <a:r>
              <a:rPr lang="zh-CN" altLang="en-US" sz="1800" dirty="0">
                <a:latin typeface="Times New Roman" panose="02020603050405020304" pitchFamily="18" charset="0"/>
              </a:rPr>
              <a:t>倍</a:t>
            </a:r>
          </a:p>
          <a:p>
            <a:pPr marL="0" indent="0" algn="just">
              <a:buNone/>
            </a:pPr>
            <a:r>
              <a:rPr lang="en-US" altLang="zh-CN" sz="1800" dirty="0">
                <a:latin typeface="Times New Roman" panose="02020603050405020304" pitchFamily="18" charset="0"/>
              </a:rPr>
              <a:t>C.</a:t>
            </a:r>
            <a:r>
              <a:rPr lang="zh-CN" altLang="en-US" sz="1800" dirty="0">
                <a:latin typeface="Times New Roman" panose="02020603050405020304" pitchFamily="18" charset="0"/>
              </a:rPr>
              <a:t>相遇前甲的速度是相遇后甲的速度的</a:t>
            </a:r>
            <a:r>
              <a:rPr lang="en-US" altLang="zh-CN" sz="1800" dirty="0">
                <a:latin typeface="Times New Roman" panose="02020603050405020304" pitchFamily="18" charset="0"/>
              </a:rPr>
              <a:t>1.5</a:t>
            </a:r>
            <a:r>
              <a:rPr lang="zh-CN" altLang="en-US" sz="1800" dirty="0">
                <a:latin typeface="Times New Roman" panose="02020603050405020304" pitchFamily="18" charset="0"/>
              </a:rPr>
              <a:t>倍</a:t>
            </a:r>
            <a:r>
              <a:rPr lang="en-US" altLang="zh-CN" sz="1800" dirty="0">
                <a:latin typeface="Times New Roman" panose="02020603050405020304" pitchFamily="18" charset="0"/>
              </a:rPr>
              <a:t>	D.</a:t>
            </a:r>
            <a:r>
              <a:rPr lang="zh-CN" altLang="en-US" sz="1800" dirty="0">
                <a:latin typeface="Times New Roman" panose="02020603050405020304" pitchFamily="18" charset="0"/>
              </a:rPr>
              <a:t>相遇前甲的速度是乙的</a:t>
            </a:r>
            <a:r>
              <a:rPr lang="en-US" altLang="zh-CN" sz="1800" dirty="0">
                <a:latin typeface="Times New Roman" panose="02020603050405020304" pitchFamily="18" charset="0"/>
              </a:rPr>
              <a:t>4</a:t>
            </a:r>
            <a:r>
              <a:rPr lang="zh-CN" altLang="en-US" sz="1800" dirty="0">
                <a:latin typeface="Times New Roman" panose="02020603050405020304" pitchFamily="18" charset="0"/>
              </a:rPr>
              <a:t>倍</a:t>
            </a:r>
            <a:endParaRPr lang="en-US" altLang="zh-CN" sz="1800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Times New Roman" panose="02020603050405020304" pitchFamily="18" charset="0"/>
              </a:rPr>
              <a:t>4</a:t>
            </a:r>
            <a:r>
              <a:rPr lang="zh-CN" altLang="en-US" sz="1800" dirty="0">
                <a:latin typeface="Times New Roman" panose="02020603050405020304" pitchFamily="18" charset="0"/>
              </a:rPr>
              <a:t>、如图所示，一同学在</a:t>
            </a:r>
            <a:r>
              <a:rPr lang="en-US" altLang="zh-CN" sz="1800" dirty="0">
                <a:latin typeface="Times New Roman" panose="02020603050405020304" pitchFamily="18" charset="0"/>
              </a:rPr>
              <a:t>0°C</a:t>
            </a:r>
            <a:r>
              <a:rPr lang="zh-CN" altLang="en-US" sz="1800" dirty="0">
                <a:latin typeface="Times New Roman" panose="02020603050405020304" pitchFamily="18" charset="0"/>
              </a:rPr>
              <a:t>的恒温实验室里做实验，试管和烧杯中都装有冰块，把烧杯放在火</a:t>
            </a:r>
            <a:endParaRPr lang="en-US" altLang="zh-CN" sz="1800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zh-CN" altLang="en-US" sz="1800" dirty="0">
                <a:latin typeface="Times New Roman" panose="02020603050405020304" pitchFamily="18" charset="0"/>
              </a:rPr>
              <a:t>上加热，使烧杯中的冰开始熔化。继续加热，在烧杯中的冰熔化完以前（      ）</a:t>
            </a:r>
            <a:endParaRPr lang="en-US" altLang="zh-CN" sz="1800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Times New Roman" panose="02020603050405020304" pitchFamily="18" charset="0"/>
              </a:rPr>
              <a:t>A.</a:t>
            </a:r>
            <a:r>
              <a:rPr lang="zh-CN" altLang="en-US" sz="1800" dirty="0">
                <a:latin typeface="Times New Roman" panose="02020603050405020304" pitchFamily="18" charset="0"/>
              </a:rPr>
              <a:t>试管中的冰不会熔化</a:t>
            </a:r>
            <a:r>
              <a:rPr lang="en-US" altLang="zh-CN" sz="1800" dirty="0">
                <a:latin typeface="Times New Roman" panose="02020603050405020304" pitchFamily="18" charset="0"/>
              </a:rPr>
              <a:t>		B.</a:t>
            </a:r>
            <a:r>
              <a:rPr lang="zh-CN" altLang="en-US" sz="1800" dirty="0">
                <a:latin typeface="Times New Roman" panose="02020603050405020304" pitchFamily="18" charset="0"/>
              </a:rPr>
              <a:t>试管中的冰会熔化一部分</a:t>
            </a:r>
          </a:p>
          <a:p>
            <a:pPr marL="0" indent="0" algn="just">
              <a:buNone/>
            </a:pPr>
            <a:r>
              <a:rPr lang="en-US" altLang="zh-CN" sz="1800" dirty="0">
                <a:latin typeface="Times New Roman" panose="02020603050405020304" pitchFamily="18" charset="0"/>
              </a:rPr>
              <a:t>C.</a:t>
            </a:r>
            <a:r>
              <a:rPr lang="zh-CN" altLang="en-US" sz="1800" dirty="0">
                <a:latin typeface="Times New Roman" panose="02020603050405020304" pitchFamily="18" charset="0"/>
              </a:rPr>
              <a:t>试管中的冰会全部熔化</a:t>
            </a:r>
            <a:r>
              <a:rPr lang="en-US" altLang="zh-CN" sz="1800" dirty="0">
                <a:latin typeface="Times New Roman" panose="02020603050405020304" pitchFamily="18" charset="0"/>
              </a:rPr>
              <a:t>		D.</a:t>
            </a:r>
            <a:r>
              <a:rPr lang="zh-CN" altLang="en-US" sz="1800" dirty="0">
                <a:latin typeface="Times New Roman" panose="02020603050405020304" pitchFamily="18" charset="0"/>
              </a:rPr>
              <a:t>试管中的冰温度低于</a:t>
            </a:r>
            <a:r>
              <a:rPr lang="en-US" altLang="zh-CN" sz="1800" dirty="0">
                <a:latin typeface="Times New Roman" panose="02020603050405020304" pitchFamily="18" charset="0"/>
              </a:rPr>
              <a:t>0C</a:t>
            </a:r>
          </a:p>
          <a:p>
            <a:pPr marL="0" indent="0" algn="just">
              <a:buNone/>
            </a:pPr>
            <a:r>
              <a:rPr lang="en-US" altLang="zh-CN" sz="1800" dirty="0">
                <a:latin typeface="Times New Roman" panose="02020603050405020304" pitchFamily="18" charset="0"/>
              </a:rPr>
              <a:t>5</a:t>
            </a:r>
            <a:r>
              <a:rPr lang="zh-CN" altLang="en-US" sz="1800" dirty="0">
                <a:latin typeface="Times New Roman" panose="02020603050405020304" pitchFamily="18" charset="0"/>
              </a:rPr>
              <a:t>、在</a:t>
            </a:r>
            <a:r>
              <a:rPr lang="en-US" altLang="zh-CN" sz="1800" dirty="0">
                <a:latin typeface="Times New Roman" panose="02020603050405020304" pitchFamily="18" charset="0"/>
              </a:rPr>
              <a:t>0°</a:t>
            </a:r>
            <a:r>
              <a:rPr lang="zh-CN" altLang="en-US" sz="1800" dirty="0">
                <a:latin typeface="Times New Roman" panose="02020603050405020304" pitchFamily="18" charset="0"/>
              </a:rPr>
              <a:t>的室内，一盆</a:t>
            </a:r>
            <a:r>
              <a:rPr lang="en-US" altLang="zh-CN" sz="1800" dirty="0">
                <a:latin typeface="Times New Roman" panose="02020603050405020304" pitchFamily="18" charset="0"/>
              </a:rPr>
              <a:t>0°</a:t>
            </a:r>
            <a:r>
              <a:rPr lang="zh-CN" altLang="en-US" sz="1800" dirty="0">
                <a:latin typeface="Times New Roman" panose="02020603050405020304" pitchFamily="18" charset="0"/>
              </a:rPr>
              <a:t>的水中 一块</a:t>
            </a:r>
            <a:r>
              <a:rPr lang="en-US" altLang="zh-CN" sz="1800" dirty="0">
                <a:latin typeface="Times New Roman" panose="02020603050405020304" pitchFamily="18" charset="0"/>
              </a:rPr>
              <a:t>-5°</a:t>
            </a:r>
            <a:r>
              <a:rPr lang="zh-CN" altLang="en-US" sz="1800" dirty="0">
                <a:latin typeface="Times New Roman" panose="02020603050405020304" pitchFamily="18" charset="0"/>
              </a:rPr>
              <a:t>的冰，则冰怎么变化  。</a:t>
            </a:r>
            <a:endParaRPr lang="en-US" altLang="zh-CN" sz="1800" dirty="0">
              <a:latin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altLang="zh-CN" sz="1800" dirty="0">
                <a:latin typeface="Times New Roman" panose="02020603050405020304" pitchFamily="18" charset="0"/>
              </a:rPr>
              <a:t>A.</a:t>
            </a:r>
            <a:r>
              <a:rPr lang="zh-CN" altLang="en-US" sz="1800" dirty="0">
                <a:latin typeface="Times New Roman" panose="02020603050405020304" pitchFamily="18" charset="0"/>
              </a:rPr>
              <a:t> 冰变少</a:t>
            </a:r>
            <a:r>
              <a:rPr lang="en-US" altLang="zh-CN" sz="1800" dirty="0">
                <a:latin typeface="Times New Roman" panose="02020603050405020304" pitchFamily="18" charset="0"/>
              </a:rPr>
              <a:t>		B.</a:t>
            </a:r>
            <a:r>
              <a:rPr lang="zh-CN" altLang="en-US" sz="1800" dirty="0">
                <a:latin typeface="Times New Roman" panose="02020603050405020304" pitchFamily="18" charset="0"/>
              </a:rPr>
              <a:t>冰变多</a:t>
            </a:r>
          </a:p>
          <a:p>
            <a:pPr marL="0" indent="0" algn="just">
              <a:buNone/>
            </a:pPr>
            <a:r>
              <a:rPr lang="en-US" altLang="zh-CN" sz="1800" dirty="0">
                <a:latin typeface="Times New Roman" panose="02020603050405020304" pitchFamily="18" charset="0"/>
              </a:rPr>
              <a:t>C. </a:t>
            </a:r>
            <a:r>
              <a:rPr lang="zh-CN" altLang="en-US" sz="1800" dirty="0">
                <a:latin typeface="Times New Roman" panose="02020603050405020304" pitchFamily="18" charset="0"/>
              </a:rPr>
              <a:t>冰不变</a:t>
            </a:r>
            <a:r>
              <a:rPr lang="en-US" altLang="zh-CN" sz="1800" dirty="0">
                <a:latin typeface="Times New Roman" panose="02020603050405020304" pitchFamily="18" charset="0"/>
              </a:rPr>
              <a:t>		D.</a:t>
            </a:r>
            <a:r>
              <a:rPr lang="zh-CN" altLang="en-US" sz="1800" dirty="0">
                <a:latin typeface="Times New Roman" panose="02020603050405020304" pitchFamily="18" charset="0"/>
              </a:rPr>
              <a:t>不确定</a:t>
            </a:r>
            <a:endParaRPr lang="en-US" altLang="zh-CN" sz="1800" dirty="0">
              <a:latin typeface="Times New Roman" panose="02020603050405020304" pitchFamily="18" charset="0"/>
            </a:endParaRP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7BD2FEC-F6B6-D7BE-548F-8E781BF6ED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2021" y="209686"/>
            <a:ext cx="1428949" cy="1028844"/>
          </a:xfrm>
          <a:prstGeom prst="rect">
            <a:avLst/>
          </a:prstGeom>
        </p:spPr>
      </p:pic>
      <p:grpSp>
        <p:nvGrpSpPr>
          <p:cNvPr id="10" name="组合 9">
            <a:extLst>
              <a:ext uri="{FF2B5EF4-FFF2-40B4-BE49-F238E27FC236}">
                <a16:creationId xmlns:a16="http://schemas.microsoft.com/office/drawing/2014/main" id="{6449412A-A893-2664-FED3-E4A15CA8BDCB}"/>
              </a:ext>
            </a:extLst>
          </p:cNvPr>
          <p:cNvGrpSpPr/>
          <p:nvPr/>
        </p:nvGrpSpPr>
        <p:grpSpPr>
          <a:xfrm>
            <a:off x="10252021" y="1386856"/>
            <a:ext cx="1625278" cy="1123147"/>
            <a:chOff x="10418602" y="2867426"/>
            <a:chExt cx="1625278" cy="1123147"/>
          </a:xfrm>
        </p:grpSpPr>
        <p:pic>
          <p:nvPicPr>
            <p:cNvPr id="7" name="图片 6">
              <a:extLst>
                <a:ext uri="{FF2B5EF4-FFF2-40B4-BE49-F238E27FC236}">
                  <a16:creationId xmlns:a16="http://schemas.microsoft.com/office/drawing/2014/main" id="{34D4D8AF-934A-4C69-4ADF-F4D3C018B3B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t="3626" r="16294"/>
            <a:stretch/>
          </p:blipFill>
          <p:spPr>
            <a:xfrm>
              <a:off x="10418602" y="2867426"/>
              <a:ext cx="1369652" cy="1123147"/>
            </a:xfrm>
            <a:prstGeom prst="rect">
              <a:avLst/>
            </a:prstGeom>
          </p:spPr>
        </p:pic>
        <p:sp>
          <p:nvSpPr>
            <p:cNvPr id="8" name="文本框 7">
              <a:extLst>
                <a:ext uri="{FF2B5EF4-FFF2-40B4-BE49-F238E27FC236}">
                  <a16:creationId xmlns:a16="http://schemas.microsoft.com/office/drawing/2014/main" id="{CDFC274B-0587-11CF-0DFA-13E0479DCE36}"/>
                </a:ext>
              </a:extLst>
            </p:cNvPr>
            <p:cNvSpPr txBox="1"/>
            <p:nvPr/>
          </p:nvSpPr>
          <p:spPr>
            <a:xfrm>
              <a:off x="11737386" y="3251908"/>
              <a:ext cx="2952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a</a:t>
              </a:r>
              <a:endParaRPr lang="zh-CN" altLang="en-US" dirty="0"/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C75E39C0-7AFA-008A-BF4D-B4AD8138E87A}"/>
                </a:ext>
              </a:extLst>
            </p:cNvPr>
            <p:cNvSpPr txBox="1"/>
            <p:nvPr/>
          </p:nvSpPr>
          <p:spPr>
            <a:xfrm>
              <a:off x="11737386" y="3584468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b</a:t>
              </a:r>
              <a:endParaRPr lang="zh-CN" altLang="en-US" dirty="0"/>
            </a:p>
          </p:txBody>
        </p:sp>
      </p:grpSp>
      <p:pic>
        <p:nvPicPr>
          <p:cNvPr id="12" name="图片 11">
            <a:extLst>
              <a:ext uri="{FF2B5EF4-FFF2-40B4-BE49-F238E27FC236}">
                <a16:creationId xmlns:a16="http://schemas.microsoft.com/office/drawing/2014/main" id="{7CE7ED90-FFCF-ACBD-452C-AC44457216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75129" y="2570782"/>
            <a:ext cx="1790950" cy="1543265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381B3718-06AF-96DB-C7FD-8177882513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83611" y="3751216"/>
            <a:ext cx="896544" cy="1670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8759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A55DA1-BDF1-C678-C901-B55E7F7F2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085" y="355649"/>
            <a:ext cx="9231086" cy="701675"/>
          </a:xfrm>
        </p:spPr>
        <p:txBody>
          <a:bodyPr/>
          <a:lstStyle/>
          <a:p>
            <a:r>
              <a:rPr lang="zh-CN" altLang="en-US" b="1" dirty="0"/>
              <a:t>不准确温度计校准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E8A2484-BD2B-AFA1-765B-F459B6AF0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372" y="143373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zh-CN" altLang="en-US" dirty="0"/>
              <a:t>一只不准确的温度计测 </a:t>
            </a:r>
            <a:r>
              <a:rPr lang="en-US" altLang="zh-CN" dirty="0"/>
              <a:t>1 </a:t>
            </a:r>
            <a:r>
              <a:rPr lang="zh-CN" altLang="en-US" dirty="0"/>
              <a:t>标准大气压下冰水混合物的温度为 </a:t>
            </a:r>
            <a:r>
              <a:rPr lang="en-US" altLang="zh-CN" dirty="0"/>
              <a:t>t1</a:t>
            </a:r>
            <a:r>
              <a:rPr lang="zh-CN" altLang="en-US" dirty="0"/>
              <a:t>，测量 </a:t>
            </a:r>
            <a:r>
              <a:rPr lang="en-US" altLang="zh-CN" dirty="0"/>
              <a:t>1 </a:t>
            </a:r>
            <a:r>
              <a:rPr lang="zh-CN" altLang="en-US" dirty="0"/>
              <a:t>标准大气压下沸水的温度为 </a:t>
            </a:r>
            <a:r>
              <a:rPr lang="en-US" altLang="zh-CN" dirty="0"/>
              <a:t>t2</a:t>
            </a:r>
            <a:r>
              <a:rPr lang="zh-CN" altLang="en-US" dirty="0"/>
              <a:t>。若用它测得某真实温度为 </a:t>
            </a:r>
            <a:r>
              <a:rPr lang="en-US" altLang="zh-CN" dirty="0"/>
              <a:t>30°C </a:t>
            </a:r>
            <a:r>
              <a:rPr lang="zh-CN" altLang="en-US" dirty="0"/>
              <a:t>的物体，读数为 </a:t>
            </a:r>
            <a:r>
              <a:rPr lang="en-US" altLang="zh-CN" dirty="0"/>
              <a:t>t3</a:t>
            </a:r>
            <a:r>
              <a:rPr lang="zh-CN" altLang="en-US" dirty="0"/>
              <a:t>。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05ED80E0-F784-DDCB-6EA3-235CD25998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5013" y="2560805"/>
            <a:ext cx="2057687" cy="3077004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0AE31041-4EEC-624A-337D-B84630655C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194" y="5408726"/>
            <a:ext cx="3163971" cy="752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90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主题">
  <a:themeElements>
    <a:clrScheme name="Office 2013 - 2022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主题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448</TotalTime>
  <Words>1597</Words>
  <Application>Microsoft Office PowerPoint</Application>
  <PresentationFormat>宽屏</PresentationFormat>
  <Paragraphs>74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PingFang SC</vt:lpstr>
      <vt:lpstr>Arial</vt:lpstr>
      <vt:lpstr>Calibri</vt:lpstr>
      <vt:lpstr>Calibri Light</vt:lpstr>
      <vt:lpstr>Times New Roman</vt:lpstr>
      <vt:lpstr>Office 2013 - 2022 主题</vt:lpstr>
      <vt:lpstr>八上物理易错点复习</vt:lpstr>
      <vt:lpstr>云、雨、雪、雾、露、霜等现象的形成</vt:lpstr>
      <vt:lpstr>　"白气"现象种种</vt:lpstr>
      <vt:lpstr>PowerPoint 演示文稿</vt:lpstr>
      <vt:lpstr>PowerPoint 演示文稿</vt:lpstr>
      <vt:lpstr>不准确温度计校准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郭向伟</dc:creator>
  <cp:lastModifiedBy>郭向伟</cp:lastModifiedBy>
  <cp:revision>4</cp:revision>
  <dcterms:created xsi:type="dcterms:W3CDTF">2024-01-16T01:18:48Z</dcterms:created>
  <dcterms:modified xsi:type="dcterms:W3CDTF">2024-01-17T05:59:48Z</dcterms:modified>
</cp:coreProperties>
</file>