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56" r:id="rId1"/>
  </p:sldMasterIdLst>
  <p:sldIdLst>
    <p:sldId id="257" r:id="rId2"/>
    <p:sldId id="258" r:id="rId3"/>
    <p:sldId id="259" r:id="rId4"/>
    <p:sldId id="261" r:id="rId5"/>
    <p:sldId id="260"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1" autoAdjust="0"/>
    <p:restoredTop sz="94660"/>
  </p:normalViewPr>
  <p:slideViewPr>
    <p:cSldViewPr snapToGrid="0">
      <p:cViewPr varScale="1">
        <p:scale>
          <a:sx n="84" d="100"/>
          <a:sy n="84" d="100"/>
        </p:scale>
        <p:origin x="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306826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2179392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3165227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B50E50-5F3F-B2BF-88D8-C6D4BB21A81B}"/>
              </a:ext>
            </a:extLst>
          </p:cNvPr>
          <p:cNvSpPr>
            <a:spLocks noGrp="1"/>
          </p:cNvSpPr>
          <p:nvPr>
            <p:ph type="title"/>
          </p:nvPr>
        </p:nvSpPr>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48567FE-D758-DC9C-C552-CB7602EF2D19}"/>
              </a:ext>
            </a:extLst>
          </p:cNvPr>
          <p:cNvSpPr>
            <a:spLocks noGrp="1"/>
          </p:cNvSpPr>
          <p:nvPr>
            <p:ph type="body"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9D430DE-397B-271B-C769-1F0E423CBA01}"/>
              </a:ext>
            </a:extLst>
          </p:cNvPr>
          <p:cNvSpPr>
            <a:spLocks noGrp="1"/>
          </p:cNvSpPr>
          <p:nvPr>
            <p:ph type="dt" sz="half" idx="10"/>
          </p:nvPr>
        </p:nvSpPr>
        <p:spPr/>
        <p:txBody>
          <a:bodyPr/>
          <a:lstStyle/>
          <a:p>
            <a:fld id="{1F27F515-A4C3-470F-BA8B-FFBD1FADDB97}" type="datetimeFigureOut">
              <a:rPr lang="zh-CN" altLang="en-US" smtClean="0"/>
              <a:t>2024-01-09</a:t>
            </a:fld>
            <a:endParaRPr lang="zh-CN" altLang="en-US"/>
          </a:p>
        </p:txBody>
      </p:sp>
      <p:sp>
        <p:nvSpPr>
          <p:cNvPr id="5" name="页脚占位符 4">
            <a:extLst>
              <a:ext uri="{FF2B5EF4-FFF2-40B4-BE49-F238E27FC236}">
                <a16:creationId xmlns:a16="http://schemas.microsoft.com/office/drawing/2014/main" id="{5DF9E276-7C38-FBF8-6CBA-3ECD5E7EB8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64EDBBD-7869-25B8-2DD3-A22E4996A4F6}"/>
              </a:ext>
            </a:extLst>
          </p:cNvPr>
          <p:cNvSpPr>
            <a:spLocks noGrp="1"/>
          </p:cNvSpPr>
          <p:nvPr>
            <p:ph type="sldNum" sz="quarter" idx="12"/>
          </p:nvPr>
        </p:nvSpPr>
        <p:spPr/>
        <p:txBody>
          <a:bodyPr/>
          <a:lstStyle/>
          <a:p>
            <a:fld id="{2CA32DFB-5D8B-4505-8734-67AD11B079F2}" type="slidenum">
              <a:rPr lang="zh-CN" altLang="en-US" smtClean="0"/>
              <a:t>‹#›</a:t>
            </a:fld>
            <a:endParaRPr lang="zh-CN" altLang="en-US"/>
          </a:p>
        </p:txBody>
      </p:sp>
    </p:spTree>
    <p:extLst>
      <p:ext uri="{BB962C8B-B14F-4D97-AF65-F5344CB8AC3E}">
        <p14:creationId xmlns:p14="http://schemas.microsoft.com/office/powerpoint/2010/main" val="1700360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4169468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985483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366913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317658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3632536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247193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2610882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27C195B-0BC0-4768-99D4-B54FBFACBC94}" type="datetimeFigureOut">
              <a:rPr lang="zh-CN" altLang="en-US" smtClean="0"/>
              <a:t>2024-01-09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611545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C195B-0BC0-4768-99D4-B54FBFACBC94}" type="datetimeFigureOut">
              <a:rPr lang="zh-CN" altLang="en-US" smtClean="0"/>
              <a:t>2024-01-09</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098C1-6BF3-4F8F-8C67-8E8AD2B2A323}" type="slidenum">
              <a:rPr lang="zh-CN" altLang="en-US" smtClean="0"/>
              <a:t>‹#›</a:t>
            </a:fld>
            <a:endParaRPr lang="zh-CN" altLang="en-US"/>
          </a:p>
        </p:txBody>
      </p:sp>
    </p:spTree>
    <p:extLst>
      <p:ext uri="{BB962C8B-B14F-4D97-AF65-F5344CB8AC3E}">
        <p14:creationId xmlns:p14="http://schemas.microsoft.com/office/powerpoint/2010/main" val="1198910408"/>
      </p:ext>
    </p:extLst>
  </p:cSld>
  <p:clrMap bg1="lt1" tx1="dk1" bg2="lt2" tx2="dk2" accent1="accent1" accent2="accent2" accent3="accent3" accent4="accent4" accent5="accent5" accent6="accent6" hlink="hlink" folHlink="folHlink"/>
  <p:sldLayoutIdLst>
    <p:sldLayoutId id="2147484757" r:id="rId1"/>
    <p:sldLayoutId id="2147484758" r:id="rId2"/>
    <p:sldLayoutId id="2147484759" r:id="rId3"/>
    <p:sldLayoutId id="2147484760" r:id="rId4"/>
    <p:sldLayoutId id="2147484761" r:id="rId5"/>
    <p:sldLayoutId id="2147484762" r:id="rId6"/>
    <p:sldLayoutId id="2147484763" r:id="rId7"/>
    <p:sldLayoutId id="2147484764" r:id="rId8"/>
    <p:sldLayoutId id="2147484765" r:id="rId9"/>
    <p:sldLayoutId id="2147484766" r:id="rId10"/>
    <p:sldLayoutId id="2147484767" r:id="rId11"/>
    <p:sldLayoutId id="214748476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383208-2B72-CE47-7525-A77CF851FF04}"/>
              </a:ext>
            </a:extLst>
          </p:cNvPr>
          <p:cNvSpPr>
            <a:spLocks noGrp="1"/>
          </p:cNvSpPr>
          <p:nvPr>
            <p:ph type="title"/>
          </p:nvPr>
        </p:nvSpPr>
        <p:spPr>
          <a:xfrm>
            <a:off x="1917998" y="2370848"/>
            <a:ext cx="10515600" cy="1325563"/>
          </a:xfrm>
        </p:spPr>
        <p:txBody>
          <a:bodyPr>
            <a:normAutofit/>
          </a:bodyPr>
          <a:lstStyle/>
          <a:p>
            <a:r>
              <a:rPr kumimoji="0" lang="zh-CN" altLang="zh-CN" sz="4400" b="1" i="0" u="none" strike="noStrike" cap="none" normalizeH="0" baseline="0" dirty="0">
                <a:ln>
                  <a:noFill/>
                </a:ln>
                <a:solidFill>
                  <a:schemeClr val="tx1"/>
                </a:solidFill>
                <a:effectLst/>
                <a:latin typeface="Arial" panose="020B0604020202020204" pitchFamily="34" charset="0"/>
                <a:cs typeface="宋体" panose="02010600030101010101" pitchFamily="2" charset="-122"/>
              </a:rPr>
              <a:t>八年级物理上期末基础实验复习（二）</a:t>
            </a:r>
            <a:br>
              <a:rPr kumimoji="0" lang="zh-CN" altLang="zh-CN" sz="5400" b="1" i="0" u="none" strike="noStrike" cap="none" normalizeH="0" baseline="0" dirty="0">
                <a:ln>
                  <a:noFill/>
                </a:ln>
                <a:solidFill>
                  <a:schemeClr val="tx1"/>
                </a:solidFill>
                <a:effectLst/>
                <a:latin typeface="Arial" panose="020B0604020202020204" pitchFamily="34" charset="0"/>
                <a:cs typeface="宋体" panose="02010600030101010101" pitchFamily="2" charset="-122"/>
              </a:rPr>
            </a:br>
            <a:endParaRPr lang="zh-CN" altLang="en-US" b="1" i="0" u="none" strike="noStrike" kern="1800" baseline="0" dirty="0">
              <a:latin typeface="宋体" panose="02010600030101010101" pitchFamily="2" charset="-122"/>
              <a:ea typeface="宋体" panose="02010600030101010101" pitchFamily="2" charset="-122"/>
            </a:endParaRPr>
          </a:p>
        </p:txBody>
      </p:sp>
      <p:sp>
        <p:nvSpPr>
          <p:cNvPr id="3" name="文本占位符 2">
            <a:extLst>
              <a:ext uri="{FF2B5EF4-FFF2-40B4-BE49-F238E27FC236}">
                <a16:creationId xmlns:a16="http://schemas.microsoft.com/office/drawing/2014/main" id="{91588D94-38C3-B292-BA7B-2B24378472FB}"/>
              </a:ext>
            </a:extLst>
          </p:cNvPr>
          <p:cNvSpPr>
            <a:spLocks noGrp="1"/>
          </p:cNvSpPr>
          <p:nvPr>
            <p:ph type="body" idx="1"/>
          </p:nvPr>
        </p:nvSpPr>
        <p:spPr>
          <a:xfrm>
            <a:off x="3151094" y="4682331"/>
            <a:ext cx="10515600" cy="4351338"/>
          </a:xfrm>
        </p:spPr>
        <p:txBody>
          <a:bodyPr/>
          <a:lstStyle/>
          <a:p>
            <a:pPr marR="0" lvl="0" rtl="0"/>
            <a:r>
              <a:rPr lang="zh-CN" altLang="en-US" b="1" i="0" u="none" strike="noStrike" kern="100" baseline="0" dirty="0">
                <a:latin typeface="楷体" panose="02010609060101010101" pitchFamily="49" charset="-122"/>
                <a:ea typeface="楷体" panose="02010609060101010101" pitchFamily="49" charset="-122"/>
              </a:rPr>
              <a:t>（探究凸透镜成像和测量物质的密度）</a:t>
            </a:r>
            <a:endParaRPr lang="zh-CN" altLang="en-US" b="0" i="0" u="none" strike="noStrike" kern="100" baseline="0" dirty="0">
              <a:highlight>
                <a:srgbClr val="00FFFF"/>
              </a:highlight>
              <a:latin typeface="黑体" panose="02010609060101010101" pitchFamily="49" charset="-122"/>
              <a:ea typeface="黑体" panose="02010609060101010101" pitchFamily="49" charset="-122"/>
            </a:endParaRPr>
          </a:p>
        </p:txBody>
      </p:sp>
      <p:sp>
        <p:nvSpPr>
          <p:cNvPr id="6" name="Rectangle 5">
            <a:extLst>
              <a:ext uri="{FF2B5EF4-FFF2-40B4-BE49-F238E27FC236}">
                <a16:creationId xmlns:a16="http://schemas.microsoft.com/office/drawing/2014/main" id="{FBDE5CF0-D5DC-1E1C-1843-48519A012B24}"/>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2052" name="图片 100027">
            <a:extLst>
              <a:ext uri="{FF2B5EF4-FFF2-40B4-BE49-F238E27FC236}">
                <a16:creationId xmlns:a16="http://schemas.microsoft.com/office/drawing/2014/main" id="{0EE7919C-F07B-A581-D276-E2079F793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4700" y="10210800"/>
            <a:ext cx="304800" cy="25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7031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5B0F14-CFDC-C82E-7A4D-56C1FA7A3D06}"/>
              </a:ext>
            </a:extLst>
          </p:cNvPr>
          <p:cNvSpPr>
            <a:spLocks noGrp="1"/>
          </p:cNvSpPr>
          <p:nvPr>
            <p:ph type="title"/>
          </p:nvPr>
        </p:nvSpPr>
        <p:spPr>
          <a:xfrm>
            <a:off x="326551" y="183777"/>
            <a:ext cx="8626981" cy="655320"/>
          </a:xfrm>
        </p:spPr>
        <p:txBody>
          <a:bodyPr>
            <a:normAutofit/>
          </a:bodyPr>
          <a:lstStyle/>
          <a:p>
            <a:pPr marR="0" rtl="0"/>
            <a:r>
              <a:rPr lang="zh-CN" altLang="en-US" sz="3600" b="1" i="0" u="none" strike="noStrike" kern="1800" baseline="0" dirty="0">
                <a:solidFill>
                  <a:schemeClr val="tx1"/>
                </a:solidFill>
                <a:latin typeface="黑体" panose="02010609060101010101" pitchFamily="49" charset="-122"/>
                <a:ea typeface="黑体" panose="02010609060101010101" pitchFamily="49" charset="-122"/>
              </a:rPr>
              <a:t>七、探究凸透镜成像的规律</a:t>
            </a:r>
            <a:endParaRPr lang="zh-CN" altLang="en-US" sz="3600" b="0" i="0" u="none" strike="noStrike" kern="1800" baseline="0" dirty="0">
              <a:solidFill>
                <a:schemeClr val="tx1"/>
              </a:solidFill>
              <a:latin typeface="黑体" panose="02010609060101010101" pitchFamily="49" charset="-122"/>
              <a:ea typeface="黑体" panose="02010609060101010101" pitchFamily="49" charset="-122"/>
            </a:endParaRPr>
          </a:p>
        </p:txBody>
      </p:sp>
      <p:sp>
        <p:nvSpPr>
          <p:cNvPr id="3" name="文本占位符 2">
            <a:extLst>
              <a:ext uri="{FF2B5EF4-FFF2-40B4-BE49-F238E27FC236}">
                <a16:creationId xmlns:a16="http://schemas.microsoft.com/office/drawing/2014/main" id="{6C167372-930A-6FE1-60AD-1BDFB11A5ED9}"/>
              </a:ext>
            </a:extLst>
          </p:cNvPr>
          <p:cNvSpPr>
            <a:spLocks noGrp="1"/>
          </p:cNvSpPr>
          <p:nvPr>
            <p:ph type="body" idx="1"/>
          </p:nvPr>
        </p:nvSpPr>
        <p:spPr>
          <a:xfrm>
            <a:off x="326551" y="1084729"/>
            <a:ext cx="11571407" cy="5589494"/>
          </a:xfrm>
        </p:spPr>
        <p:txBody>
          <a:bodyPr numCol="2">
            <a:normAutofit fontScale="40000" lnSpcReduction="20000"/>
          </a:bodyPr>
          <a:lstStyle/>
          <a:p>
            <a:pPr>
              <a:lnSpc>
                <a:spcPct val="120000"/>
              </a:lnSpc>
            </a:pPr>
            <a:r>
              <a:rPr lang="en-US" altLang="zh-CN" sz="3500" b="1" kern="100" dirty="0">
                <a:highlight>
                  <a:srgbClr val="00FF00"/>
                </a:highlight>
                <a:latin typeface="黑体" panose="02010609060101010101" pitchFamily="49" charset="-122"/>
                <a:ea typeface="黑体" panose="02010609060101010101" pitchFamily="49" charset="-122"/>
              </a:rPr>
              <a:t>1.</a:t>
            </a:r>
            <a:r>
              <a:rPr lang="zh-CN" altLang="en-US" sz="3500" b="1" kern="100" dirty="0">
                <a:highlight>
                  <a:srgbClr val="00FF00"/>
                </a:highlight>
                <a:latin typeface="黑体" panose="02010609060101010101" pitchFamily="49" charset="-122"/>
                <a:ea typeface="黑体" panose="02010609060101010101" pitchFamily="49" charset="-122"/>
              </a:rPr>
              <a:t>实验装置：</a:t>
            </a:r>
          </a:p>
          <a:p>
            <a:pPr marR="0" lvl="0" rtl="0"/>
            <a:endParaRPr lang="en-US" altLang="zh-CN" b="1" i="0" u="none" strike="noStrike" kern="100" baseline="0" dirty="0">
              <a:latin typeface="Times New Roman" panose="02020603050405020304" pitchFamily="18" charset="0"/>
              <a:ea typeface="宋体" panose="02010600030101010101" pitchFamily="2" charset="-122"/>
            </a:endParaRPr>
          </a:p>
          <a:p>
            <a:pPr>
              <a:lnSpc>
                <a:spcPct val="120000"/>
              </a:lnSpc>
            </a:pPr>
            <a:r>
              <a:rPr lang="en-US" altLang="zh-CN" sz="3500" b="1" kern="100" dirty="0">
                <a:highlight>
                  <a:srgbClr val="00FF00"/>
                </a:highlight>
                <a:latin typeface="黑体" panose="02010609060101010101" pitchFamily="49" charset="-122"/>
                <a:ea typeface="黑体" panose="02010609060101010101" pitchFamily="49" charset="-122"/>
              </a:rPr>
              <a:t>2.</a:t>
            </a:r>
            <a:r>
              <a:rPr lang="zh-CN" altLang="en-US" sz="3500" b="1" kern="100" dirty="0">
                <a:highlight>
                  <a:srgbClr val="00FF00"/>
                </a:highlight>
                <a:latin typeface="黑体" panose="02010609060101010101" pitchFamily="49" charset="-122"/>
                <a:ea typeface="黑体" panose="02010609060101010101" pitchFamily="49" charset="-122"/>
              </a:rPr>
              <a:t>核心知识：</a:t>
            </a:r>
          </a:p>
          <a:p>
            <a:pPr marR="0" lvl="0" rtl="0">
              <a:lnSpc>
                <a:spcPct val="120000"/>
              </a:lnSpc>
            </a:pPr>
            <a:r>
              <a:rPr lang="zh-CN" altLang="en-US" sz="3400" b="1" i="0" u="none" strike="noStrike" kern="100" baseline="0" dirty="0">
                <a:latin typeface="宋体" panose="02010600030101010101" pitchFamily="2" charset="-122"/>
                <a:ea typeface="宋体" panose="02010600030101010101" pitchFamily="2" charset="-122"/>
              </a:rPr>
              <a:t>①凸透镜焦距的测量： 用平行光</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垂直 </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照射凸透镜，在凸透镜的另一侧用光屏承接到</a:t>
            </a:r>
            <a:r>
              <a:rPr lang="zh-CN" altLang="en-US" sz="3400" b="1" i="0" u="sng" strike="noStrike" kern="100" baseline="0" dirty="0">
                <a:solidFill>
                  <a:schemeClr val="tx1"/>
                </a:solidFill>
                <a:latin typeface="宋体" panose="02010600030101010101" pitchFamily="2" charset="-122"/>
                <a:ea typeface="宋体" panose="02010600030101010101" pitchFamily="2" charset="-122"/>
              </a:rPr>
              <a:t> </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最小 </a:t>
            </a:r>
            <a:r>
              <a:rPr lang="zh-CN" altLang="en-US" sz="3400" b="1" i="0" u="none" strike="noStrike" kern="100" baseline="0" dirty="0">
                <a:solidFill>
                  <a:srgbClr val="FF0000"/>
                </a:solidFill>
                <a:latin typeface="宋体" panose="02010600030101010101" pitchFamily="2" charset="-122"/>
                <a:ea typeface="宋体" panose="02010600030101010101" pitchFamily="2" charset="-122"/>
              </a:rPr>
              <a:t>、</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最亮</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的亮点，测出亮点到凸透镜的距离即可 。</a:t>
            </a:r>
          </a:p>
          <a:p>
            <a:pPr marR="0" lvl="0" rtl="0">
              <a:lnSpc>
                <a:spcPct val="120000"/>
              </a:lnSpc>
            </a:pPr>
            <a:r>
              <a:rPr lang="zh-CN" altLang="en-US" sz="3400" b="1" i="0" u="none" strike="noStrike" kern="100" baseline="0" dirty="0">
                <a:latin typeface="宋体" panose="02010600030101010101" pitchFamily="2" charset="-122"/>
                <a:ea typeface="宋体" panose="02010600030101010101" pitchFamily="2" charset="-122"/>
              </a:rPr>
              <a:t>②实验器材的组装：在光具座上</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自左向右 </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分别放置：</a:t>
            </a:r>
            <a:r>
              <a:rPr lang="zh-CN" altLang="en-US" sz="3400" b="1" i="0" u="sng" strike="noStrike" kern="100" baseline="0" dirty="0">
                <a:solidFill>
                  <a:schemeClr val="tx1"/>
                </a:solidFill>
                <a:latin typeface="宋体" panose="02010600030101010101" pitchFamily="2" charset="-122"/>
                <a:ea typeface="宋体" panose="02010600030101010101" pitchFamily="2" charset="-122"/>
              </a:rPr>
              <a:t> </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蜡烛 </a:t>
            </a:r>
            <a:r>
              <a:rPr lang="zh-CN" altLang="en-US" sz="3400" b="1" i="0" u="none" strike="noStrike" kern="100" baseline="0" dirty="0">
                <a:solidFill>
                  <a:srgbClr val="FF0000"/>
                </a:solidFill>
                <a:latin typeface="宋体" panose="02010600030101010101" pitchFamily="2" charset="-122"/>
                <a:ea typeface="宋体" panose="02010600030101010101" pitchFamily="2" charset="-122"/>
              </a:rPr>
              <a:t>、</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凸透镜 </a:t>
            </a:r>
            <a:r>
              <a:rPr lang="zh-CN" altLang="en-US" sz="3400" b="1" i="0" u="none" strike="noStrike" kern="100" baseline="0" dirty="0">
                <a:solidFill>
                  <a:srgbClr val="FF0000"/>
                </a:solidFill>
                <a:latin typeface="宋体" panose="02010600030101010101" pitchFamily="2" charset="-122"/>
                <a:ea typeface="宋体" panose="02010600030101010101" pitchFamily="2" charset="-122"/>
              </a:rPr>
              <a:t>、</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光屏 </a:t>
            </a:r>
            <a:r>
              <a:rPr lang="zh-CN" altLang="en-US" sz="3400" b="1" i="0" u="none" strike="noStrike" kern="100" baseline="0" dirty="0">
                <a:solidFill>
                  <a:srgbClr val="FF0000"/>
                </a:solidFill>
                <a:latin typeface="宋体" panose="02010600030101010101" pitchFamily="2" charset="-122"/>
                <a:ea typeface="宋体" panose="02010600030101010101" pitchFamily="2" charset="-122"/>
              </a:rPr>
              <a:t>。</a:t>
            </a:r>
          </a:p>
          <a:p>
            <a:pPr marR="0" lvl="0" rtl="0">
              <a:lnSpc>
                <a:spcPct val="120000"/>
              </a:lnSpc>
            </a:pPr>
            <a:r>
              <a:rPr lang="zh-CN" altLang="en-US" sz="3400" b="1" i="0" u="none" strike="noStrike" kern="100" baseline="0" dirty="0">
                <a:latin typeface="宋体" panose="02010600030101010101" pitchFamily="2" charset="-122"/>
                <a:ea typeface="宋体" panose="02010600030101010101" pitchFamily="2" charset="-122"/>
              </a:rPr>
              <a:t>③让烛焰的焰心、凸透镜的光心和光屏的中心在</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同一高度</a:t>
            </a:r>
            <a:r>
              <a:rPr lang="zh-CN" altLang="en-US" sz="3400" b="1" i="0" u="none" strike="noStrike" kern="100" baseline="0" dirty="0">
                <a:latin typeface="宋体" panose="02010600030101010101" pitchFamily="2" charset="-122"/>
                <a:ea typeface="宋体" panose="02010600030101010101" pitchFamily="2" charset="-122"/>
              </a:rPr>
              <a:t>，目的是</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让像能成在光屏的中央 </a:t>
            </a:r>
            <a:r>
              <a:rPr lang="zh-CN" altLang="en-US" sz="3400" b="1" i="0" u="none" strike="noStrike" kern="100" baseline="0" dirty="0">
                <a:solidFill>
                  <a:srgbClr val="FF0000"/>
                </a:solidFill>
                <a:latin typeface="宋体" panose="02010600030101010101" pitchFamily="2" charset="-122"/>
                <a:ea typeface="宋体" panose="02010600030101010101" pitchFamily="2" charset="-122"/>
              </a:rPr>
              <a:t>。</a:t>
            </a:r>
          </a:p>
          <a:p>
            <a:pPr marR="0" lvl="0" rtl="0">
              <a:lnSpc>
                <a:spcPct val="120000"/>
              </a:lnSpc>
            </a:pPr>
            <a:r>
              <a:rPr lang="zh-CN" altLang="en-US" sz="3400" b="1" i="0" u="none" strike="noStrike" kern="100" baseline="0" dirty="0">
                <a:latin typeface="宋体" panose="02010600030101010101" pitchFamily="2" charset="-122"/>
                <a:ea typeface="宋体" panose="02010600030101010101" pitchFamily="2" charset="-122"/>
              </a:rPr>
              <a:t>④实验中确定像的位置时是观察光屏上的像</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最清楚 </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时，然后对比像与物体的</a:t>
            </a:r>
            <a:r>
              <a:rPr lang="zh-CN" altLang="en-US" sz="3400" b="1" i="0" u="sng" strike="noStrike" kern="100" baseline="0" dirty="0">
                <a:solidFill>
                  <a:schemeClr val="tx1"/>
                </a:solidFill>
                <a:latin typeface="宋体" panose="02010600030101010101" pitchFamily="2" charset="-122"/>
                <a:ea typeface="宋体" panose="02010600030101010101" pitchFamily="2" charset="-122"/>
              </a:rPr>
              <a:t> </a:t>
            </a:r>
            <a:r>
              <a:rPr lang="zh-CN" altLang="en-US" sz="3500" b="1" u="sng" kern="100" dirty="0">
                <a:solidFill>
                  <a:srgbClr val="FF0000"/>
                </a:solidFill>
                <a:latin typeface="Cambria" panose="02040503050406030204" pitchFamily="18" charset="0"/>
                <a:ea typeface="宋体" panose="02010600030101010101" pitchFamily="2" charset="-122"/>
              </a:rPr>
              <a:t>大小 </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关系，蜡烛可以用发光二极管的代替目的是</a:t>
            </a:r>
            <a:r>
              <a:rPr lang="zh-CN" altLang="en-US" sz="3400" b="1" i="0" u="sng" strike="noStrike" kern="100" baseline="0" dirty="0">
                <a:solidFill>
                  <a:schemeClr val="tx1"/>
                </a:solidFill>
                <a:latin typeface="宋体" panose="02010600030101010101" pitchFamily="2" charset="-122"/>
                <a:ea typeface="宋体" panose="02010600030101010101" pitchFamily="2" charset="-122"/>
              </a:rPr>
              <a:t> </a:t>
            </a:r>
            <a:r>
              <a:rPr lang="zh-CN" altLang="en-US" sz="3500" b="1" u="sng" kern="100" dirty="0">
                <a:solidFill>
                  <a:srgbClr val="FF0000"/>
                </a:solidFill>
                <a:latin typeface="Cambria" panose="02040503050406030204" pitchFamily="18" charset="0"/>
                <a:ea typeface="宋体" panose="02010600030101010101" pitchFamily="2" charset="-122"/>
              </a:rPr>
              <a:t>让所成的像稳定并容易对比大小 </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a:t>
            </a:r>
          </a:p>
          <a:p>
            <a:pPr marR="0" lvl="0" rtl="0">
              <a:lnSpc>
                <a:spcPct val="120000"/>
              </a:lnSpc>
            </a:pPr>
            <a:r>
              <a:rPr lang="zh-CN" altLang="en-US" sz="3400" b="1" i="0" u="none" strike="noStrike" kern="100" baseline="0" dirty="0">
                <a:latin typeface="宋体" panose="02010600030101010101" pitchFamily="2" charset="-122"/>
                <a:ea typeface="宋体" panose="02010600030101010101" pitchFamily="2" charset="-122"/>
              </a:rPr>
              <a:t>⑤用纸遮住凸透镜的一部分，光屏上的像只会</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变暗 </a:t>
            </a:r>
            <a:r>
              <a:rPr lang="zh-CN" altLang="en-US" sz="3500" b="1" kern="100" dirty="0">
                <a:latin typeface="Cambria" panose="02040503050406030204" pitchFamily="18" charset="0"/>
                <a:ea typeface="宋体" panose="02010600030101010101" pitchFamily="2" charset="-122"/>
              </a:rPr>
              <a:t>些，</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像还是一个</a:t>
            </a:r>
            <a:r>
              <a:rPr lang="zh-CN" altLang="en-US" sz="3400" b="1" i="0" u="sng" strike="noStrike" kern="100" baseline="0" dirty="0">
                <a:solidFill>
                  <a:schemeClr val="tx1"/>
                </a:solidFill>
                <a:latin typeface="宋体" panose="02010600030101010101" pitchFamily="2" charset="-122"/>
                <a:ea typeface="宋体" panose="02010600030101010101" pitchFamily="2" charset="-122"/>
              </a:rPr>
              <a:t> </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完整</a:t>
            </a:r>
            <a:r>
              <a:rPr lang="zh-CN" altLang="en-US" sz="3400" b="1" i="0" u="sng" strike="noStrike" kern="100" baseline="0" dirty="0">
                <a:solidFill>
                  <a:schemeClr val="tx1"/>
                </a:solidFill>
                <a:latin typeface="宋体" panose="02010600030101010101" pitchFamily="2" charset="-122"/>
                <a:ea typeface="宋体" panose="02010600030101010101" pitchFamily="2" charset="-122"/>
              </a:rPr>
              <a:t> </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的像（因为物体各个部位发出或反射出来的光总有一部分透出凸透镜到另一侧，成像在光屏上）。</a:t>
            </a:r>
          </a:p>
          <a:p>
            <a:pPr marR="0" lvl="0" rtl="0">
              <a:lnSpc>
                <a:spcPct val="120000"/>
              </a:lnSpc>
            </a:pPr>
            <a:r>
              <a:rPr lang="zh-CN" altLang="en-US" sz="3400" b="1" i="0" u="none" strike="noStrike" kern="100" baseline="0" dirty="0">
                <a:latin typeface="宋体" panose="02010600030101010101" pitchFamily="2" charset="-122"/>
                <a:ea typeface="宋体" panose="02010600030101010101" pitchFamily="2" charset="-122"/>
              </a:rPr>
              <a:t>⑥实像与虚像的区分：实像</a:t>
            </a:r>
            <a:r>
              <a:rPr lang="zh-CN" altLang="en-US" sz="3500" b="1" kern="100" dirty="0">
                <a:latin typeface="Cambria" panose="02040503050406030204" pitchFamily="18" charset="0"/>
                <a:ea typeface="宋体" panose="02010600030101010101" pitchFamily="2" charset="-122"/>
              </a:rPr>
              <a:t>都是 </a:t>
            </a:r>
            <a:r>
              <a:rPr lang="zh-CN" altLang="en-US" sz="3500" b="1" u="sng" kern="100" dirty="0">
                <a:solidFill>
                  <a:srgbClr val="FF0000"/>
                </a:solidFill>
                <a:latin typeface="Cambria" panose="02040503050406030204" pitchFamily="18" charset="0"/>
                <a:ea typeface="宋体" panose="02010600030101010101" pitchFamily="2" charset="-122"/>
              </a:rPr>
              <a:t>倒立</a:t>
            </a:r>
            <a:r>
              <a:rPr lang="zh-CN" altLang="en-US" sz="3500" b="1" kern="100" dirty="0">
                <a:latin typeface="Cambria" panose="02040503050406030204" pitchFamily="18" charset="0"/>
                <a:ea typeface="宋体" panose="02010600030101010101" pitchFamily="2" charset="-122"/>
              </a:rPr>
              <a:t> 的，而虚像都是 </a:t>
            </a:r>
            <a:r>
              <a:rPr lang="zh-CN" altLang="en-US" sz="3500" b="1" u="sng" kern="100" dirty="0">
                <a:solidFill>
                  <a:srgbClr val="FF0000"/>
                </a:solidFill>
                <a:latin typeface="Cambria" panose="02040503050406030204" pitchFamily="18" charset="0"/>
                <a:ea typeface="宋体" panose="02010600030101010101" pitchFamily="2" charset="-122"/>
              </a:rPr>
              <a:t>正立</a:t>
            </a:r>
            <a:r>
              <a:rPr lang="zh-CN" altLang="en-US" sz="3500" b="1" kern="100" dirty="0">
                <a:latin typeface="Cambria" panose="02040503050406030204" pitchFamily="18" charset="0"/>
                <a:ea typeface="宋体" panose="02010600030101010101" pitchFamily="2" charset="-122"/>
              </a:rPr>
              <a:t> 的；实像可以成在 </a:t>
            </a:r>
            <a:r>
              <a:rPr lang="zh-CN" altLang="en-US" sz="3500" b="1" u="sng" kern="100" dirty="0">
                <a:solidFill>
                  <a:srgbClr val="FF0000"/>
                </a:solidFill>
                <a:latin typeface="Cambria" panose="02040503050406030204" pitchFamily="18" charset="0"/>
                <a:ea typeface="宋体" panose="02010600030101010101" pitchFamily="2" charset="-122"/>
              </a:rPr>
              <a:t>光屏</a:t>
            </a:r>
            <a:r>
              <a:rPr lang="zh-CN" altLang="en-US" sz="3500" b="1" kern="100" dirty="0">
                <a:latin typeface="Cambria" panose="02040503050406030204" pitchFamily="18" charset="0"/>
                <a:ea typeface="宋体" panose="02010600030101010101" pitchFamily="2" charset="-122"/>
              </a:rPr>
              <a:t> 上，也可以用</a:t>
            </a:r>
            <a:r>
              <a:rPr lang="zh-CN" altLang="en-US" sz="3500" b="1" u="sng" kern="100" dirty="0">
                <a:solidFill>
                  <a:srgbClr val="FF0000"/>
                </a:solidFill>
                <a:latin typeface="Cambria" panose="02040503050406030204" pitchFamily="18" charset="0"/>
                <a:ea typeface="宋体" panose="02010600030101010101" pitchFamily="2" charset="-122"/>
              </a:rPr>
              <a:t>眼睛 观察到</a:t>
            </a:r>
            <a:r>
              <a:rPr lang="zh-CN" altLang="en-US" sz="3500" b="1" kern="100" dirty="0">
                <a:latin typeface="Cambria" panose="02040503050406030204" pitchFamily="18" charset="0"/>
                <a:ea typeface="宋体" panose="02010600030101010101" pitchFamily="2" charset="-122"/>
              </a:rPr>
              <a:t>，而虚像 不能 成在光屏上，只能用眼睛观察到，观察时眼睛在透镜 另一 侧正对凸透镜。</a:t>
            </a:r>
          </a:p>
          <a:p>
            <a:pPr marR="0" lvl="0" rtl="0">
              <a:lnSpc>
                <a:spcPct val="120000"/>
              </a:lnSpc>
            </a:pPr>
            <a:r>
              <a:rPr lang="zh-CN" altLang="en-US" sz="3400" b="1" i="0" u="none" strike="noStrike" kern="100" baseline="0" dirty="0">
                <a:latin typeface="Cambria" panose="02040503050406030204" pitchFamily="18" charset="0"/>
                <a:ea typeface="宋体" panose="02010600030101010101" pitchFamily="2" charset="-122"/>
              </a:rPr>
              <a:t>⑦随着实验的进行，像在光屏上的位置越来越高，调整像的办法有三种：</a:t>
            </a:r>
          </a:p>
          <a:p>
            <a:pPr marR="0" lvl="0" rtl="0">
              <a:lnSpc>
                <a:spcPct val="120000"/>
              </a:lnSpc>
            </a:pPr>
            <a:r>
              <a:rPr lang="en-US" altLang="zh-CN" sz="3400" b="1" i="0" u="none" strike="noStrike" kern="100" baseline="0" dirty="0">
                <a:latin typeface="Cambria" panose="02040503050406030204" pitchFamily="18" charset="0"/>
                <a:ea typeface="宋体" panose="02010600030101010101" pitchFamily="2" charset="-122"/>
              </a:rPr>
              <a:t>a.</a:t>
            </a:r>
            <a:r>
              <a:rPr lang="zh-CN" altLang="en-US" sz="3400" b="1" i="0" u="none" strike="noStrike" kern="100" baseline="0" dirty="0">
                <a:latin typeface="Cambria" panose="02040503050406030204" pitchFamily="18" charset="0"/>
                <a:ea typeface="宋体" panose="02010600030101010101" pitchFamily="2" charset="-122"/>
              </a:rPr>
              <a:t>将光屏向</a:t>
            </a:r>
            <a:r>
              <a:rPr lang="zh-CN" altLang="en-US" sz="3400" b="1" i="0" u="sng" strike="noStrike" kern="100" baseline="0" dirty="0">
                <a:solidFill>
                  <a:srgbClr val="FF0000"/>
                </a:solidFill>
                <a:latin typeface="Cambria" panose="02040503050406030204" pitchFamily="18" charset="0"/>
                <a:ea typeface="宋体" panose="02010600030101010101" pitchFamily="2" charset="-122"/>
              </a:rPr>
              <a:t> 上 </a:t>
            </a:r>
            <a:r>
              <a:rPr lang="zh-CN" altLang="en-US" sz="3500" b="1" kern="100" dirty="0">
                <a:latin typeface="Cambria" panose="02040503050406030204" pitchFamily="18" charset="0"/>
                <a:ea typeface="宋体" panose="02010600030101010101" pitchFamily="2" charset="-122"/>
              </a:rPr>
              <a:t>移；</a:t>
            </a:r>
          </a:p>
          <a:p>
            <a:pPr marR="0" lvl="0" rtl="0">
              <a:lnSpc>
                <a:spcPct val="120000"/>
              </a:lnSpc>
            </a:pPr>
            <a:r>
              <a:rPr lang="en-US" altLang="zh-CN" sz="3400" b="1" i="0" u="none" strike="noStrike" kern="100" baseline="0" dirty="0">
                <a:latin typeface="Cambria" panose="02040503050406030204" pitchFamily="18" charset="0"/>
                <a:ea typeface="宋体" panose="02010600030101010101" pitchFamily="2" charset="-122"/>
              </a:rPr>
              <a:t>b.</a:t>
            </a:r>
            <a:r>
              <a:rPr lang="zh-CN" altLang="en-US" sz="3400" b="1" i="0" u="none" strike="noStrike" kern="100" baseline="0" dirty="0">
                <a:latin typeface="Cambria" panose="02040503050406030204" pitchFamily="18" charset="0"/>
                <a:ea typeface="宋体" panose="02010600030101010101" pitchFamily="2" charset="-122"/>
              </a:rPr>
              <a:t>将蜡烛向</a:t>
            </a:r>
            <a:r>
              <a:rPr lang="zh-CN" altLang="en-US" sz="3400" b="1" i="0" u="sng" strike="noStrike" kern="100" baseline="0" dirty="0">
                <a:solidFill>
                  <a:srgbClr val="FF0000"/>
                </a:solidFill>
                <a:latin typeface="Cambria" panose="02040503050406030204" pitchFamily="18" charset="0"/>
                <a:ea typeface="宋体" panose="02010600030101010101" pitchFamily="2" charset="-122"/>
              </a:rPr>
              <a:t> 上 </a:t>
            </a:r>
            <a:r>
              <a:rPr lang="zh-CN" altLang="en-US" sz="3500" b="1" kern="100" dirty="0">
                <a:latin typeface="Cambria" panose="02040503050406030204" pitchFamily="18" charset="0"/>
                <a:ea typeface="宋体" panose="02010600030101010101" pitchFamily="2" charset="-122"/>
              </a:rPr>
              <a:t>移；</a:t>
            </a:r>
          </a:p>
          <a:p>
            <a:pPr marR="0" lvl="0" rtl="0">
              <a:lnSpc>
                <a:spcPct val="120000"/>
              </a:lnSpc>
            </a:pPr>
            <a:r>
              <a:rPr lang="en-US" altLang="zh-CN" sz="3400" b="1" i="0" u="none" strike="noStrike" kern="100" baseline="0" dirty="0">
                <a:latin typeface="Cambria" panose="02040503050406030204" pitchFamily="18" charset="0"/>
                <a:ea typeface="宋体" panose="02010600030101010101" pitchFamily="2" charset="-122"/>
              </a:rPr>
              <a:t>c.</a:t>
            </a:r>
            <a:r>
              <a:rPr lang="zh-CN" altLang="en-US" sz="3400" b="1" i="0" u="none" strike="noStrike" kern="100" baseline="0" dirty="0">
                <a:latin typeface="Cambria" panose="02040503050406030204" pitchFamily="18" charset="0"/>
                <a:ea typeface="宋体" panose="02010600030101010101" pitchFamily="2" charset="-122"/>
              </a:rPr>
              <a:t>将凸透镜向</a:t>
            </a:r>
            <a:r>
              <a:rPr lang="zh-CN" altLang="en-US" sz="3400" b="1" i="0" u="sng" strike="noStrike" kern="100" baseline="0" dirty="0">
                <a:solidFill>
                  <a:srgbClr val="FF0000"/>
                </a:solidFill>
                <a:latin typeface="Cambria" panose="02040503050406030204" pitchFamily="18" charset="0"/>
                <a:ea typeface="宋体" panose="02010600030101010101" pitchFamily="2" charset="-122"/>
              </a:rPr>
              <a:t> 下 </a:t>
            </a:r>
            <a:r>
              <a:rPr lang="zh-CN" altLang="en-US" sz="3500" b="1" kern="100" dirty="0">
                <a:latin typeface="Cambria" panose="02040503050406030204" pitchFamily="18" charset="0"/>
                <a:ea typeface="宋体" panose="02010600030101010101" pitchFamily="2" charset="-122"/>
              </a:rPr>
              <a:t>移。</a:t>
            </a:r>
          </a:p>
          <a:p>
            <a:pPr marR="0" lvl="0" rtl="0">
              <a:lnSpc>
                <a:spcPct val="120000"/>
              </a:lnSpc>
            </a:pPr>
            <a:r>
              <a:rPr lang="zh-CN" altLang="en-US" sz="3400" b="1" i="0" u="none" strike="noStrike" kern="100" baseline="0" dirty="0">
                <a:latin typeface="Cambria" panose="02040503050406030204" pitchFamily="18" charset="0"/>
                <a:ea typeface="宋体" panose="02010600030101010101" pitchFamily="2" charset="-122"/>
              </a:rPr>
              <a:t>⑧光屏上找不到像的原因有：</a:t>
            </a:r>
          </a:p>
          <a:p>
            <a:pPr marR="0" lvl="0" rtl="0">
              <a:lnSpc>
                <a:spcPct val="120000"/>
              </a:lnSpc>
            </a:pPr>
            <a:r>
              <a:rPr lang="en-US" altLang="zh-CN" sz="3400" b="1" i="0" u="none" strike="noStrike" kern="100" baseline="0" dirty="0">
                <a:latin typeface="Cambria" panose="02040503050406030204" pitchFamily="18" charset="0"/>
                <a:ea typeface="宋体" panose="02010600030101010101" pitchFamily="2" charset="-122"/>
              </a:rPr>
              <a:t>a.</a:t>
            </a:r>
            <a:r>
              <a:rPr lang="zh-CN" altLang="en-US" sz="3400" b="1" i="0" u="none" strike="noStrike" kern="100" baseline="0" dirty="0">
                <a:latin typeface="Cambria" panose="02040503050406030204" pitchFamily="18" charset="0"/>
                <a:ea typeface="宋体" panose="02010600030101010101" pitchFamily="2" charset="-122"/>
              </a:rPr>
              <a:t>凸透镜、烛焰、光屏的中心不在</a:t>
            </a:r>
            <a:r>
              <a:rPr lang="zh-CN" altLang="en-US" sz="3400" b="1" i="0" u="sng" strike="noStrike" kern="100" baseline="0" dirty="0">
                <a:solidFill>
                  <a:srgbClr val="FF0000"/>
                </a:solidFill>
                <a:latin typeface="Cambria" panose="02040503050406030204" pitchFamily="18" charset="0"/>
                <a:ea typeface="宋体" panose="02010600030101010101" pitchFamily="2" charset="-122"/>
              </a:rPr>
              <a:t> 同一高度 </a:t>
            </a:r>
            <a:r>
              <a:rPr lang="zh-CN" altLang="en-US" sz="3400" b="1" i="0" u="none" strike="noStrike" kern="100" baseline="0" dirty="0">
                <a:solidFill>
                  <a:srgbClr val="FF0000"/>
                </a:solidFill>
                <a:latin typeface="Cambria" panose="02040503050406030204" pitchFamily="18" charset="0"/>
                <a:ea typeface="宋体" panose="02010600030101010101" pitchFamily="2" charset="-122"/>
              </a:rPr>
              <a:t>。</a:t>
            </a:r>
          </a:p>
          <a:p>
            <a:pPr marR="0" lvl="0" rtl="0">
              <a:lnSpc>
                <a:spcPct val="120000"/>
              </a:lnSpc>
            </a:pPr>
            <a:r>
              <a:rPr lang="en-US" altLang="zh-CN" sz="3400" b="1" i="0" u="none" strike="noStrike" kern="100" baseline="0" dirty="0">
                <a:latin typeface="Cambria" panose="02040503050406030204" pitchFamily="18" charset="0"/>
                <a:ea typeface="宋体" panose="02010600030101010101" pitchFamily="2" charset="-122"/>
              </a:rPr>
              <a:t>b.</a:t>
            </a:r>
            <a:r>
              <a:rPr lang="zh-CN" altLang="en-US" sz="3400" b="1" i="0" u="none" strike="noStrike" kern="100" baseline="0" dirty="0">
                <a:latin typeface="Cambria" panose="02040503050406030204" pitchFamily="18" charset="0"/>
                <a:ea typeface="宋体" panose="02010600030101010101" pitchFamily="2" charset="-122"/>
              </a:rPr>
              <a:t>蜡烛在</a:t>
            </a:r>
            <a:r>
              <a:rPr lang="zh-CN" altLang="en-US" sz="3400" b="1" i="0" u="sng" strike="noStrike" kern="100" baseline="0" dirty="0">
                <a:solidFill>
                  <a:srgbClr val="FF0000"/>
                </a:solidFill>
                <a:latin typeface="Cambria" panose="02040503050406030204" pitchFamily="18" charset="0"/>
                <a:ea typeface="宋体" panose="02010600030101010101" pitchFamily="2" charset="-122"/>
              </a:rPr>
              <a:t> 一倍焦距 </a:t>
            </a:r>
            <a:r>
              <a:rPr lang="zh-CN" altLang="en-US" sz="3400" b="1" i="0" u="none" strike="noStrike" kern="100" baseline="0" dirty="0">
                <a:solidFill>
                  <a:schemeClr val="tx1"/>
                </a:solidFill>
                <a:latin typeface="Cambria" panose="02040503050406030204" pitchFamily="18" charset="0"/>
                <a:ea typeface="宋体" panose="02010600030101010101" pitchFamily="2" charset="-122"/>
              </a:rPr>
              <a:t>以内或蜡烛在</a:t>
            </a:r>
            <a:r>
              <a:rPr lang="zh-CN" altLang="en-US" sz="3400" b="1" i="0" u="sng" strike="noStrike" kern="100" baseline="0" dirty="0">
                <a:solidFill>
                  <a:schemeClr val="tx1"/>
                </a:solidFill>
                <a:latin typeface="Cambria" panose="02040503050406030204" pitchFamily="18" charset="0"/>
                <a:ea typeface="宋体" panose="02010600030101010101" pitchFamily="2" charset="-122"/>
              </a:rPr>
              <a:t> </a:t>
            </a:r>
            <a:r>
              <a:rPr lang="zh-CN" altLang="en-US" sz="3400" b="1" i="0" u="sng" strike="noStrike" kern="100" baseline="0" dirty="0">
                <a:solidFill>
                  <a:srgbClr val="FF0000"/>
                </a:solidFill>
                <a:latin typeface="Cambria" panose="02040503050406030204" pitchFamily="18" charset="0"/>
                <a:ea typeface="宋体" panose="02010600030101010101" pitchFamily="2" charset="-122"/>
              </a:rPr>
              <a:t>焦点 </a:t>
            </a:r>
            <a:r>
              <a:rPr lang="zh-CN" altLang="en-US" sz="3400" b="1" i="0" u="none" strike="noStrike" kern="100" baseline="0" dirty="0">
                <a:solidFill>
                  <a:srgbClr val="FF0000"/>
                </a:solidFill>
                <a:latin typeface="Cambria" panose="02040503050406030204" pitchFamily="18" charset="0"/>
                <a:ea typeface="宋体" panose="02010600030101010101" pitchFamily="2" charset="-122"/>
              </a:rPr>
              <a:t>上。</a:t>
            </a:r>
          </a:p>
          <a:p>
            <a:pPr marR="0" lvl="0" rtl="0">
              <a:lnSpc>
                <a:spcPct val="120000"/>
              </a:lnSpc>
            </a:pPr>
            <a:r>
              <a:rPr lang="en-US" altLang="zh-CN" sz="3400" b="1" i="0" u="none" strike="noStrike" kern="100" baseline="0" dirty="0">
                <a:highlight>
                  <a:srgbClr val="00FF00"/>
                </a:highlight>
                <a:latin typeface="黑体" panose="02010609060101010101" pitchFamily="49" charset="-122"/>
                <a:ea typeface="黑体" panose="02010609060101010101" pitchFamily="49" charset="-122"/>
              </a:rPr>
              <a:t>  3.</a:t>
            </a:r>
            <a:r>
              <a:rPr lang="zh-CN" altLang="en-US" sz="3400" b="1" i="0" u="none" strike="noStrike" kern="100" baseline="0" dirty="0">
                <a:highlight>
                  <a:srgbClr val="00FF00"/>
                </a:highlight>
                <a:latin typeface="黑体" panose="02010609060101010101" pitchFamily="49" charset="-122"/>
                <a:ea typeface="黑体" panose="02010609060101010101" pitchFamily="49" charset="-122"/>
              </a:rPr>
              <a:t>知识拓展：</a:t>
            </a:r>
          </a:p>
          <a:p>
            <a:pPr marR="0" lvl="0" rtl="0">
              <a:lnSpc>
                <a:spcPct val="120000"/>
              </a:lnSpc>
            </a:pPr>
            <a:r>
              <a:rPr lang="zh-CN" altLang="en-US" sz="3400" b="1" i="0" u="none" strike="noStrike" kern="100" baseline="0" dirty="0">
                <a:latin typeface="宋体" panose="02010600030101010101" pitchFamily="2" charset="-122"/>
                <a:ea typeface="宋体" panose="02010600030101010101" pitchFamily="2" charset="-122"/>
              </a:rPr>
              <a:t>①成实像时，将蜡烛和光屏位置对调，</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仍能 </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在光屏上接收到清晰的像，原因是光发生折射时，光路具有</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可逆 </a:t>
            </a:r>
            <a:r>
              <a:rPr lang="zh-CN" altLang="en-US" sz="3400" b="1" i="0" u="none" strike="noStrike" kern="100" baseline="0" dirty="0">
                <a:solidFill>
                  <a:srgbClr val="FF0000"/>
                </a:solidFill>
                <a:latin typeface="宋体" panose="02010600030101010101" pitchFamily="2" charset="-122"/>
                <a:ea typeface="宋体" panose="02010600030101010101" pitchFamily="2" charset="-122"/>
              </a:rPr>
              <a:t>性。</a:t>
            </a:r>
          </a:p>
          <a:p>
            <a:pPr marR="0" lvl="0" rtl="0">
              <a:lnSpc>
                <a:spcPct val="120000"/>
              </a:lnSpc>
            </a:pPr>
            <a:r>
              <a:rPr lang="zh-CN" altLang="en-US" sz="3400" b="1" i="0" u="none" strike="noStrike" kern="100" baseline="0" dirty="0">
                <a:latin typeface="宋体" panose="02010600030101010101" pitchFamily="2" charset="-122"/>
                <a:ea typeface="宋体" panose="02010600030101010101" pitchFamily="2" charset="-122"/>
              </a:rPr>
              <a:t>②蜡烛放在凸透镜的一倍焦距内，无论怎样调节光屏，光屏上始终接收不到像，要想看到这个像，观察的方法应是从凸透镜的</a:t>
            </a:r>
            <a:r>
              <a:rPr lang="zh-CN" altLang="en-US" sz="3400" b="1" i="0" u="sng" strike="noStrike" kern="100" baseline="0" dirty="0">
                <a:solidFill>
                  <a:srgbClr val="FF0000"/>
                </a:solidFill>
                <a:latin typeface="宋体" panose="02010600030101010101" pitchFamily="2" charset="-122"/>
                <a:ea typeface="宋体" panose="02010600030101010101" pitchFamily="2" charset="-122"/>
              </a:rPr>
              <a:t> 右 </a:t>
            </a:r>
            <a:r>
              <a:rPr lang="zh-CN" altLang="en-US" sz="3400" b="1" i="0" u="none" strike="noStrike" kern="100" baseline="0" dirty="0">
                <a:solidFill>
                  <a:srgbClr val="FF0000"/>
                </a:solidFill>
                <a:latin typeface="宋体" panose="02010600030101010101" pitchFamily="2" charset="-122"/>
                <a:ea typeface="宋体" panose="02010600030101010101" pitchFamily="2" charset="-122"/>
              </a:rPr>
              <a:t>（选填“左”或“右”）</a:t>
            </a:r>
            <a:r>
              <a:rPr lang="zh-CN" altLang="en-US" sz="3400" b="1" i="0" u="none" strike="noStrike" kern="100" baseline="0" dirty="0">
                <a:solidFill>
                  <a:schemeClr val="tx1"/>
                </a:solidFill>
                <a:latin typeface="宋体" panose="02010600030101010101" pitchFamily="2" charset="-122"/>
                <a:ea typeface="宋体" panose="02010600030101010101" pitchFamily="2" charset="-122"/>
              </a:rPr>
              <a:t>侧透过凸透镜观察。</a:t>
            </a:r>
          </a:p>
          <a:p>
            <a:pPr marR="0" lvl="0" rtl="0">
              <a:lnSpc>
                <a:spcPct val="120000"/>
              </a:lnSpc>
            </a:pPr>
            <a:r>
              <a:rPr lang="zh-CN" altLang="en-US" sz="3400" b="1" i="0" u="none" strike="noStrike" kern="100" baseline="0" dirty="0">
                <a:latin typeface="宋体" panose="02010600030101010101" pitchFamily="2" charset="-122"/>
                <a:ea typeface="宋体" panose="02010600030101010101" pitchFamily="2" charset="-122"/>
              </a:rPr>
              <a:t>③结合近视眼或远视眼考查。</a:t>
            </a:r>
            <a:endParaRPr lang="zh-CN" altLang="en-US" b="1" i="0" u="none" strike="noStrike" kern="100" baseline="0" dirty="0">
              <a:latin typeface="宋体" panose="02010600030101010101" pitchFamily="2" charset="-122"/>
              <a:ea typeface="宋体" panose="02010600030101010101" pitchFamily="2" charset="-122"/>
            </a:endParaRPr>
          </a:p>
          <a:p>
            <a:pPr marR="0" lvl="0" rtl="0"/>
            <a:endParaRPr lang="en-US" altLang="zh-CN" b="1" i="0" u="none" strike="noStrike" kern="100" baseline="0" dirty="0">
              <a:latin typeface="Times New Roman" panose="02020603050405020304" pitchFamily="18" charset="0"/>
              <a:ea typeface="宋体" panose="02010600030101010101" pitchFamily="2" charset="-122"/>
            </a:endParaRPr>
          </a:p>
        </p:txBody>
      </p:sp>
      <p:pic>
        <p:nvPicPr>
          <p:cNvPr id="4" name="图片 3">
            <a:extLst>
              <a:ext uri="{FF2B5EF4-FFF2-40B4-BE49-F238E27FC236}">
                <a16:creationId xmlns:a16="http://schemas.microsoft.com/office/drawing/2014/main" id="{E86B3DF9-D9CE-93A4-50B2-FB8BD06767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02349" y="922470"/>
            <a:ext cx="3523627" cy="981634"/>
          </a:xfrm>
          <a:prstGeom prst="rect">
            <a:avLst/>
          </a:prstGeom>
          <a:noFill/>
          <a:ln>
            <a:noFill/>
          </a:ln>
        </p:spPr>
      </p:pic>
    </p:spTree>
    <p:extLst>
      <p:ext uri="{BB962C8B-B14F-4D97-AF65-F5344CB8AC3E}">
        <p14:creationId xmlns:p14="http://schemas.microsoft.com/office/powerpoint/2010/main" val="879024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71BCCF-144A-2608-E752-5F2F5F763799}"/>
              </a:ext>
            </a:extLst>
          </p:cNvPr>
          <p:cNvSpPr>
            <a:spLocks noGrp="1"/>
          </p:cNvSpPr>
          <p:nvPr>
            <p:ph type="title"/>
          </p:nvPr>
        </p:nvSpPr>
        <p:spPr>
          <a:xfrm>
            <a:off x="237675" y="0"/>
            <a:ext cx="10772775" cy="646474"/>
          </a:xfrm>
        </p:spPr>
        <p:txBody>
          <a:bodyPr>
            <a:normAutofit/>
          </a:bodyPr>
          <a:lstStyle/>
          <a:p>
            <a:pPr algn="l"/>
            <a:r>
              <a:rPr lang="zh-CN" altLang="en-US" sz="3600" b="1" kern="1800" dirty="0">
                <a:solidFill>
                  <a:schemeClr val="tx1"/>
                </a:solidFill>
                <a:latin typeface="黑体" panose="02010609060101010101" pitchFamily="49" charset="-122"/>
                <a:ea typeface="黑体" panose="02010609060101010101" pitchFamily="49" charset="-122"/>
              </a:rPr>
              <a:t>八、测量物质的密度</a:t>
            </a:r>
          </a:p>
        </p:txBody>
      </p:sp>
      <p:sp>
        <p:nvSpPr>
          <p:cNvPr id="3" name="文本占位符 2">
            <a:extLst>
              <a:ext uri="{FF2B5EF4-FFF2-40B4-BE49-F238E27FC236}">
                <a16:creationId xmlns:a16="http://schemas.microsoft.com/office/drawing/2014/main" id="{BB02AF35-2BF6-D816-0D6E-C4888078AEAB}"/>
              </a:ext>
            </a:extLst>
          </p:cNvPr>
          <p:cNvSpPr>
            <a:spLocks noGrp="1"/>
          </p:cNvSpPr>
          <p:nvPr>
            <p:ph type="body" idx="1"/>
          </p:nvPr>
        </p:nvSpPr>
        <p:spPr>
          <a:xfrm>
            <a:off x="396958" y="828339"/>
            <a:ext cx="11382666" cy="5733826"/>
          </a:xfrm>
        </p:spPr>
        <p:txBody>
          <a:bodyPr numCol="2">
            <a:normAutofit fontScale="32500" lnSpcReduction="20000"/>
          </a:bodyPr>
          <a:lstStyle/>
          <a:p>
            <a:pPr marR="0" lvl="0" rtl="0">
              <a:lnSpc>
                <a:spcPct val="120000"/>
              </a:lnSpc>
            </a:pPr>
            <a:r>
              <a:rPr lang="en-US" altLang="zh-CN" sz="5600" b="1" i="0" u="none" strike="noStrike" kern="100" baseline="0" dirty="0">
                <a:highlight>
                  <a:srgbClr val="00FF00"/>
                </a:highlight>
                <a:latin typeface="黑体" panose="02010609060101010101" pitchFamily="49" charset="-122"/>
                <a:ea typeface="黑体" panose="02010609060101010101" pitchFamily="49" charset="-122"/>
              </a:rPr>
              <a:t>1.</a:t>
            </a:r>
            <a:r>
              <a:rPr lang="zh-CN" altLang="en-US" sz="5600" b="1" i="0" u="none" strike="noStrike" kern="100" baseline="0" dirty="0">
                <a:highlight>
                  <a:srgbClr val="00FF00"/>
                </a:highlight>
                <a:latin typeface="黑体" panose="02010609060101010101" pitchFamily="49" charset="-122"/>
                <a:ea typeface="黑体" panose="02010609060101010101" pitchFamily="49" charset="-122"/>
              </a:rPr>
              <a:t>测量固体的密度</a:t>
            </a:r>
          </a:p>
          <a:p>
            <a:pPr marR="0" lvl="0" rtl="0">
              <a:lnSpc>
                <a:spcPct val="120000"/>
              </a:lnSpc>
            </a:pPr>
            <a:r>
              <a:rPr lang="zh-CN" altLang="en-US" sz="5600" b="1" i="0" u="none" strike="noStrike" kern="100" baseline="0" dirty="0">
                <a:highlight>
                  <a:srgbClr val="FFFF00"/>
                </a:highlight>
                <a:latin typeface="黑体" panose="02010609060101010101" pitchFamily="49" charset="-122"/>
                <a:ea typeface="黑体" panose="02010609060101010101" pitchFamily="49" charset="-122"/>
              </a:rPr>
              <a:t>①实验装置：</a:t>
            </a:r>
          </a:p>
          <a:p>
            <a:pPr marR="0" lvl="0" rtl="0">
              <a:lnSpc>
                <a:spcPct val="120000"/>
              </a:lnSpc>
            </a:pPr>
            <a:endParaRPr lang="en-US" altLang="zh-CN" sz="5600" b="1" i="0" u="none" strike="noStrike" kern="100" baseline="0" dirty="0">
              <a:latin typeface="Times New Roman" panose="02020603050405020304" pitchFamily="18" charset="0"/>
              <a:ea typeface="宋体" panose="02010600030101010101" pitchFamily="2" charset="-122"/>
            </a:endParaRPr>
          </a:p>
          <a:p>
            <a:pPr marR="0" lvl="0" rtl="0">
              <a:lnSpc>
                <a:spcPct val="120000"/>
              </a:lnSpc>
            </a:pPr>
            <a:r>
              <a:rPr lang="zh-CN" altLang="en-US" sz="5600" b="1" i="0" u="none" strike="noStrike" kern="100" baseline="0" dirty="0">
                <a:highlight>
                  <a:srgbClr val="FFFF00"/>
                </a:highlight>
                <a:latin typeface="黑体" panose="02010609060101010101" pitchFamily="49" charset="-122"/>
                <a:ea typeface="黑体" panose="02010609060101010101" pitchFamily="49" charset="-122"/>
              </a:rPr>
              <a:t>②核心知识：</a:t>
            </a:r>
            <a:r>
              <a:rPr lang="zh-CN" altLang="en-US" sz="5600" b="1" i="0" u="none" strike="noStrike" kern="100" baseline="0" dirty="0">
                <a:latin typeface="Cambria" panose="02040503050406030204" pitchFamily="18" charset="0"/>
                <a:ea typeface="宋体" panose="02010600030101010101" pitchFamily="2" charset="-122"/>
              </a:rPr>
              <a:t>。</a:t>
            </a:r>
            <a:endParaRPr lang="en-US" altLang="zh-CN" sz="5600" b="1" i="0" u="none" strike="noStrike" kern="100" baseline="0" dirty="0">
              <a:latin typeface="Cambria" panose="02040503050406030204" pitchFamily="18" charset="0"/>
              <a:ea typeface="宋体" panose="02010600030101010101" pitchFamily="2" charset="-122"/>
            </a:endParaRPr>
          </a:p>
          <a:p>
            <a:pPr>
              <a:lnSpc>
                <a:spcPct val="120000"/>
              </a:lnSpc>
            </a:pPr>
            <a:r>
              <a:rPr kumimoji="0" lang="en-US" altLang="zh-CN" sz="6000" b="1" i="0" u="none" strike="noStrike" cap="none" normalizeH="0" baseline="0" dirty="0">
                <a:ln>
                  <a:noFill/>
                </a:ln>
                <a:solidFill>
                  <a:schemeClr val="tx1"/>
                </a:solidFill>
                <a:effectLst/>
                <a:latin typeface="Cambria" panose="02040503050406030204" pitchFamily="18" charset="0"/>
                <a:ea typeface="宋体" panose="02010600030101010101" pitchFamily="2" charset="-122"/>
                <a:cs typeface="Times New Roman" panose="02020603050405020304" pitchFamily="18" charset="0"/>
              </a:rPr>
              <a:t>a.</a:t>
            </a:r>
            <a:r>
              <a:rPr kumimoji="0" lang="zh-CN" altLang="en-US" sz="6000" b="1" i="0" u="none" strike="noStrike" cap="none" normalizeH="0" baseline="0" dirty="0">
                <a:ln>
                  <a:noFill/>
                </a:ln>
                <a:solidFill>
                  <a:schemeClr val="tx1"/>
                </a:solidFill>
                <a:effectLst/>
                <a:latin typeface="Cambria" panose="02040503050406030204" pitchFamily="18" charset="0"/>
                <a:ea typeface="宋体" panose="02010600030101010101" pitchFamily="2" charset="-122"/>
                <a:cs typeface="Times New Roman" panose="02020603050405020304" pitchFamily="18" charset="0"/>
              </a:rPr>
              <a:t>实验原理：</a:t>
            </a:r>
            <a:endParaRPr lang="zh-CN" altLang="en-US" sz="5600" b="1" i="0" u="none" strike="noStrike" kern="100" baseline="0" dirty="0">
              <a:latin typeface="Cambria" panose="02040503050406030204" pitchFamily="18" charset="0"/>
              <a:ea typeface="宋体" panose="02010600030101010101" pitchFamily="2" charset="-122"/>
            </a:endParaRPr>
          </a:p>
          <a:p>
            <a:pPr marR="0" lvl="0" rtl="0">
              <a:lnSpc>
                <a:spcPct val="120000"/>
              </a:lnSpc>
            </a:pPr>
            <a:r>
              <a:rPr lang="en-US" altLang="zh-CN" sz="5600" b="1" i="0" u="none" strike="noStrike" kern="100" baseline="0" dirty="0">
                <a:latin typeface="Cambria" panose="02040503050406030204" pitchFamily="18" charset="0"/>
                <a:ea typeface="宋体" panose="02010600030101010101" pitchFamily="2" charset="-122"/>
              </a:rPr>
              <a:t>b.</a:t>
            </a:r>
            <a:r>
              <a:rPr lang="zh-CN" altLang="en-US" sz="5600" b="1" i="0" u="none" strike="noStrike" kern="100" baseline="0" dirty="0">
                <a:latin typeface="Cambria" panose="02040503050406030204" pitchFamily="18" charset="0"/>
                <a:ea typeface="宋体" panose="02010600030101010101" pitchFamily="2" charset="-122"/>
              </a:rPr>
              <a:t>天平的使用和读数。</a:t>
            </a:r>
          </a:p>
          <a:p>
            <a:pPr marR="0" lvl="0" rtl="0">
              <a:lnSpc>
                <a:spcPct val="120000"/>
              </a:lnSpc>
            </a:pPr>
            <a:r>
              <a:rPr lang="en-US" altLang="zh-CN" sz="5600" b="1" i="0" u="none" strike="noStrike" kern="100" baseline="0" dirty="0">
                <a:latin typeface="Cambria" panose="02040503050406030204" pitchFamily="18" charset="0"/>
                <a:ea typeface="宋体" panose="02010600030101010101" pitchFamily="2" charset="-122"/>
              </a:rPr>
              <a:t>c.</a:t>
            </a:r>
            <a:r>
              <a:rPr lang="zh-CN" altLang="en-US" sz="5600" b="1" i="0" u="none" strike="noStrike" kern="100" baseline="0" dirty="0">
                <a:latin typeface="Cambria" panose="02040503050406030204" pitchFamily="18" charset="0"/>
                <a:ea typeface="宋体" panose="02010600030101010101" pitchFamily="2" charset="-122"/>
              </a:rPr>
              <a:t>量筒的使用和读数。</a:t>
            </a:r>
          </a:p>
          <a:p>
            <a:pPr marR="0" lvl="0" rtl="0">
              <a:lnSpc>
                <a:spcPct val="120000"/>
              </a:lnSpc>
            </a:pPr>
            <a:r>
              <a:rPr lang="en-US" altLang="zh-CN" sz="5600" b="1" i="0" u="none" strike="noStrike" kern="100" baseline="0" dirty="0">
                <a:latin typeface="Cambria" panose="02040503050406030204" pitchFamily="18" charset="0"/>
                <a:ea typeface="宋体" panose="02010600030101010101" pitchFamily="2" charset="-122"/>
              </a:rPr>
              <a:t>d.</a:t>
            </a:r>
            <a:r>
              <a:rPr lang="zh-CN" altLang="en-US" sz="5600" b="1" i="0" u="none" strike="noStrike" kern="100" baseline="0" dirty="0">
                <a:latin typeface="Cambria" panose="02040503050406030204" pitchFamily="18" charset="0"/>
                <a:ea typeface="宋体" panose="02010600030101010101" pitchFamily="2" charset="-122"/>
              </a:rPr>
              <a:t>密度的计算，会使用密度计算公式。</a:t>
            </a:r>
          </a:p>
          <a:p>
            <a:pPr marR="0" lvl="0" rtl="0">
              <a:lnSpc>
                <a:spcPct val="120000"/>
              </a:lnSpc>
            </a:pPr>
            <a:r>
              <a:rPr lang="en-US" altLang="zh-CN" sz="5600" b="1" i="0" u="none" strike="noStrike" kern="100" baseline="0" dirty="0">
                <a:latin typeface="Cambria" panose="02040503050406030204" pitchFamily="18" charset="0"/>
                <a:ea typeface="宋体" panose="02010600030101010101" pitchFamily="2" charset="-122"/>
              </a:rPr>
              <a:t>e.</a:t>
            </a:r>
            <a:r>
              <a:rPr lang="zh-CN" altLang="en-US" sz="5600" b="1" i="0" u="none" strike="noStrike" kern="100" baseline="0" dirty="0">
                <a:latin typeface="Cambria" panose="02040503050406030204" pitchFamily="18" charset="0"/>
                <a:ea typeface="宋体" panose="02010600030101010101" pitchFamily="2" charset="-122"/>
              </a:rPr>
              <a:t>误差分析：测量物体质量时，不能沾有液体，否则会使测得的质量偏</a:t>
            </a:r>
            <a:r>
              <a:rPr lang="zh-CN" altLang="en-US" sz="5600" b="1" i="0" u="sng" strike="noStrike" kern="100" baseline="0" dirty="0">
                <a:solidFill>
                  <a:srgbClr val="FF0000"/>
                </a:solidFill>
                <a:latin typeface="Cambria" panose="02040503050406030204" pitchFamily="18" charset="0"/>
                <a:ea typeface="宋体" panose="02010600030101010101" pitchFamily="2" charset="-122"/>
              </a:rPr>
              <a:t> 大 </a:t>
            </a:r>
            <a:r>
              <a:rPr lang="zh-CN" altLang="en-US" sz="5600" b="1" i="0" u="none" strike="noStrike" kern="100" baseline="0" dirty="0">
                <a:solidFill>
                  <a:schemeClr val="tx1"/>
                </a:solidFill>
                <a:latin typeface="Cambria" panose="02040503050406030204" pitchFamily="18" charset="0"/>
                <a:ea typeface="宋体" panose="02010600030101010101" pitchFamily="2" charset="-122"/>
              </a:rPr>
              <a:t>；测量体积时，被测物体要浸没在液体中，若未完全浸没会使测量结果偏</a:t>
            </a:r>
            <a:r>
              <a:rPr lang="zh-CN" altLang="en-US" sz="5600" b="1" i="0" u="sng" strike="noStrike" kern="100" baseline="0" dirty="0">
                <a:solidFill>
                  <a:srgbClr val="FF0000"/>
                </a:solidFill>
                <a:latin typeface="Cambria" panose="02040503050406030204" pitchFamily="18" charset="0"/>
                <a:ea typeface="宋体" panose="02010600030101010101" pitchFamily="2" charset="-122"/>
              </a:rPr>
              <a:t> 小 </a:t>
            </a:r>
            <a:r>
              <a:rPr lang="zh-CN" altLang="en-US" sz="5600" b="1" i="0" u="none" strike="noStrike" kern="100" baseline="0" dirty="0">
                <a:solidFill>
                  <a:srgbClr val="FF0000"/>
                </a:solidFill>
                <a:latin typeface="Cambria" panose="02040503050406030204" pitchFamily="18" charset="0"/>
                <a:ea typeface="宋体" panose="02010600030101010101" pitchFamily="2" charset="-122"/>
              </a:rPr>
              <a:t>。</a:t>
            </a:r>
            <a:endParaRPr lang="en-US" altLang="zh-CN" sz="5600" b="1" i="0" u="none" strike="noStrike" kern="100" baseline="0" dirty="0">
              <a:solidFill>
                <a:srgbClr val="FF0000"/>
              </a:solidFill>
              <a:latin typeface="Cambria" panose="02040503050406030204" pitchFamily="18" charset="0"/>
              <a:ea typeface="宋体" panose="02010600030101010101" pitchFamily="2" charset="-122"/>
            </a:endParaRPr>
          </a:p>
          <a:p>
            <a:pPr marR="0" lvl="0" rtl="0">
              <a:lnSpc>
                <a:spcPct val="120000"/>
              </a:lnSpc>
            </a:pPr>
            <a:endParaRPr lang="en-US" altLang="zh-CN" sz="5600" b="1" kern="100" dirty="0">
              <a:solidFill>
                <a:srgbClr val="FF0000"/>
              </a:solidFill>
              <a:latin typeface="Cambria" panose="02040503050406030204" pitchFamily="18" charset="0"/>
              <a:ea typeface="宋体" panose="02010600030101010101" pitchFamily="2" charset="-122"/>
            </a:endParaRPr>
          </a:p>
          <a:p>
            <a:pPr marR="0" lvl="0" rtl="0">
              <a:lnSpc>
                <a:spcPct val="120000"/>
              </a:lnSpc>
            </a:pPr>
            <a:endParaRPr lang="en-US" altLang="zh-CN" sz="5600" b="1" i="0" u="none" strike="noStrike" kern="100" baseline="0" dirty="0">
              <a:solidFill>
                <a:srgbClr val="FF0000"/>
              </a:solidFill>
              <a:latin typeface="Cambria" panose="02040503050406030204" pitchFamily="18" charset="0"/>
              <a:ea typeface="宋体" panose="02010600030101010101" pitchFamily="2" charset="-122"/>
            </a:endParaRPr>
          </a:p>
          <a:p>
            <a:pPr marR="0" lvl="0" rtl="0">
              <a:lnSpc>
                <a:spcPct val="120000"/>
              </a:lnSpc>
            </a:pPr>
            <a:endParaRPr lang="en-US" altLang="zh-CN" sz="5600" b="1" i="0" u="none" strike="noStrike" kern="100" baseline="0" dirty="0">
              <a:solidFill>
                <a:srgbClr val="FF0000"/>
              </a:solidFill>
              <a:latin typeface="Cambria" panose="02040503050406030204" pitchFamily="18" charset="0"/>
              <a:ea typeface="宋体" panose="02010600030101010101" pitchFamily="2" charset="-122"/>
            </a:endParaRPr>
          </a:p>
          <a:p>
            <a:pPr marR="0" lvl="0" rtl="0">
              <a:lnSpc>
                <a:spcPct val="120000"/>
              </a:lnSpc>
            </a:pPr>
            <a:endParaRPr lang="en-US" altLang="zh-CN" sz="5600" b="1" kern="100" dirty="0">
              <a:solidFill>
                <a:srgbClr val="FF0000"/>
              </a:solidFill>
              <a:latin typeface="Cambria" panose="02040503050406030204" pitchFamily="18" charset="0"/>
              <a:ea typeface="宋体" panose="02010600030101010101" pitchFamily="2" charset="-122"/>
            </a:endParaRPr>
          </a:p>
          <a:p>
            <a:pPr marR="0" lvl="0" rtl="0">
              <a:lnSpc>
                <a:spcPct val="120000"/>
              </a:lnSpc>
            </a:pPr>
            <a:endParaRPr lang="zh-CN" altLang="en-US" sz="5600" b="1" i="0" u="none" strike="noStrike" kern="100" baseline="0" dirty="0">
              <a:solidFill>
                <a:srgbClr val="FF0000"/>
              </a:solidFill>
              <a:latin typeface="Cambria" panose="02040503050406030204" pitchFamily="18" charset="0"/>
              <a:ea typeface="宋体" panose="02010600030101010101" pitchFamily="2" charset="-122"/>
            </a:endParaRPr>
          </a:p>
          <a:p>
            <a:pPr marR="0" lvl="0" rtl="0">
              <a:lnSpc>
                <a:spcPct val="120000"/>
              </a:lnSpc>
            </a:pPr>
            <a:r>
              <a:rPr lang="en-US" altLang="zh-CN" sz="5600" b="1" i="0" u="none" strike="noStrike" kern="100" baseline="0" dirty="0">
                <a:latin typeface="Cambria" panose="02040503050406030204" pitchFamily="18" charset="0"/>
                <a:ea typeface="宋体" panose="02010600030101010101" pitchFamily="2" charset="-122"/>
              </a:rPr>
              <a:t>f</a:t>
            </a:r>
            <a:r>
              <a:rPr lang="en-US" altLang="zh-CN" sz="5600" b="1" i="0" u="none" strike="noStrike" kern="100" baseline="0" dirty="0">
                <a:latin typeface="Times New Roman" panose="02020603050405020304" pitchFamily="18" charset="0"/>
                <a:ea typeface="宋体" panose="02010600030101010101" pitchFamily="2" charset="-122"/>
              </a:rPr>
              <a:t>.</a:t>
            </a:r>
            <a:r>
              <a:rPr lang="zh-CN" altLang="en-US" sz="5600" b="1" i="0" u="none" strike="noStrike" kern="100" baseline="0" dirty="0">
                <a:latin typeface="Cambria" panose="02040503050406030204" pitchFamily="18" charset="0"/>
                <a:ea typeface="宋体" panose="02010600030101010101" pitchFamily="2" charset="-122"/>
              </a:rPr>
              <a:t>注意：实验时，先测固体质量，再测体积。</a:t>
            </a:r>
          </a:p>
          <a:p>
            <a:pPr marR="0" lvl="0" rtl="0">
              <a:lnSpc>
                <a:spcPct val="120000"/>
              </a:lnSpc>
            </a:pPr>
            <a:r>
              <a:rPr lang="en-US" altLang="zh-CN" sz="5600" b="1" i="0" u="none" strike="noStrike" kern="100" baseline="0" dirty="0">
                <a:latin typeface="Cambria" panose="02040503050406030204" pitchFamily="18" charset="0"/>
                <a:ea typeface="宋体" panose="02010600030101010101" pitchFamily="2" charset="-122"/>
              </a:rPr>
              <a:t>g</a:t>
            </a:r>
            <a:r>
              <a:rPr lang="en-US" altLang="zh-CN" sz="5600" b="1" i="0" u="none" strike="noStrike" kern="100" baseline="0" dirty="0">
                <a:latin typeface="Times New Roman" panose="02020603050405020304" pitchFamily="18" charset="0"/>
                <a:ea typeface="宋体" panose="02010600030101010101" pitchFamily="2" charset="-122"/>
              </a:rPr>
              <a:t>.</a:t>
            </a:r>
            <a:r>
              <a:rPr lang="zh-CN" altLang="en-US" sz="5600" b="1" i="0" u="none" strike="noStrike" kern="100" baseline="0" dirty="0">
                <a:latin typeface="Cambria" panose="02040503050406030204" pitchFamily="18" charset="0"/>
                <a:ea typeface="宋体" panose="02010600030101010101" pitchFamily="2" charset="-122"/>
              </a:rPr>
              <a:t>体积较大的固体体积需借助溢水杯来测量，如图所示。</a:t>
            </a:r>
            <a:endParaRPr lang="en-US" altLang="zh-CN" sz="5600" b="1" i="0" u="none" strike="noStrike" kern="100" baseline="0" dirty="0">
              <a:latin typeface="Cambria" panose="02040503050406030204" pitchFamily="18" charset="0"/>
              <a:ea typeface="宋体" panose="02010600030101010101" pitchFamily="2" charset="-122"/>
            </a:endParaRPr>
          </a:p>
          <a:p>
            <a:pPr marR="0" lvl="0" rtl="0">
              <a:lnSpc>
                <a:spcPct val="120000"/>
              </a:lnSpc>
            </a:pPr>
            <a:endParaRPr lang="en-US" altLang="zh-CN" sz="5600" b="1" kern="100" dirty="0">
              <a:latin typeface="Cambria" panose="02040503050406030204" pitchFamily="18" charset="0"/>
              <a:ea typeface="宋体" panose="02010600030101010101" pitchFamily="2" charset="-122"/>
            </a:endParaRPr>
          </a:p>
          <a:p>
            <a:pPr marR="0" lvl="0" rtl="0">
              <a:lnSpc>
                <a:spcPct val="120000"/>
              </a:lnSpc>
            </a:pPr>
            <a:endParaRPr lang="en-US" altLang="zh-CN" sz="5600" b="1" i="0" u="none" strike="noStrike" kern="100" baseline="0" dirty="0">
              <a:latin typeface="Cambria" panose="02040503050406030204" pitchFamily="18" charset="0"/>
              <a:ea typeface="宋体" panose="02010600030101010101" pitchFamily="2" charset="-122"/>
            </a:endParaRPr>
          </a:p>
          <a:p>
            <a:pPr marR="0" lvl="0" rtl="0">
              <a:lnSpc>
                <a:spcPct val="120000"/>
              </a:lnSpc>
            </a:pPr>
            <a:endParaRPr lang="en-US" altLang="zh-CN" sz="5600" b="1" kern="100" dirty="0">
              <a:latin typeface="Cambria" panose="02040503050406030204" pitchFamily="18" charset="0"/>
              <a:ea typeface="宋体" panose="02010600030101010101" pitchFamily="2" charset="-122"/>
            </a:endParaRPr>
          </a:p>
          <a:p>
            <a:pPr marR="0" lvl="0" rtl="0">
              <a:lnSpc>
                <a:spcPct val="120000"/>
              </a:lnSpc>
            </a:pPr>
            <a:endParaRPr lang="en-US" altLang="zh-CN" sz="5600" b="1" i="0" u="none" strike="noStrike" kern="100" baseline="0" dirty="0">
              <a:latin typeface="Cambria" panose="02040503050406030204" pitchFamily="18" charset="0"/>
              <a:ea typeface="宋体" panose="02010600030101010101" pitchFamily="2" charset="-122"/>
            </a:endParaRPr>
          </a:p>
          <a:p>
            <a:pPr marR="0" lvl="0" rtl="0">
              <a:lnSpc>
                <a:spcPct val="120000"/>
              </a:lnSpc>
            </a:pPr>
            <a:endParaRPr lang="zh-CN" altLang="en-US" sz="5600" b="1" i="0" u="none" strike="noStrike" kern="100" baseline="0" dirty="0">
              <a:latin typeface="Cambria" panose="02040503050406030204" pitchFamily="18" charset="0"/>
              <a:ea typeface="宋体" panose="02010600030101010101" pitchFamily="2" charset="-122"/>
            </a:endParaRPr>
          </a:p>
          <a:p>
            <a:pPr marR="0" lvl="0" rtl="0">
              <a:lnSpc>
                <a:spcPct val="120000"/>
              </a:lnSpc>
            </a:pPr>
            <a:endParaRPr lang="en-US" altLang="zh-CN" b="0"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endParaRPr lang="en-US" altLang="zh-CN" b="0"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r>
              <a:rPr lang="zh-CN" altLang="en-US" b="1" i="0" u="none" strike="noStrike" kern="100" baseline="0" dirty="0">
                <a:latin typeface="宋体" panose="02010600030101010101" pitchFamily="2" charset="-122"/>
                <a:ea typeface="宋体" panose="02010600030101010101" pitchFamily="2" charset="-122"/>
              </a:rPr>
              <a:t>	</a:t>
            </a:r>
            <a:endParaRPr lang="zh-CN" altLang="en-US" b="1" i="0" u="none" strike="noStrike" kern="100" baseline="0" dirty="0">
              <a:latin typeface="Times New Roman" panose="02020603050405020304" pitchFamily="18" charset="0"/>
              <a:ea typeface="宋体" panose="02010600030101010101" pitchFamily="2" charset="-122"/>
            </a:endParaRPr>
          </a:p>
        </p:txBody>
      </p:sp>
      <p:pic>
        <p:nvPicPr>
          <p:cNvPr id="4" name="图片 3">
            <a:extLst>
              <a:ext uri="{FF2B5EF4-FFF2-40B4-BE49-F238E27FC236}">
                <a16:creationId xmlns:a16="http://schemas.microsoft.com/office/drawing/2014/main" id="{18C3484E-6CE9-09C5-64E2-AA0314EEBD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9365" y="4986169"/>
            <a:ext cx="5742343" cy="1757861"/>
          </a:xfrm>
          <a:prstGeom prst="rect">
            <a:avLst/>
          </a:prstGeom>
          <a:noFill/>
          <a:ln>
            <a:noFill/>
          </a:ln>
        </p:spPr>
      </p:pic>
      <p:pic>
        <p:nvPicPr>
          <p:cNvPr id="5" name="图片 4">
            <a:extLst>
              <a:ext uri="{FF2B5EF4-FFF2-40B4-BE49-F238E27FC236}">
                <a16:creationId xmlns:a16="http://schemas.microsoft.com/office/drawing/2014/main" id="{E2A28CCE-02F1-B4A7-3784-1EDDFC42D1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13725" y="3711388"/>
            <a:ext cx="3718512" cy="2549563"/>
          </a:xfrm>
          <a:prstGeom prst="rect">
            <a:avLst/>
          </a:prstGeom>
          <a:noFill/>
        </p:spPr>
      </p:pic>
      <p:graphicFrame>
        <p:nvGraphicFramePr>
          <p:cNvPr id="7" name="对象 6">
            <a:extLst>
              <a:ext uri="{FF2B5EF4-FFF2-40B4-BE49-F238E27FC236}">
                <a16:creationId xmlns:a16="http://schemas.microsoft.com/office/drawing/2014/main" id="{5222F61C-E342-F2CC-CD4C-E5112F861C29}"/>
              </a:ext>
            </a:extLst>
          </p:cNvPr>
          <p:cNvGraphicFramePr>
            <a:graphicFrameLocks noChangeAspect="1"/>
          </p:cNvGraphicFramePr>
          <p:nvPr>
            <p:extLst>
              <p:ext uri="{D42A27DB-BD31-4B8C-83A1-F6EECF244321}">
                <p14:modId xmlns:p14="http://schemas.microsoft.com/office/powerpoint/2010/main" val="2215494850"/>
              </p:ext>
            </p:extLst>
          </p:nvPr>
        </p:nvGraphicFramePr>
        <p:xfrm>
          <a:off x="2118472" y="2486537"/>
          <a:ext cx="549425" cy="500587"/>
        </p:xfrm>
        <a:graphic>
          <a:graphicData uri="http://schemas.openxmlformats.org/presentationml/2006/ole">
            <mc:AlternateContent xmlns:mc="http://schemas.openxmlformats.org/markup-compatibility/2006">
              <mc:Choice xmlns:v="urn:schemas-microsoft-com:vml" Requires="v">
                <p:oleObj r:id="rId4" imgW="431800" imgH="393700" progId="Equation.DSMT4">
                  <p:embed/>
                </p:oleObj>
              </mc:Choice>
              <mc:Fallback>
                <p:oleObj r:id="rId4" imgW="431800" imgH="3937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8472" y="2486537"/>
                        <a:ext cx="549425" cy="500587"/>
                      </a:xfrm>
                      <a:prstGeom prst="rect">
                        <a:avLst/>
                      </a:prstGeom>
                      <a:noFill/>
                    </p:spPr>
                  </p:pic>
                </p:oleObj>
              </mc:Fallback>
            </mc:AlternateContent>
          </a:graphicData>
        </a:graphic>
      </p:graphicFrame>
      <p:sp>
        <p:nvSpPr>
          <p:cNvPr id="8" name="Rectangle 3">
            <a:extLst>
              <a:ext uri="{FF2B5EF4-FFF2-40B4-BE49-F238E27FC236}">
                <a16:creationId xmlns:a16="http://schemas.microsoft.com/office/drawing/2014/main" id="{758B1762-8A64-DD81-825B-576F6230C1C5}"/>
              </a:ext>
            </a:extLst>
          </p:cNvPr>
          <p:cNvSpPr>
            <a:spLocks noChangeArrowheads="1"/>
          </p:cNvSpPr>
          <p:nvPr/>
        </p:nvSpPr>
        <p:spPr bwMode="auto">
          <a:xfrm>
            <a:off x="0" y="419455"/>
            <a:ext cx="184731" cy="856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65048" rIns="91440" bIns="16504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600" b="1" i="0" u="none" strike="noStrike" cap="none" normalizeH="0" baseline="0" dirty="0">
              <a:ln>
                <a:noFill/>
              </a:ln>
              <a:solidFill>
                <a:schemeClr val="tx1"/>
              </a:solidFill>
              <a:effectLst/>
              <a:latin typeface="Cambria" panose="020405030504060302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753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CE7D3-1C56-D2DA-14C2-B69FA8DDF9E4}"/>
              </a:ext>
            </a:extLst>
          </p:cNvPr>
          <p:cNvSpPr>
            <a:spLocks noGrp="1"/>
          </p:cNvSpPr>
          <p:nvPr>
            <p:ph type="title"/>
          </p:nvPr>
        </p:nvSpPr>
        <p:spPr>
          <a:xfrm>
            <a:off x="377525" y="1080796"/>
            <a:ext cx="10772775" cy="1658198"/>
          </a:xfrm>
        </p:spPr>
        <p:txBody>
          <a:bodyPr>
            <a:normAutofit/>
          </a:bodyPr>
          <a:lstStyle/>
          <a:p>
            <a:pPr marR="0" lvl="0" rtl="0">
              <a:lnSpc>
                <a:spcPct val="120000"/>
              </a:lnSpc>
            </a:pPr>
            <a:r>
              <a:rPr lang="zh-CN" altLang="en-US" sz="2000" b="1" i="0" u="none" strike="noStrike" kern="100" baseline="0" dirty="0">
                <a:highlight>
                  <a:srgbClr val="FFFF00"/>
                </a:highlight>
                <a:latin typeface="黑体" panose="02010609060101010101" pitchFamily="49" charset="-122"/>
                <a:ea typeface="黑体" panose="02010609060101010101" pitchFamily="49" charset="-122"/>
              </a:rPr>
              <a:t>③知识拓展：</a:t>
            </a:r>
            <a:br>
              <a:rPr lang="zh-CN" altLang="en-US" sz="2000" b="1" i="0" u="none" strike="noStrike" kern="100" baseline="0" dirty="0">
                <a:highlight>
                  <a:srgbClr val="FFFF00"/>
                </a:highlight>
                <a:latin typeface="黑体" panose="02010609060101010101" pitchFamily="49" charset="-122"/>
                <a:ea typeface="黑体" panose="02010609060101010101" pitchFamily="49" charset="-122"/>
              </a:rPr>
            </a:br>
            <a:r>
              <a:rPr lang="zh-CN" altLang="en-US" sz="1800" b="1" i="0" u="none" strike="noStrike" kern="100" baseline="0" dirty="0">
                <a:solidFill>
                  <a:schemeClr val="tx1"/>
                </a:solidFill>
                <a:latin typeface="黑体" panose="02010609060101010101" pitchFamily="49" charset="-122"/>
                <a:ea typeface="黑体" panose="02010609060101010101" pitchFamily="49" charset="-122"/>
              </a:rPr>
              <a:t>固体密度表达式及误分析：</a:t>
            </a:r>
            <a:br>
              <a:rPr lang="zh-CN" altLang="en-US" sz="1800" b="1" i="0" u="none" strike="noStrike" kern="100" baseline="0" dirty="0">
                <a:solidFill>
                  <a:schemeClr val="tx1"/>
                </a:solidFill>
                <a:latin typeface="黑体" panose="02010609060101010101" pitchFamily="49" charset="-122"/>
                <a:ea typeface="黑体" panose="02010609060101010101" pitchFamily="49" charset="-122"/>
              </a:rPr>
            </a:br>
            <a:endParaRPr lang="zh-CN" altLang="en-US" sz="1800" dirty="0">
              <a:solidFill>
                <a:schemeClr val="tx1"/>
              </a:solidFill>
            </a:endParaRPr>
          </a:p>
        </p:txBody>
      </p:sp>
      <p:sp>
        <p:nvSpPr>
          <p:cNvPr id="5" name="Rectangle 2">
            <a:extLst>
              <a:ext uri="{FF2B5EF4-FFF2-40B4-BE49-F238E27FC236}">
                <a16:creationId xmlns:a16="http://schemas.microsoft.com/office/drawing/2014/main" id="{3EB577E2-2739-B919-6AB0-C015B778DDF9}"/>
              </a:ext>
            </a:extLst>
          </p:cNvPr>
          <p:cNvSpPr>
            <a:spLocks noChangeArrowheads="1"/>
          </p:cNvSpPr>
          <p:nvPr/>
        </p:nvSpPr>
        <p:spPr bwMode="auto">
          <a:xfrm>
            <a:off x="7132320" y="50130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a:extLst>
              <a:ext uri="{FF2B5EF4-FFF2-40B4-BE49-F238E27FC236}">
                <a16:creationId xmlns:a16="http://schemas.microsoft.com/office/drawing/2014/main" id="{9CF7A943-D847-2972-E3E7-E42912614E0B}"/>
              </a:ext>
            </a:extLst>
          </p:cNvPr>
          <p:cNvSpPr>
            <a:spLocks noChangeArrowheads="1"/>
          </p:cNvSpPr>
          <p:nvPr/>
        </p:nvSpPr>
        <p:spPr bwMode="auto">
          <a:xfrm>
            <a:off x="7046259" y="8713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6">
            <a:extLst>
              <a:ext uri="{FF2B5EF4-FFF2-40B4-BE49-F238E27FC236}">
                <a16:creationId xmlns:a16="http://schemas.microsoft.com/office/drawing/2014/main" id="{01F3C80C-8E67-CEFF-2D5C-6A28F34B48C1}"/>
              </a:ext>
            </a:extLst>
          </p:cNvPr>
          <p:cNvSpPr>
            <a:spLocks noChangeArrowheads="1"/>
          </p:cNvSpPr>
          <p:nvPr/>
        </p:nvSpPr>
        <p:spPr bwMode="auto">
          <a:xfrm>
            <a:off x="3012141" y="15434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8">
            <a:extLst>
              <a:ext uri="{FF2B5EF4-FFF2-40B4-BE49-F238E27FC236}">
                <a16:creationId xmlns:a16="http://schemas.microsoft.com/office/drawing/2014/main" id="{3EA102E8-5F37-A340-0C64-EAB29DB3E06E}"/>
              </a:ext>
            </a:extLst>
          </p:cNvPr>
          <p:cNvSpPr>
            <a:spLocks noChangeArrowheads="1"/>
          </p:cNvSpPr>
          <p:nvPr/>
        </p:nvSpPr>
        <p:spPr bwMode="auto">
          <a:xfrm>
            <a:off x="2507316" y="436537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4" name="图片 13">
            <a:extLst>
              <a:ext uri="{FF2B5EF4-FFF2-40B4-BE49-F238E27FC236}">
                <a16:creationId xmlns:a16="http://schemas.microsoft.com/office/drawing/2014/main" id="{2E7CFD9D-C687-FBCB-55A5-08001AB02550}"/>
              </a:ext>
            </a:extLst>
          </p:cNvPr>
          <p:cNvPicPr>
            <a:picLocks noChangeAspect="1"/>
          </p:cNvPicPr>
          <p:nvPr/>
        </p:nvPicPr>
        <p:blipFill>
          <a:blip r:embed="rId2"/>
          <a:stretch>
            <a:fillRect/>
          </a:stretch>
        </p:blipFill>
        <p:spPr>
          <a:xfrm>
            <a:off x="4588435" y="0"/>
            <a:ext cx="5563376" cy="6820852"/>
          </a:xfrm>
          <a:prstGeom prst="rect">
            <a:avLst/>
          </a:prstGeom>
        </p:spPr>
      </p:pic>
      <p:sp>
        <p:nvSpPr>
          <p:cNvPr id="15" name="标题 1">
            <a:extLst>
              <a:ext uri="{FF2B5EF4-FFF2-40B4-BE49-F238E27FC236}">
                <a16:creationId xmlns:a16="http://schemas.microsoft.com/office/drawing/2014/main" id="{436A3A21-B1C6-197C-A6BC-FB26688A8D35}"/>
              </a:ext>
            </a:extLst>
          </p:cNvPr>
          <p:cNvSpPr txBox="1">
            <a:spLocks/>
          </p:cNvSpPr>
          <p:nvPr/>
        </p:nvSpPr>
        <p:spPr>
          <a:xfrm>
            <a:off x="237675" y="-404110"/>
            <a:ext cx="10772775" cy="16581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zh-CN" altLang="en-US" sz="3600" b="1" kern="1800" dirty="0">
                <a:solidFill>
                  <a:schemeClr val="tx1"/>
                </a:solidFill>
                <a:latin typeface="黑体" panose="02010609060101010101" pitchFamily="49" charset="-122"/>
                <a:ea typeface="黑体" panose="02010609060101010101" pitchFamily="49" charset="-122"/>
              </a:rPr>
              <a:t>八、测量物质的密度</a:t>
            </a:r>
          </a:p>
        </p:txBody>
      </p:sp>
    </p:spTree>
    <p:extLst>
      <p:ext uri="{BB962C8B-B14F-4D97-AF65-F5344CB8AC3E}">
        <p14:creationId xmlns:p14="http://schemas.microsoft.com/office/powerpoint/2010/main" val="232583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71BCCF-144A-2608-E752-5F2F5F763799}"/>
              </a:ext>
            </a:extLst>
          </p:cNvPr>
          <p:cNvSpPr>
            <a:spLocks noGrp="1"/>
          </p:cNvSpPr>
          <p:nvPr>
            <p:ph type="title"/>
          </p:nvPr>
        </p:nvSpPr>
        <p:spPr>
          <a:xfrm>
            <a:off x="237675" y="-404110"/>
            <a:ext cx="10772775" cy="1658198"/>
          </a:xfrm>
        </p:spPr>
        <p:txBody>
          <a:bodyPr/>
          <a:lstStyle/>
          <a:p>
            <a:r>
              <a:rPr lang="zh-CN" altLang="en-US" sz="3600" b="1" kern="1800" dirty="0">
                <a:solidFill>
                  <a:schemeClr val="tx1"/>
                </a:solidFill>
                <a:latin typeface="黑体" panose="02010609060101010101" pitchFamily="49" charset="-122"/>
                <a:ea typeface="黑体" panose="02010609060101010101" pitchFamily="49" charset="-122"/>
              </a:rPr>
              <a:t>八、测量物质的密度</a:t>
            </a:r>
          </a:p>
        </p:txBody>
      </p:sp>
      <p:sp>
        <p:nvSpPr>
          <p:cNvPr id="3" name="文本占位符 2">
            <a:extLst>
              <a:ext uri="{FF2B5EF4-FFF2-40B4-BE49-F238E27FC236}">
                <a16:creationId xmlns:a16="http://schemas.microsoft.com/office/drawing/2014/main" id="{BB02AF35-2BF6-D816-0D6E-C4888078AEAB}"/>
              </a:ext>
            </a:extLst>
          </p:cNvPr>
          <p:cNvSpPr>
            <a:spLocks noGrp="1"/>
          </p:cNvSpPr>
          <p:nvPr>
            <p:ph type="body" idx="1"/>
          </p:nvPr>
        </p:nvSpPr>
        <p:spPr>
          <a:xfrm>
            <a:off x="396957" y="828339"/>
            <a:ext cx="11457969" cy="5733826"/>
          </a:xfrm>
        </p:spPr>
        <p:txBody>
          <a:bodyPr numCol="2">
            <a:normAutofit fontScale="92500" lnSpcReduction="10000"/>
          </a:bodyPr>
          <a:lstStyle/>
          <a:p>
            <a:pPr marR="0" lvl="0" rtl="0">
              <a:lnSpc>
                <a:spcPct val="120000"/>
              </a:lnSpc>
            </a:pPr>
            <a:r>
              <a:rPr lang="en-US" altLang="zh-CN" b="1" i="0" u="none" strike="noStrike" kern="100" baseline="0" dirty="0">
                <a:highlight>
                  <a:srgbClr val="00FF00"/>
                </a:highlight>
                <a:latin typeface="黑体" panose="02010609060101010101" pitchFamily="49" charset="-122"/>
                <a:ea typeface="黑体" panose="02010609060101010101" pitchFamily="49" charset="-122"/>
              </a:rPr>
              <a:t>2.</a:t>
            </a:r>
            <a:r>
              <a:rPr lang="zh-CN" altLang="en-US" b="1" i="0" u="none" strike="noStrike" kern="100" baseline="0" dirty="0">
                <a:highlight>
                  <a:srgbClr val="00FF00"/>
                </a:highlight>
                <a:latin typeface="黑体" panose="02010609060101010101" pitchFamily="49" charset="-122"/>
                <a:ea typeface="黑体" panose="02010609060101010101" pitchFamily="49" charset="-122"/>
              </a:rPr>
              <a:t>测量液体的密度</a:t>
            </a:r>
          </a:p>
          <a:p>
            <a:pPr marR="0" lvl="0" rtl="0">
              <a:lnSpc>
                <a:spcPct val="120000"/>
              </a:lnSpc>
            </a:pPr>
            <a:r>
              <a:rPr lang="zh-CN" altLang="en-US" b="1" i="0" u="none" strike="noStrike" kern="100" baseline="0" dirty="0">
                <a:highlight>
                  <a:srgbClr val="FFFF00"/>
                </a:highlight>
                <a:latin typeface="黑体" panose="02010609060101010101" pitchFamily="49" charset="-122"/>
                <a:ea typeface="黑体" panose="02010609060101010101" pitchFamily="49" charset="-122"/>
              </a:rPr>
              <a:t>①实验装置：</a:t>
            </a:r>
            <a:endParaRPr lang="en-US" altLang="zh-CN" b="1"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endParaRPr lang="en-US" altLang="zh-CN" b="1"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endParaRPr lang="zh-CN" altLang="en-US" b="1"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endParaRPr lang="en-US" altLang="zh-CN" b="1" i="0" u="none" strike="noStrike" kern="100" baseline="0" dirty="0">
              <a:latin typeface="Times New Roman" panose="02020603050405020304" pitchFamily="18" charset="0"/>
              <a:ea typeface="宋体" panose="02010600030101010101" pitchFamily="2" charset="-122"/>
            </a:endParaRPr>
          </a:p>
          <a:p>
            <a:pPr marR="0" lvl="0" rtl="0">
              <a:lnSpc>
                <a:spcPct val="120000"/>
              </a:lnSpc>
            </a:pPr>
            <a:r>
              <a:rPr lang="zh-CN" altLang="en-US" b="1" i="0" u="none" strike="noStrike" kern="100" baseline="0" dirty="0">
                <a:highlight>
                  <a:srgbClr val="FFFF00"/>
                </a:highlight>
                <a:latin typeface="黑体" panose="02010609060101010101" pitchFamily="49" charset="-122"/>
                <a:ea typeface="黑体" panose="02010609060101010101" pitchFamily="49" charset="-122"/>
              </a:rPr>
              <a:t>②核心知识：</a:t>
            </a:r>
          </a:p>
          <a:p>
            <a:pPr marR="0" lvl="0" rtl="0">
              <a:lnSpc>
                <a:spcPct val="120000"/>
              </a:lnSpc>
            </a:pPr>
            <a:r>
              <a:rPr lang="en-US" altLang="zh-CN" b="1" i="0" u="none" strike="noStrike" kern="100" baseline="0" dirty="0">
                <a:latin typeface="Cambria" panose="02040503050406030204" pitchFamily="18" charset="0"/>
                <a:ea typeface="宋体" panose="02010600030101010101" pitchFamily="2" charset="-122"/>
              </a:rPr>
              <a:t>a.</a:t>
            </a:r>
            <a:r>
              <a:rPr lang="zh-CN" altLang="en-US" b="1" i="0" u="none" strike="noStrike" kern="100" baseline="0" dirty="0">
                <a:latin typeface="Cambria" panose="02040503050406030204" pitchFamily="18" charset="0"/>
                <a:ea typeface="宋体" panose="02010600030101010101" pitchFamily="2" charset="-122"/>
              </a:rPr>
              <a:t>若先称出空烧杯的质量，再称液体和烧杯的总质量，然后将液体全部倒入量简内测体积，由于烧杯内液体倒不尽，使得所测体积偏</a:t>
            </a:r>
            <a:r>
              <a:rPr lang="zh-CN" altLang="en-US" b="1" i="0" u="sng" strike="noStrike" kern="100" baseline="0" dirty="0">
                <a:solidFill>
                  <a:srgbClr val="FF0000"/>
                </a:solidFill>
                <a:latin typeface="Cambria" panose="02040503050406030204" pitchFamily="18" charset="0"/>
                <a:ea typeface="宋体" panose="02010600030101010101" pitchFamily="2" charset="-122"/>
              </a:rPr>
              <a:t> 小 </a:t>
            </a:r>
            <a:r>
              <a:rPr lang="zh-CN" altLang="en-US" b="1" i="0" u="none" strike="noStrike" kern="100" baseline="0" dirty="0">
                <a:solidFill>
                  <a:srgbClr val="FF0000"/>
                </a:solidFill>
                <a:latin typeface="Cambria" panose="02040503050406030204" pitchFamily="18" charset="0"/>
                <a:ea typeface="宋体" panose="02010600030101010101" pitchFamily="2" charset="-122"/>
              </a:rPr>
              <a:t>，</a:t>
            </a:r>
            <a:r>
              <a:rPr lang="zh-CN" altLang="en-US" b="1" i="0" u="none" strike="noStrike" kern="100" baseline="0" dirty="0">
                <a:solidFill>
                  <a:schemeClr val="tx1"/>
                </a:solidFill>
                <a:latin typeface="Cambria" panose="02040503050406030204" pitchFamily="18" charset="0"/>
                <a:ea typeface="宋体" panose="02010600030101010101" pitchFamily="2" charset="-122"/>
              </a:rPr>
              <a:t>则得出的密度偏</a:t>
            </a:r>
            <a:r>
              <a:rPr lang="zh-CN" altLang="en-US" b="1" i="0" u="sng" strike="noStrike" kern="100" baseline="0" dirty="0">
                <a:solidFill>
                  <a:schemeClr val="tx1"/>
                </a:solidFill>
                <a:latin typeface="Cambria" panose="02040503050406030204" pitchFamily="18" charset="0"/>
                <a:ea typeface="宋体" panose="02010600030101010101" pitchFamily="2" charset="-122"/>
              </a:rPr>
              <a:t> </a:t>
            </a:r>
            <a:r>
              <a:rPr lang="zh-CN" altLang="en-US" b="1" i="0" u="sng" strike="noStrike" kern="100" baseline="0" dirty="0">
                <a:solidFill>
                  <a:srgbClr val="FF0000"/>
                </a:solidFill>
                <a:latin typeface="Cambria" panose="02040503050406030204" pitchFamily="18" charset="0"/>
                <a:ea typeface="宋体" panose="02010600030101010101" pitchFamily="2" charset="-122"/>
              </a:rPr>
              <a:t>大 </a:t>
            </a:r>
            <a:r>
              <a:rPr lang="zh-CN" altLang="en-US" b="1" i="0" u="none" strike="noStrike" kern="100" baseline="0" dirty="0">
                <a:solidFill>
                  <a:srgbClr val="FF0000"/>
                </a:solidFill>
                <a:latin typeface="Cambria" panose="02040503050406030204" pitchFamily="18" charset="0"/>
                <a:ea typeface="宋体" panose="02010600030101010101" pitchFamily="2" charset="-122"/>
              </a:rPr>
              <a:t>。</a:t>
            </a:r>
          </a:p>
          <a:p>
            <a:pPr marR="0" lvl="0" rtl="0">
              <a:lnSpc>
                <a:spcPct val="120000"/>
              </a:lnSpc>
            </a:pPr>
            <a:r>
              <a:rPr lang="en-US" altLang="zh-CN" b="1" i="0" u="none" strike="noStrike" kern="100" baseline="0" dirty="0">
                <a:latin typeface="Cambria" panose="02040503050406030204" pitchFamily="18" charset="0"/>
                <a:ea typeface="宋体" panose="02010600030101010101" pitchFamily="2" charset="-122"/>
              </a:rPr>
              <a:t>b.</a:t>
            </a:r>
            <a:r>
              <a:rPr lang="zh-CN" altLang="en-US" b="1" i="0" u="none" strike="noStrike" kern="100" baseline="0" dirty="0">
                <a:latin typeface="Cambria" panose="02040503050406030204" pitchFamily="18" charset="0"/>
                <a:ea typeface="宋体" panose="02010600030101010101" pitchFamily="2" charset="-122"/>
              </a:rPr>
              <a:t>若先用量筒测液体体积，再将液体倒入烧杯内测质量，会因为量筒中有液体残留而使所测质量偏 </a:t>
            </a:r>
            <a:r>
              <a:rPr lang="zh-CN" altLang="en-US" b="1" i="0" u="sng" strike="noStrike" kern="100" baseline="0" dirty="0">
                <a:solidFill>
                  <a:srgbClr val="FF0000"/>
                </a:solidFill>
                <a:latin typeface="Cambria" panose="02040503050406030204" pitchFamily="18" charset="0"/>
                <a:ea typeface="宋体" panose="02010600030101010101" pitchFamily="2" charset="-122"/>
              </a:rPr>
              <a:t>小 </a:t>
            </a:r>
            <a:r>
              <a:rPr lang="zh-CN" altLang="en-US" b="1" i="0" u="none" strike="noStrike" kern="100" baseline="0" dirty="0">
                <a:solidFill>
                  <a:srgbClr val="FF0000"/>
                </a:solidFill>
                <a:latin typeface="Cambria" panose="02040503050406030204" pitchFamily="18" charset="0"/>
                <a:ea typeface="宋体" panose="02010600030101010101" pitchFamily="2" charset="-122"/>
              </a:rPr>
              <a:t>，</a:t>
            </a:r>
            <a:r>
              <a:rPr lang="zh-CN" altLang="en-US" b="1" i="0" u="none" strike="noStrike" kern="100" baseline="0" dirty="0">
                <a:solidFill>
                  <a:schemeClr val="tx1"/>
                </a:solidFill>
                <a:latin typeface="Cambria" panose="02040503050406030204" pitchFamily="18" charset="0"/>
                <a:ea typeface="宋体" panose="02010600030101010101" pitchFamily="2" charset="-122"/>
              </a:rPr>
              <a:t>则得出的密度液体密度的测量</a:t>
            </a:r>
            <a:r>
              <a:rPr lang="zh-CN" altLang="en-US" b="1" i="0" u="none" strike="noStrike" kern="100" baseline="0" dirty="0">
                <a:solidFill>
                  <a:srgbClr val="FF0000"/>
                </a:solidFill>
                <a:latin typeface="Cambria" panose="02040503050406030204" pitchFamily="18" charset="0"/>
                <a:ea typeface="宋体" panose="02010600030101010101" pitchFamily="2" charset="-122"/>
              </a:rPr>
              <a:t>偏</a:t>
            </a:r>
            <a:r>
              <a:rPr lang="zh-CN" altLang="en-US" b="1" i="0" u="sng" strike="noStrike" kern="100" baseline="0" dirty="0">
                <a:solidFill>
                  <a:srgbClr val="FF0000"/>
                </a:solidFill>
                <a:latin typeface="Cambria" panose="02040503050406030204" pitchFamily="18" charset="0"/>
                <a:ea typeface="宋体" panose="02010600030101010101" pitchFamily="2" charset="-122"/>
              </a:rPr>
              <a:t> 小 </a:t>
            </a:r>
            <a:r>
              <a:rPr lang="zh-CN" altLang="en-US" b="1" i="0" u="none" strike="noStrike" kern="100" baseline="0" dirty="0">
                <a:solidFill>
                  <a:srgbClr val="FF0000"/>
                </a:solidFill>
                <a:latin typeface="Cambria" panose="02040503050406030204" pitchFamily="18" charset="0"/>
                <a:ea typeface="宋体" panose="02010600030101010101" pitchFamily="2" charset="-122"/>
              </a:rPr>
              <a:t>。</a:t>
            </a:r>
          </a:p>
          <a:p>
            <a:pPr marR="0" lvl="0" rtl="0">
              <a:lnSpc>
                <a:spcPct val="120000"/>
              </a:lnSpc>
            </a:pPr>
            <a:endParaRPr lang="en-US" altLang="zh-CN" b="0"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endParaRPr lang="en-US" altLang="zh-CN" b="0"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endParaRPr lang="en-US" altLang="zh-CN" b="0"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endParaRPr lang="en-US" altLang="zh-CN" b="0"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endParaRPr lang="en-US" altLang="zh-CN" b="0" i="0" u="none" strike="noStrike" kern="100" baseline="0" dirty="0">
              <a:highlight>
                <a:srgbClr val="FFFF00"/>
              </a:highlight>
              <a:latin typeface="黑体" panose="02010609060101010101" pitchFamily="49" charset="-122"/>
              <a:ea typeface="黑体" panose="02010609060101010101" pitchFamily="49" charset="-122"/>
            </a:endParaRPr>
          </a:p>
          <a:p>
            <a:pPr marR="0" lvl="0" rtl="0">
              <a:lnSpc>
                <a:spcPct val="120000"/>
              </a:lnSpc>
            </a:pPr>
            <a:r>
              <a:rPr lang="zh-CN" altLang="en-US" b="1" i="0" u="none" strike="noStrike" kern="100" baseline="0" dirty="0">
                <a:latin typeface="宋体" panose="02010600030101010101" pitchFamily="2" charset="-122"/>
                <a:ea typeface="宋体" panose="02010600030101010101" pitchFamily="2" charset="-122"/>
              </a:rPr>
              <a:t>	</a:t>
            </a:r>
            <a:endParaRPr lang="zh-CN" altLang="en-US" b="1" i="0" u="none" strike="noStrike" kern="100" baseline="0" dirty="0">
              <a:latin typeface="Times New Roman" panose="02020603050405020304" pitchFamily="18" charset="0"/>
              <a:ea typeface="宋体" panose="02010600030101010101" pitchFamily="2" charset="-122"/>
            </a:endParaRPr>
          </a:p>
        </p:txBody>
      </p:sp>
      <p:pic>
        <p:nvPicPr>
          <p:cNvPr id="6" name="图片 5">
            <a:extLst>
              <a:ext uri="{FF2B5EF4-FFF2-40B4-BE49-F238E27FC236}">
                <a16:creationId xmlns:a16="http://schemas.microsoft.com/office/drawing/2014/main" id="{1502160C-2153-940F-3781-CA8E05EF14C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2462" y="1924050"/>
            <a:ext cx="5181600" cy="1504950"/>
          </a:xfrm>
          <a:prstGeom prst="rect">
            <a:avLst/>
          </a:prstGeom>
          <a:noFill/>
          <a:ln>
            <a:noFill/>
          </a:ln>
        </p:spPr>
      </p:pic>
    </p:spTree>
    <p:extLst>
      <p:ext uri="{BB962C8B-B14F-4D97-AF65-F5344CB8AC3E}">
        <p14:creationId xmlns:p14="http://schemas.microsoft.com/office/powerpoint/2010/main" val="3846958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71BCCF-144A-2608-E752-5F2F5F763799}"/>
              </a:ext>
            </a:extLst>
          </p:cNvPr>
          <p:cNvSpPr>
            <a:spLocks noGrp="1"/>
          </p:cNvSpPr>
          <p:nvPr>
            <p:ph type="title"/>
          </p:nvPr>
        </p:nvSpPr>
        <p:spPr>
          <a:xfrm>
            <a:off x="237675" y="-404110"/>
            <a:ext cx="10772775" cy="1658198"/>
          </a:xfrm>
        </p:spPr>
        <p:txBody>
          <a:bodyPr/>
          <a:lstStyle/>
          <a:p>
            <a:r>
              <a:rPr lang="zh-CN" altLang="en-US" sz="3600" b="1" kern="1800" dirty="0">
                <a:solidFill>
                  <a:schemeClr val="tx1"/>
                </a:solidFill>
                <a:latin typeface="黑体" panose="02010609060101010101" pitchFamily="49" charset="-122"/>
                <a:ea typeface="黑体" panose="02010609060101010101" pitchFamily="49" charset="-122"/>
              </a:rPr>
              <a:t>八、测量物质的密度</a:t>
            </a:r>
          </a:p>
        </p:txBody>
      </p:sp>
      <p:sp>
        <p:nvSpPr>
          <p:cNvPr id="3" name="文本占位符 2">
            <a:extLst>
              <a:ext uri="{FF2B5EF4-FFF2-40B4-BE49-F238E27FC236}">
                <a16:creationId xmlns:a16="http://schemas.microsoft.com/office/drawing/2014/main" id="{BB02AF35-2BF6-D816-0D6E-C4888078AEAB}"/>
              </a:ext>
            </a:extLst>
          </p:cNvPr>
          <p:cNvSpPr>
            <a:spLocks noGrp="1"/>
          </p:cNvSpPr>
          <p:nvPr>
            <p:ph type="body" idx="1"/>
          </p:nvPr>
        </p:nvSpPr>
        <p:spPr>
          <a:xfrm>
            <a:off x="396957" y="828339"/>
            <a:ext cx="11457969" cy="5733826"/>
          </a:xfrm>
        </p:spPr>
        <p:txBody>
          <a:bodyPr numCol="2">
            <a:normAutofit/>
          </a:bodyPr>
          <a:lstStyle/>
          <a:p>
            <a:pPr algn="just">
              <a:lnSpc>
                <a:spcPct val="173000"/>
              </a:lnSpc>
              <a:spcBef>
                <a:spcPts val="1300"/>
              </a:spcBef>
              <a:spcAft>
                <a:spcPts val="1300"/>
              </a:spcAft>
            </a:pPr>
            <a:r>
              <a:rPr lang="zh-CN" altLang="zh-CN" sz="1800" b="1" kern="100" dirty="0">
                <a:effectLst/>
                <a:highlight>
                  <a:srgbClr val="FFFF00"/>
                </a:highlight>
                <a:latin typeface="Cambria" panose="02040503050406030204" pitchFamily="18" charset="0"/>
                <a:ea typeface="黑体" panose="02010609060101010101" pitchFamily="49" charset="-122"/>
                <a:cs typeface="Times New Roman" panose="02020603050405020304" pitchFamily="18" charset="0"/>
              </a:rPr>
              <a:t>③知识拓展：</a:t>
            </a:r>
            <a:endParaRPr lang="zh-CN" altLang="zh-CN" sz="1800" b="1" kern="100" dirty="0">
              <a:effectLst/>
              <a:latin typeface="Cambria" panose="02040503050406030204" pitchFamily="18" charset="0"/>
              <a:ea typeface="宋体" panose="02010600030101010101" pitchFamily="2" charset="-122"/>
              <a:cs typeface="Times New Roman" panose="02020603050405020304" pitchFamily="18" charset="0"/>
            </a:endParaRPr>
          </a:p>
          <a:p>
            <a:r>
              <a:rPr lang="zh-CN" altLang="zh-CN" sz="1800" kern="100" dirty="0">
                <a:effectLst/>
                <a:ea typeface="黑体" panose="02010609060101010101" pitchFamily="49" charset="-122"/>
                <a:cs typeface="Times New Roman" panose="02020603050405020304" pitchFamily="18" charset="0"/>
              </a:rPr>
              <a:t>液体密度表达式及误分析</a:t>
            </a:r>
            <a:endParaRPr lang="en-US" altLang="zh-CN" b="1" i="0" u="none" strike="noStrike" kern="100" baseline="0" dirty="0">
              <a:highlight>
                <a:srgbClr val="FFFF00"/>
              </a:highlight>
              <a:latin typeface="黑体" panose="02010609060101010101" pitchFamily="49" charset="-122"/>
              <a:ea typeface="黑体" panose="02010609060101010101" pitchFamily="49" charset="-122"/>
            </a:endParaRPr>
          </a:p>
        </p:txBody>
      </p:sp>
      <p:pic>
        <p:nvPicPr>
          <p:cNvPr id="5" name="图片 4">
            <a:extLst>
              <a:ext uri="{FF2B5EF4-FFF2-40B4-BE49-F238E27FC236}">
                <a16:creationId xmlns:a16="http://schemas.microsoft.com/office/drawing/2014/main" id="{2DEB7D6A-6F1B-70DE-B08D-DD79895D593A}"/>
              </a:ext>
            </a:extLst>
          </p:cNvPr>
          <p:cNvPicPr>
            <a:picLocks noChangeAspect="1"/>
          </p:cNvPicPr>
          <p:nvPr/>
        </p:nvPicPr>
        <p:blipFill>
          <a:blip r:embed="rId2"/>
          <a:stretch>
            <a:fillRect/>
          </a:stretch>
        </p:blipFill>
        <p:spPr>
          <a:xfrm>
            <a:off x="4600498" y="509510"/>
            <a:ext cx="4812444" cy="6052655"/>
          </a:xfrm>
          <a:prstGeom prst="rect">
            <a:avLst/>
          </a:prstGeom>
        </p:spPr>
      </p:pic>
    </p:spTree>
    <p:extLst>
      <p:ext uri="{BB962C8B-B14F-4D97-AF65-F5344CB8AC3E}">
        <p14:creationId xmlns:p14="http://schemas.microsoft.com/office/powerpoint/2010/main" val="3491069073"/>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230</TotalTime>
  <Words>777</Words>
  <Application>Microsoft Office PowerPoint</Application>
  <PresentationFormat>宽屏</PresentationFormat>
  <Paragraphs>68</Paragraphs>
  <Slides>6</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16" baseType="lpstr">
      <vt:lpstr>黑体</vt:lpstr>
      <vt:lpstr>楷体</vt:lpstr>
      <vt:lpstr>宋体</vt:lpstr>
      <vt:lpstr>Arial</vt:lpstr>
      <vt:lpstr>Calibri</vt:lpstr>
      <vt:lpstr>Calibri Light</vt:lpstr>
      <vt:lpstr>Cambria</vt:lpstr>
      <vt:lpstr>Times New Roman</vt:lpstr>
      <vt:lpstr>Office 主题​​</vt:lpstr>
      <vt:lpstr>Equation.DSMT4</vt:lpstr>
      <vt:lpstr>八年级物理上期末基础实验复习（二） </vt:lpstr>
      <vt:lpstr>七、探究凸透镜成像的规律</vt:lpstr>
      <vt:lpstr>八、测量物质的密度</vt:lpstr>
      <vt:lpstr>③知识拓展： 固体密度表达式及误分析： </vt:lpstr>
      <vt:lpstr>八、测量物质的密度</vt:lpstr>
      <vt:lpstr>八、测量物质的密度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八年级物理上期末基础实验复习（二） </dc:title>
  <dc:creator>郭向伟</dc:creator>
  <cp:lastModifiedBy>郭向伟</cp:lastModifiedBy>
  <cp:revision>3</cp:revision>
  <dcterms:created xsi:type="dcterms:W3CDTF">2024-01-09T02:52:50Z</dcterms:created>
  <dcterms:modified xsi:type="dcterms:W3CDTF">2024-01-09T06:42:57Z</dcterms:modified>
</cp:coreProperties>
</file>