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345"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4" d="100"/>
          <a:sy n="84"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zh-CN" altLang="en-US"/>
              <a:t>单击此处编辑母版标题样式</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lvl1pPr algn="l">
              <a:defRPr/>
            </a:lvl1pPr>
          </a:lstStyle>
          <a:p>
            <a:fld id="{A263A594-F60B-4D28-8941-BBED93FFE407}" type="datetimeFigureOut">
              <a:rPr lang="zh-CN" altLang="en-US" smtClean="0"/>
              <a:t>2024-01-09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28C032-5D1D-4201-8635-D2E068F1A7F3}" type="slidenum">
              <a:rPr lang="zh-CN" altLang="en-US"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83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A263A594-F60B-4D28-8941-BBED93FFE407}" type="datetimeFigureOut">
              <a:rPr lang="zh-CN" altLang="en-US" smtClean="0"/>
              <a:t>2024-01-09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28C032-5D1D-4201-8635-D2E068F1A7F3}" type="slidenum">
              <a:rPr lang="zh-CN" altLang="en-US" smtClean="0"/>
              <a:t>‹#›</a:t>
            </a:fld>
            <a:endParaRPr lang="zh-CN" altLang="en-US"/>
          </a:p>
        </p:txBody>
      </p:sp>
    </p:spTree>
    <p:extLst>
      <p:ext uri="{BB962C8B-B14F-4D97-AF65-F5344CB8AC3E}">
        <p14:creationId xmlns:p14="http://schemas.microsoft.com/office/powerpoint/2010/main" val="248647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A263A594-F60B-4D28-8941-BBED93FFE407}" type="datetimeFigureOut">
              <a:rPr lang="zh-CN" altLang="en-US" smtClean="0"/>
              <a:t>2024-01-09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28C032-5D1D-4201-8635-D2E068F1A7F3}" type="slidenum">
              <a:rPr lang="zh-CN" altLang="en-US" smtClean="0"/>
              <a:t>‹#›</a:t>
            </a:fld>
            <a:endParaRPr lang="zh-CN" alt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9627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585D4A-8855-DCBB-A553-9FFFCF295064}"/>
              </a:ext>
            </a:extLst>
          </p:cNvPr>
          <p:cNvSpPr>
            <a:spLocks noGrp="1"/>
          </p:cNvSpPr>
          <p:nvPr>
            <p:ph type="title"/>
          </p:nvPr>
        </p:nvSpPr>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20BB9E72-0D42-D5D7-6C99-D1954FE09C10}"/>
              </a:ext>
            </a:extLst>
          </p:cNvPr>
          <p:cNvSpPr>
            <a:spLocks noGrp="1"/>
          </p:cNvSpPr>
          <p:nvPr>
            <p:ph type="body"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9D57BE7-CFB0-A02E-5E25-842339F001AF}"/>
              </a:ext>
            </a:extLst>
          </p:cNvPr>
          <p:cNvSpPr>
            <a:spLocks noGrp="1"/>
          </p:cNvSpPr>
          <p:nvPr>
            <p:ph type="dt" sz="half" idx="10"/>
          </p:nvPr>
        </p:nvSpPr>
        <p:spPr/>
        <p:txBody>
          <a:bodyPr/>
          <a:lstStyle/>
          <a:p>
            <a:fld id="{B461F417-B625-4893-9C1F-4BBBD3809E96}" type="datetimeFigureOut">
              <a:rPr lang="zh-CN" altLang="en-US" smtClean="0"/>
              <a:t>2024-01-09</a:t>
            </a:fld>
            <a:endParaRPr lang="zh-CN" altLang="en-US"/>
          </a:p>
        </p:txBody>
      </p:sp>
      <p:sp>
        <p:nvSpPr>
          <p:cNvPr id="5" name="页脚占位符 4">
            <a:extLst>
              <a:ext uri="{FF2B5EF4-FFF2-40B4-BE49-F238E27FC236}">
                <a16:creationId xmlns:a16="http://schemas.microsoft.com/office/drawing/2014/main" id="{DD0DD071-4F7B-1243-D440-4DA89FA0EB9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5FA6D0D-32ED-CE78-E370-21C4423F48C2}"/>
              </a:ext>
            </a:extLst>
          </p:cNvPr>
          <p:cNvSpPr>
            <a:spLocks noGrp="1"/>
          </p:cNvSpPr>
          <p:nvPr>
            <p:ph type="sldNum" sz="quarter" idx="12"/>
          </p:nvPr>
        </p:nvSpPr>
        <p:spPr/>
        <p:txBody>
          <a:bodyPr/>
          <a:lstStyle/>
          <a:p>
            <a:fld id="{2362600F-2B86-4568-BA4E-4577240C9B9C}" type="slidenum">
              <a:rPr lang="zh-CN" altLang="en-US" smtClean="0"/>
              <a:t>‹#›</a:t>
            </a:fld>
            <a:endParaRPr lang="zh-CN" altLang="en-US"/>
          </a:p>
        </p:txBody>
      </p:sp>
    </p:spTree>
    <p:extLst>
      <p:ext uri="{BB962C8B-B14F-4D97-AF65-F5344CB8AC3E}">
        <p14:creationId xmlns:p14="http://schemas.microsoft.com/office/powerpoint/2010/main" val="3323840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A263A594-F60B-4D28-8941-BBED93FFE407}" type="datetimeFigureOut">
              <a:rPr lang="zh-CN" altLang="en-US" smtClean="0"/>
              <a:t>2024-01-09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28C032-5D1D-4201-8635-D2E068F1A7F3}" type="slidenum">
              <a:rPr lang="zh-CN" altLang="en-US" smtClean="0"/>
              <a:t>‹#›</a:t>
            </a:fld>
            <a:endParaRPr lang="zh-CN" altLang="en-US"/>
          </a:p>
        </p:txBody>
      </p:sp>
    </p:spTree>
    <p:extLst>
      <p:ext uri="{BB962C8B-B14F-4D97-AF65-F5344CB8AC3E}">
        <p14:creationId xmlns:p14="http://schemas.microsoft.com/office/powerpoint/2010/main" val="362618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zh-CN" altLang="en-US"/>
              <a:t>单击此处编辑母版标题样式</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A263A594-F60B-4D28-8941-BBED93FFE407}" type="datetimeFigureOut">
              <a:rPr lang="zh-CN" altLang="en-US" smtClean="0"/>
              <a:t>2024-01-09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28C032-5D1D-4201-8635-D2E068F1A7F3}" type="slidenum">
              <a:rPr lang="zh-CN" altLang="en-US"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079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A263A594-F60B-4D28-8941-BBED93FFE407}" type="datetimeFigureOut">
              <a:rPr lang="zh-CN" altLang="en-US" smtClean="0"/>
              <a:t>2024-01-09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28C032-5D1D-4201-8635-D2E068F1A7F3}" type="slidenum">
              <a:rPr lang="zh-CN" altLang="en-US" smtClean="0"/>
              <a:t>‹#›</a:t>
            </a:fld>
            <a:endParaRPr lang="zh-CN" altLang="en-US"/>
          </a:p>
        </p:txBody>
      </p:sp>
    </p:spTree>
    <p:extLst>
      <p:ext uri="{BB962C8B-B14F-4D97-AF65-F5344CB8AC3E}">
        <p14:creationId xmlns:p14="http://schemas.microsoft.com/office/powerpoint/2010/main" val="2872332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024128" y="2967788"/>
            <a:ext cx="4754880" cy="334157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zh-CN" altLang="en-US"/>
              <a:t>单击此处编辑母版文本样式</a:t>
            </a:r>
          </a:p>
        </p:txBody>
      </p:sp>
      <p:sp>
        <p:nvSpPr>
          <p:cNvPr id="6" name="Content Placeholder 5"/>
          <p:cNvSpPr>
            <a:spLocks noGrp="1"/>
          </p:cNvSpPr>
          <p:nvPr>
            <p:ph sz="quarter" idx="4"/>
          </p:nvPr>
        </p:nvSpPr>
        <p:spPr>
          <a:xfrm>
            <a:off x="5990888" y="2967788"/>
            <a:ext cx="4754880" cy="334157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A263A594-F60B-4D28-8941-BBED93FFE407}" type="datetimeFigureOut">
              <a:rPr lang="zh-CN" altLang="en-US" smtClean="0"/>
              <a:t>2024-01-09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128C032-5D1D-4201-8635-D2E068F1A7F3}" type="slidenum">
              <a:rPr lang="zh-CN" altLang="en-US" smtClean="0"/>
              <a:t>‹#›</a:t>
            </a:fld>
            <a:endParaRPr lang="zh-CN" altLang="en-US"/>
          </a:p>
        </p:txBody>
      </p:sp>
    </p:spTree>
    <p:extLst>
      <p:ext uri="{BB962C8B-B14F-4D97-AF65-F5344CB8AC3E}">
        <p14:creationId xmlns:p14="http://schemas.microsoft.com/office/powerpoint/2010/main" val="262984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A263A594-F60B-4D28-8941-BBED93FFE407}" type="datetimeFigureOut">
              <a:rPr lang="zh-CN" altLang="en-US" smtClean="0"/>
              <a:t>2024-01-09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128C032-5D1D-4201-8635-D2E068F1A7F3}" type="slidenum">
              <a:rPr lang="zh-CN" altLang="en-US" smtClean="0"/>
              <a:t>‹#›</a:t>
            </a:fld>
            <a:endParaRPr lang="zh-CN" altLang="en-US"/>
          </a:p>
        </p:txBody>
      </p:sp>
    </p:spTree>
    <p:extLst>
      <p:ext uri="{BB962C8B-B14F-4D97-AF65-F5344CB8AC3E}">
        <p14:creationId xmlns:p14="http://schemas.microsoft.com/office/powerpoint/2010/main" val="1336588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3A594-F60B-4D28-8941-BBED93FFE407}" type="datetimeFigureOut">
              <a:rPr lang="zh-CN" altLang="en-US" smtClean="0"/>
              <a:t>2024-01-09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128C032-5D1D-4201-8635-D2E068F1A7F3}" type="slidenum">
              <a:rPr lang="zh-CN" altLang="en-US" smtClean="0"/>
              <a:t>‹#›</a:t>
            </a:fld>
            <a:endParaRPr lang="zh-CN" altLang="en-US"/>
          </a:p>
        </p:txBody>
      </p:sp>
    </p:spTree>
    <p:extLst>
      <p:ext uri="{BB962C8B-B14F-4D97-AF65-F5344CB8AC3E}">
        <p14:creationId xmlns:p14="http://schemas.microsoft.com/office/powerpoint/2010/main" val="3418406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zh-CN" altLang="en-US"/>
              <a:t>单击此处编辑母版标题样式</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A263A594-F60B-4D28-8941-BBED93FFE407}" type="datetimeFigureOut">
              <a:rPr lang="zh-CN" altLang="en-US" smtClean="0"/>
              <a:t>2024-01-09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28C032-5D1D-4201-8635-D2E068F1A7F3}" type="slidenum">
              <a:rPr lang="zh-CN" altLang="en-US" smtClean="0"/>
              <a:t>‹#›</a:t>
            </a:fld>
            <a:endParaRPr lang="zh-CN" altLang="en-US"/>
          </a:p>
        </p:txBody>
      </p:sp>
    </p:spTree>
    <p:extLst>
      <p:ext uri="{BB962C8B-B14F-4D97-AF65-F5344CB8AC3E}">
        <p14:creationId xmlns:p14="http://schemas.microsoft.com/office/powerpoint/2010/main" val="2545075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A263A594-F60B-4D28-8941-BBED93FFE407}" type="datetimeFigureOut">
              <a:rPr lang="zh-CN" altLang="en-US" smtClean="0"/>
              <a:t>2024-01-09</a:t>
            </a:fld>
            <a:endParaRPr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28C032-5D1D-4201-8635-D2E068F1A7F3}" type="slidenum">
              <a:rPr lang="zh-CN" altLang="en-US"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186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263A594-F60B-4D28-8941-BBED93FFE407}" type="datetimeFigureOut">
              <a:rPr lang="zh-CN" altLang="en-US" smtClean="0"/>
              <a:t>2024-01-09</a:t>
            </a:fld>
            <a:endParaRPr lang="zh-CN" alt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zh-CN" alt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128C032-5D1D-4201-8635-D2E068F1A7F3}" type="slidenum">
              <a:rPr lang="zh-CN" altLang="en-US" smtClean="0"/>
              <a:t>‹#›</a:t>
            </a:fld>
            <a:endParaRPr lang="zh-CN" alt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6524706"/>
      </p:ext>
    </p:extLst>
  </p:cSld>
  <p:clrMap bg1="lt1" tx1="dk1" bg2="lt2" tx2="dk2" accent1="accent1" accent2="accent2" accent3="accent3" accent4="accent4" accent5="accent5" accent6="accent6" hlink="hlink" folHlink="folHlink"/>
  <p:sldLayoutIdLst>
    <p:sldLayoutId id="2147485346" r:id="rId1"/>
    <p:sldLayoutId id="2147485347" r:id="rId2"/>
    <p:sldLayoutId id="2147485348" r:id="rId3"/>
    <p:sldLayoutId id="2147485349" r:id="rId4"/>
    <p:sldLayoutId id="2147485350" r:id="rId5"/>
    <p:sldLayoutId id="2147485351" r:id="rId6"/>
    <p:sldLayoutId id="2147485352" r:id="rId7"/>
    <p:sldLayoutId id="2147485353" r:id="rId8"/>
    <p:sldLayoutId id="2147485354" r:id="rId9"/>
    <p:sldLayoutId id="2147485355" r:id="rId10"/>
    <p:sldLayoutId id="2147485356" r:id="rId11"/>
    <p:sldLayoutId id="2147485357" r:id="rId12"/>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7125E7-4B0F-1910-DF85-5CB554D7A12E}"/>
              </a:ext>
            </a:extLst>
          </p:cNvPr>
          <p:cNvSpPr>
            <a:spLocks noGrp="1"/>
          </p:cNvSpPr>
          <p:nvPr>
            <p:ph type="title"/>
          </p:nvPr>
        </p:nvSpPr>
        <p:spPr>
          <a:xfrm>
            <a:off x="1080695" y="2103437"/>
            <a:ext cx="10783645" cy="1325563"/>
          </a:xfrm>
        </p:spPr>
        <p:txBody>
          <a:bodyPr>
            <a:normAutofit fontScale="90000"/>
          </a:bodyPr>
          <a:lstStyle/>
          <a:p>
            <a:r>
              <a:rPr kumimoji="0" lang="zh-CN" altLang="zh-CN" sz="5300" b="1" i="0" u="none" strike="noStrike" cap="none" normalizeH="0" baseline="0" dirty="0">
                <a:ln>
                  <a:noFill/>
                </a:ln>
                <a:solidFill>
                  <a:schemeClr val="tx1"/>
                </a:solidFill>
                <a:effectLst/>
                <a:latin typeface="Arial" panose="020B0604020202020204" pitchFamily="34" charset="0"/>
                <a:cs typeface="宋体" panose="02010600030101010101" pitchFamily="2" charset="-122"/>
              </a:rPr>
              <a:t>八年级物理上期末基础实验复习（一）</a:t>
            </a:r>
            <a:br>
              <a:rPr kumimoji="0" lang="zh-CN" altLang="zh-CN" sz="4400" b="1" i="0" u="none" strike="noStrike" cap="none" normalizeH="0" baseline="0" dirty="0">
                <a:ln>
                  <a:noFill/>
                </a:ln>
                <a:solidFill>
                  <a:schemeClr val="tx1"/>
                </a:solidFill>
                <a:effectLst/>
                <a:latin typeface="Arial" panose="020B0604020202020204" pitchFamily="34" charset="0"/>
                <a:cs typeface="宋体" panose="02010600030101010101" pitchFamily="2" charset="-122"/>
              </a:rPr>
            </a:br>
            <a:endParaRPr lang="zh-CN" altLang="en-US" b="1" i="0" u="none" strike="noStrike" kern="1800" baseline="0" dirty="0">
              <a:latin typeface="宋体" panose="02010600030101010101" pitchFamily="2" charset="-122"/>
              <a:ea typeface="宋体" panose="02010600030101010101" pitchFamily="2" charset="-122"/>
            </a:endParaRPr>
          </a:p>
        </p:txBody>
      </p:sp>
      <p:sp>
        <p:nvSpPr>
          <p:cNvPr id="3" name="文本占位符 2">
            <a:extLst>
              <a:ext uri="{FF2B5EF4-FFF2-40B4-BE49-F238E27FC236}">
                <a16:creationId xmlns:a16="http://schemas.microsoft.com/office/drawing/2014/main" id="{1B1E30E0-FFBB-0D71-2533-AA470600D59B}"/>
              </a:ext>
            </a:extLst>
          </p:cNvPr>
          <p:cNvSpPr>
            <a:spLocks noGrp="1"/>
          </p:cNvSpPr>
          <p:nvPr>
            <p:ph type="body" idx="1"/>
          </p:nvPr>
        </p:nvSpPr>
        <p:spPr>
          <a:xfrm>
            <a:off x="838200" y="4227755"/>
            <a:ext cx="10515600" cy="1949208"/>
          </a:xfrm>
        </p:spPr>
        <p:txBody>
          <a:bodyPr/>
          <a:lstStyle/>
          <a:p>
            <a:pPr marR="0" lvl="0" algn="ctr" rtl="0"/>
            <a:r>
              <a:rPr lang="zh-CN" altLang="en-US" b="1" i="0" u="none" strike="noStrike" kern="100" baseline="0" dirty="0">
                <a:latin typeface="Arial" panose="020B0604020202020204" pitchFamily="34" charset="0"/>
                <a:ea typeface="黑体" panose="02010609060101010101" pitchFamily="49" charset="-122"/>
              </a:rPr>
              <a:t>（平均速度、晶体熔化、液体沸腾及光现象实验）</a:t>
            </a: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p:txBody>
      </p:sp>
      <p:sp>
        <p:nvSpPr>
          <p:cNvPr id="4" name="Rectangle 2">
            <a:extLst>
              <a:ext uri="{FF2B5EF4-FFF2-40B4-BE49-F238E27FC236}">
                <a16:creationId xmlns:a16="http://schemas.microsoft.com/office/drawing/2014/main" id="{8F37D98D-9DB1-7E09-12E1-6F836CF0691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2049" name="图片 100019">
            <a:extLst>
              <a:ext uri="{FF2B5EF4-FFF2-40B4-BE49-F238E27FC236}">
                <a16:creationId xmlns:a16="http://schemas.microsoft.com/office/drawing/2014/main" id="{ADC1C16B-8D6D-7E95-6929-CDDBEBA604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58700" y="12230100"/>
            <a:ext cx="292100" cy="35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301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40EE7E-BE25-8A21-E4D7-AFDCF0D08676}"/>
              </a:ext>
            </a:extLst>
          </p:cNvPr>
          <p:cNvSpPr>
            <a:spLocks noGrp="1"/>
          </p:cNvSpPr>
          <p:nvPr>
            <p:ph type="title"/>
          </p:nvPr>
        </p:nvSpPr>
        <p:spPr>
          <a:xfrm>
            <a:off x="512090" y="248820"/>
            <a:ext cx="6975232" cy="945279"/>
          </a:xfrm>
        </p:spPr>
        <p:txBody>
          <a:bodyPr>
            <a:normAutofit/>
          </a:bodyPr>
          <a:lstStyle/>
          <a:p>
            <a:pPr marR="0" rtl="0"/>
            <a:r>
              <a:rPr lang="zh-CN" altLang="en-US" sz="3600" b="1" i="0" u="none" strike="noStrike" kern="1800" baseline="0" dirty="0">
                <a:solidFill>
                  <a:schemeClr val="tx1"/>
                </a:solidFill>
                <a:latin typeface="宋体" panose="02010600030101010101" pitchFamily="2" charset="-122"/>
                <a:ea typeface="宋体" panose="02010600030101010101" pitchFamily="2" charset="-122"/>
              </a:rPr>
              <a:t>一、测量平均速度</a:t>
            </a:r>
          </a:p>
        </p:txBody>
      </p:sp>
      <p:sp>
        <p:nvSpPr>
          <p:cNvPr id="3" name="文本占位符 2">
            <a:extLst>
              <a:ext uri="{FF2B5EF4-FFF2-40B4-BE49-F238E27FC236}">
                <a16:creationId xmlns:a16="http://schemas.microsoft.com/office/drawing/2014/main" id="{06FFA2F3-5F2D-BC63-128C-1BDE250C5723}"/>
              </a:ext>
            </a:extLst>
          </p:cNvPr>
          <p:cNvSpPr>
            <a:spLocks noGrp="1"/>
          </p:cNvSpPr>
          <p:nvPr>
            <p:ph type="body" idx="1"/>
          </p:nvPr>
        </p:nvSpPr>
        <p:spPr>
          <a:xfrm>
            <a:off x="416036" y="1166771"/>
            <a:ext cx="11167820" cy="5542638"/>
          </a:xfrm>
        </p:spPr>
        <p:txBody>
          <a:bodyPr numCol="2">
            <a:normAutofit fontScale="25000" lnSpcReduction="20000"/>
          </a:bodyPr>
          <a:lstStyle/>
          <a:p>
            <a:pPr marR="0" lvl="0" rtl="0">
              <a:lnSpc>
                <a:spcPct val="170000"/>
              </a:lnSpc>
            </a:pPr>
            <a:r>
              <a:rPr lang="zh-CN" altLang="en-US" sz="5500" b="1" i="0" u="none" strike="noStrike" kern="100" baseline="0" dirty="0">
                <a:latin typeface="Arial" panose="020B0604020202020204" pitchFamily="34" charset="0"/>
                <a:ea typeface="黑体" panose="02010609060101010101" pitchFamily="49" charset="-122"/>
              </a:rPr>
              <a:t>实验装置：</a:t>
            </a:r>
            <a:endParaRPr lang="en-US" altLang="zh-CN" sz="5500" b="1" i="0" u="none" strike="noStrike" kern="100" baseline="0" dirty="0">
              <a:latin typeface="Times New Roman" panose="02020603050405020304" pitchFamily="18" charset="0"/>
              <a:ea typeface="黑体" panose="02010609060101010101" pitchFamily="49" charset="-122"/>
            </a:endParaRPr>
          </a:p>
          <a:p>
            <a:pPr marR="0" lvl="0" rtl="0">
              <a:lnSpc>
                <a:spcPct val="170000"/>
              </a:lnSpc>
            </a:pPr>
            <a:r>
              <a:rPr lang="en-US" altLang="zh-CN" sz="5500" b="1" i="0" u="none" strike="noStrike" kern="100" baseline="0" dirty="0">
                <a:latin typeface="Arial" panose="020B0604020202020204" pitchFamily="34" charset="0"/>
                <a:ea typeface="黑体" panose="02010609060101010101" pitchFamily="49" charset="-122"/>
              </a:rPr>
              <a:t>A.</a:t>
            </a:r>
            <a:r>
              <a:rPr lang="zh-CN" altLang="en-US" sz="5500" b="1" i="0" u="none" strike="noStrike" kern="100" baseline="0" dirty="0">
                <a:latin typeface="Arial" panose="020B0604020202020204" pitchFamily="34" charset="0"/>
                <a:ea typeface="黑体" panose="02010609060101010101" pitchFamily="49" charset="-122"/>
              </a:rPr>
              <a:t>测量原理：</a:t>
            </a:r>
          </a:p>
          <a:p>
            <a:pPr marR="0" lvl="0" rtl="0">
              <a:lnSpc>
                <a:spcPct val="170000"/>
              </a:lnSpc>
            </a:pPr>
            <a:r>
              <a:rPr lang="en-US" altLang="zh-CN" sz="5500" b="1" i="0" u="none" strike="noStrike" kern="100" baseline="0" dirty="0">
                <a:latin typeface="Arial" panose="020B0604020202020204" pitchFamily="34" charset="0"/>
                <a:ea typeface="黑体" panose="02010609060101010101" pitchFamily="49" charset="-122"/>
              </a:rPr>
              <a:t>B.</a:t>
            </a:r>
            <a:r>
              <a:rPr lang="zh-CN" altLang="en-US" sz="5500" b="1" i="0" u="none" strike="noStrike" kern="100" baseline="0" dirty="0">
                <a:latin typeface="Arial" panose="020B0604020202020204" pitchFamily="34" charset="0"/>
                <a:ea typeface="黑体" panose="02010609060101010101" pitchFamily="49" charset="-122"/>
              </a:rPr>
              <a:t>设计思路：</a:t>
            </a:r>
          </a:p>
          <a:p>
            <a:pPr marR="0" lvl="0" rtl="0">
              <a:lnSpc>
                <a:spcPct val="170000"/>
              </a:lnSpc>
            </a:pPr>
            <a:r>
              <a:rPr lang="zh-CN" altLang="en-US" sz="5500" b="1" i="0" u="none" strike="noStrike" kern="100" baseline="0" dirty="0">
                <a:latin typeface="Arial" panose="020B0604020202020204" pitchFamily="34" charset="0"/>
                <a:ea typeface="黑体" panose="02010609060101010101" pitchFamily="49" charset="-122"/>
              </a:rPr>
              <a:t>①测路程：</a:t>
            </a:r>
          </a:p>
          <a:p>
            <a:pPr marR="0" lvl="0" rtl="0">
              <a:lnSpc>
                <a:spcPct val="170000"/>
              </a:lnSpc>
            </a:pPr>
            <a:r>
              <a:rPr lang="en-US" altLang="zh-CN" sz="5500" b="1" i="0" u="none" strike="noStrike" kern="100" baseline="0" dirty="0">
                <a:latin typeface="Arial" panose="020B0604020202020204" pitchFamily="34" charset="0"/>
                <a:ea typeface="黑体" panose="02010609060101010101" pitchFamily="49" charset="-122"/>
              </a:rPr>
              <a:t>a.</a:t>
            </a:r>
            <a:r>
              <a:rPr lang="zh-CN" altLang="en-US" sz="5500" b="1" i="0" u="none" strike="noStrike" kern="100" baseline="0" dirty="0">
                <a:latin typeface="Arial" panose="020B0604020202020204" pitchFamily="34" charset="0"/>
                <a:ea typeface="黑体" panose="02010609060101010101" pitchFamily="49" charset="-122"/>
              </a:rPr>
              <a:t>全段路程</a:t>
            </a:r>
            <a:r>
              <a:rPr lang="en-US" altLang="zh-CN" sz="5500" b="1" i="0" u="none" strike="noStrike" kern="100" baseline="0" dirty="0">
                <a:latin typeface="Arial" panose="020B0604020202020204" pitchFamily="34" charset="0"/>
                <a:ea typeface="黑体" panose="02010609060101010101" pitchFamily="49" charset="-122"/>
              </a:rPr>
              <a:t>s1</a:t>
            </a:r>
            <a:r>
              <a:rPr lang="zh-CN" altLang="en-US" sz="5500" b="1" i="0" u="none" strike="noStrike" kern="100" baseline="0" dirty="0">
                <a:latin typeface="Arial" panose="020B0604020202020204" pitchFamily="34" charset="0"/>
                <a:ea typeface="黑体" panose="02010609060101010101" pitchFamily="49" charset="-122"/>
              </a:rPr>
              <a:t>：用刻度尺测量小车 车头 到金属片的距离。</a:t>
            </a:r>
          </a:p>
          <a:p>
            <a:pPr marR="0" lvl="0" rtl="0">
              <a:lnSpc>
                <a:spcPct val="170000"/>
              </a:lnSpc>
            </a:pPr>
            <a:r>
              <a:rPr lang="en-US" altLang="zh-CN" sz="5500" b="1" i="0" u="none" strike="noStrike" kern="100" baseline="0" dirty="0">
                <a:latin typeface="Arial" panose="020B0604020202020204" pitchFamily="34" charset="0"/>
                <a:ea typeface="黑体" panose="02010609060101010101" pitchFamily="49" charset="-122"/>
              </a:rPr>
              <a:t>b.</a:t>
            </a:r>
            <a:r>
              <a:rPr lang="zh-CN" altLang="en-US" sz="5500" b="1" i="0" u="none" strike="noStrike" kern="100" baseline="0" dirty="0">
                <a:latin typeface="Arial" panose="020B0604020202020204" pitchFamily="34" charset="0"/>
                <a:ea typeface="黑体" panose="02010609060101010101" pitchFamily="49" charset="-122"/>
              </a:rPr>
              <a:t>上半段路程</a:t>
            </a:r>
            <a:r>
              <a:rPr lang="en-US" altLang="zh-CN" sz="5500" b="1" i="0" u="none" strike="noStrike" kern="100" baseline="0" dirty="0">
                <a:latin typeface="Arial" panose="020B0604020202020204" pitchFamily="34" charset="0"/>
                <a:ea typeface="黑体" panose="02010609060101010101" pitchFamily="49" charset="-122"/>
              </a:rPr>
              <a:t>s2</a:t>
            </a:r>
            <a:r>
              <a:rPr lang="zh-CN" altLang="en-US" sz="5500" b="1" i="0" u="none" strike="noStrike" kern="100" baseline="0" dirty="0">
                <a:latin typeface="Arial" panose="020B0604020202020204" pitchFamily="34" charset="0"/>
                <a:ea typeface="黑体" panose="02010609060101010101" pitchFamily="49" charset="-122"/>
              </a:rPr>
              <a:t>：将金属片移到斜面 一半 的位置，用刻度尺测量小车车头到金属片的距离。</a:t>
            </a:r>
          </a:p>
          <a:p>
            <a:pPr marR="0" lvl="0" rtl="0">
              <a:lnSpc>
                <a:spcPct val="170000"/>
              </a:lnSpc>
            </a:pPr>
            <a:r>
              <a:rPr lang="en-US" altLang="zh-CN" sz="5500" b="1" i="0" u="none" strike="noStrike" kern="100" baseline="0" dirty="0">
                <a:latin typeface="Arial" panose="020B0604020202020204" pitchFamily="34" charset="0"/>
                <a:ea typeface="黑体" panose="02010609060101010101" pitchFamily="49" charset="-122"/>
              </a:rPr>
              <a:t>c.</a:t>
            </a:r>
            <a:r>
              <a:rPr lang="zh-CN" altLang="en-US" sz="5500" b="1" i="0" u="none" strike="noStrike" kern="100" baseline="0" dirty="0">
                <a:latin typeface="Arial" panose="020B0604020202020204" pitchFamily="34" charset="0"/>
                <a:ea typeface="黑体" panose="02010609060101010101" pitchFamily="49" charset="-122"/>
              </a:rPr>
              <a:t>下半段路程</a:t>
            </a:r>
            <a:r>
              <a:rPr lang="en-US" altLang="zh-CN" sz="5500" b="1" i="0" u="none" strike="noStrike" kern="100" baseline="0" dirty="0">
                <a:latin typeface="Arial" panose="020B0604020202020204" pitchFamily="34" charset="0"/>
                <a:ea typeface="黑体" panose="02010609060101010101" pitchFamily="49" charset="-122"/>
              </a:rPr>
              <a:t>s3</a:t>
            </a:r>
            <a:r>
              <a:rPr lang="zh-CN" altLang="en-US" sz="5500" b="1" i="0" u="none" strike="noStrike" kern="100" baseline="0" dirty="0">
                <a:latin typeface="Arial" panose="020B0604020202020204" pitchFamily="34" charset="0"/>
                <a:ea typeface="黑体" panose="02010609060101010101" pitchFamily="49" charset="-122"/>
              </a:rPr>
              <a:t>：用全段路程减去上半段的路程就是下半段的路程。</a:t>
            </a:r>
          </a:p>
          <a:p>
            <a:pPr marR="0" lvl="0" rtl="0">
              <a:lnSpc>
                <a:spcPct val="170000"/>
              </a:lnSpc>
            </a:pPr>
            <a:r>
              <a:rPr lang="zh-CN" altLang="en-US" sz="5500" b="1" i="0" u="none" strike="noStrike" kern="100" baseline="0" dirty="0">
                <a:latin typeface="Arial" panose="020B0604020202020204" pitchFamily="34" charset="0"/>
                <a:ea typeface="黑体" panose="02010609060101010101" pitchFamily="49" charset="-122"/>
              </a:rPr>
              <a:t>②测时间：</a:t>
            </a:r>
          </a:p>
          <a:p>
            <a:pPr marR="0" lvl="0" rtl="0">
              <a:lnSpc>
                <a:spcPct val="170000"/>
              </a:lnSpc>
            </a:pPr>
            <a:r>
              <a:rPr lang="en-US" altLang="zh-CN" sz="5500" b="1" i="0" u="none" strike="noStrike" kern="100" baseline="0" dirty="0">
                <a:latin typeface="Arial" panose="020B0604020202020204" pitchFamily="34" charset="0"/>
                <a:ea typeface="黑体" panose="02010609060101010101" pitchFamily="49" charset="-122"/>
              </a:rPr>
              <a:t>a.</a:t>
            </a:r>
            <a:r>
              <a:rPr lang="zh-CN" altLang="en-US" sz="5500" b="1" i="0" u="none" strike="noStrike" kern="100" baseline="0" dirty="0">
                <a:latin typeface="Arial" panose="020B0604020202020204" pitchFamily="34" charset="0"/>
                <a:ea typeface="黑体" panose="02010609060101010101" pitchFamily="49" charset="-122"/>
              </a:rPr>
              <a:t>全段时间和上半段时间：用停表测出小车通过全段和上半段路程所用的时间。</a:t>
            </a:r>
          </a:p>
          <a:p>
            <a:pPr marR="0" lvl="0" rtl="0">
              <a:lnSpc>
                <a:spcPct val="170000"/>
              </a:lnSpc>
            </a:pPr>
            <a:r>
              <a:rPr lang="en-US" altLang="zh-CN" sz="5500" b="1" i="0" u="none" strike="noStrike" kern="100" baseline="0" dirty="0">
                <a:latin typeface="Arial" panose="020B0604020202020204" pitchFamily="34" charset="0"/>
                <a:ea typeface="黑体" panose="02010609060101010101" pitchFamily="49" charset="-122"/>
              </a:rPr>
              <a:t>b.</a:t>
            </a:r>
            <a:r>
              <a:rPr lang="zh-CN" altLang="en-US" sz="5500" b="1" i="0" u="none" strike="noStrike" kern="100" baseline="0" dirty="0">
                <a:latin typeface="Arial" panose="020B0604020202020204" pitchFamily="34" charset="0"/>
                <a:ea typeface="黑体" panose="02010609060101010101" pitchFamily="49" charset="-122"/>
              </a:rPr>
              <a:t>下半段时间：用全段的时间减去小车通过上半段路程所用的时间就是小车通过下半段路程所用的时间。</a:t>
            </a:r>
          </a:p>
          <a:p>
            <a:pPr marR="0" lvl="0" rtl="0">
              <a:lnSpc>
                <a:spcPct val="170000"/>
              </a:lnSpc>
            </a:pPr>
            <a:r>
              <a:rPr lang="en-US" altLang="zh-CN" sz="5500" b="1" i="0" u="none" strike="noStrike" kern="100" baseline="0" dirty="0">
                <a:latin typeface="Arial" panose="020B0604020202020204" pitchFamily="34" charset="0"/>
                <a:ea typeface="黑体" panose="02010609060101010101" pitchFamily="49" charset="-122"/>
              </a:rPr>
              <a:t>3.</a:t>
            </a:r>
            <a:r>
              <a:rPr lang="zh-CN" altLang="en-US" sz="5500" b="1" i="0" u="none" strike="noStrike" kern="100" baseline="0" dirty="0">
                <a:latin typeface="Arial" panose="020B0604020202020204" pitchFamily="34" charset="0"/>
                <a:ea typeface="黑体" panose="02010609060101010101" pitchFamily="49" charset="-122"/>
              </a:rPr>
              <a:t>核心问题：</a:t>
            </a:r>
          </a:p>
          <a:p>
            <a:pPr marR="0" lvl="0" rtl="0">
              <a:lnSpc>
                <a:spcPct val="170000"/>
              </a:lnSpc>
            </a:pPr>
            <a:r>
              <a:rPr lang="zh-CN" altLang="en-US" sz="5500" b="1" i="0" u="none" strike="noStrike" kern="100" baseline="0" dirty="0">
                <a:latin typeface="Arial" panose="020B0604020202020204" pitchFamily="34" charset="0"/>
                <a:ea typeface="黑体" panose="02010609060101010101" pitchFamily="49" charset="-122"/>
              </a:rPr>
              <a:t>①金属片的作用是什么？</a:t>
            </a:r>
          </a:p>
          <a:p>
            <a:pPr marR="0" lvl="0" rtl="0">
              <a:lnSpc>
                <a:spcPct val="170000"/>
              </a:lnSpc>
            </a:pPr>
            <a:r>
              <a:rPr lang="zh-CN" altLang="en-US" sz="5500" b="1" i="0" u="none" strike="noStrike" kern="100" baseline="0" dirty="0">
                <a:solidFill>
                  <a:srgbClr val="FF0000"/>
                </a:solidFill>
                <a:latin typeface="Arial" panose="020B0604020202020204" pitchFamily="34" charset="0"/>
                <a:ea typeface="黑体" panose="02010609060101010101" pitchFamily="49" charset="-122"/>
              </a:rPr>
              <a:t>金属片的作用是便于测量时间和让小车停止运动。</a:t>
            </a:r>
          </a:p>
          <a:p>
            <a:pPr marR="0" lvl="0" rtl="0">
              <a:lnSpc>
                <a:spcPct val="170000"/>
              </a:lnSpc>
            </a:pPr>
            <a:r>
              <a:rPr lang="zh-CN" altLang="en-US" sz="5500" b="1" i="0" u="none" strike="noStrike" kern="100" baseline="0" dirty="0">
                <a:latin typeface="Arial" panose="020B0604020202020204" pitchFamily="34" charset="0"/>
                <a:ea typeface="黑体" panose="02010609060101010101" pitchFamily="49" charset="-122"/>
              </a:rPr>
              <a:t>②斜面的坡度为什么不能太小也不能太大？</a:t>
            </a:r>
          </a:p>
          <a:p>
            <a:pPr marR="0" lvl="0" rtl="0">
              <a:lnSpc>
                <a:spcPct val="170000"/>
              </a:lnSpc>
            </a:pPr>
            <a:r>
              <a:rPr lang="zh-CN" altLang="en-US" sz="5500" b="1" i="0" u="none" strike="noStrike" kern="100" baseline="0" dirty="0">
                <a:solidFill>
                  <a:srgbClr val="FF0000"/>
                </a:solidFill>
                <a:latin typeface="Arial" panose="020B0604020202020204" pitchFamily="34" charset="0"/>
                <a:ea typeface="黑体" panose="02010609060101010101" pitchFamily="49" charset="-122"/>
              </a:rPr>
              <a:t>斜面的坡度过小，小车可能运动不到底部；斜面的坡度过大，记录时间不准确，实验误差大。</a:t>
            </a:r>
          </a:p>
          <a:p>
            <a:pPr marR="0" lvl="0" rtl="0">
              <a:lnSpc>
                <a:spcPct val="170000"/>
              </a:lnSpc>
            </a:pPr>
            <a:r>
              <a:rPr lang="en-US" altLang="zh-CN" sz="5500" b="1" i="0" u="none" strike="noStrike" kern="100" baseline="0" dirty="0">
                <a:latin typeface="Arial" panose="020B0604020202020204" pitchFamily="34" charset="0"/>
                <a:ea typeface="黑体" panose="02010609060101010101" pitchFamily="49" charset="-122"/>
              </a:rPr>
              <a:t>4.</a:t>
            </a:r>
            <a:r>
              <a:rPr lang="zh-CN" altLang="en-US" sz="5500" b="1" i="0" u="none" strike="noStrike" kern="100" baseline="0" dirty="0">
                <a:latin typeface="Arial" panose="020B0604020202020204" pitchFamily="34" charset="0"/>
                <a:ea typeface="黑体" panose="02010609060101010101" pitchFamily="49" charset="-122"/>
              </a:rPr>
              <a:t>知识拓展：</a:t>
            </a:r>
          </a:p>
          <a:p>
            <a:pPr marR="0" lvl="0" rtl="0">
              <a:lnSpc>
                <a:spcPct val="170000"/>
              </a:lnSpc>
            </a:pPr>
            <a:r>
              <a:rPr lang="zh-CN" altLang="en-US" sz="5500" b="1" i="0" u="none" strike="noStrike" kern="100" baseline="0" dirty="0">
                <a:latin typeface="Arial" panose="020B0604020202020204" pitchFamily="34" charset="0"/>
                <a:ea typeface="黑体" panose="02010609060101010101" pitchFamily="49" charset="-122"/>
              </a:rPr>
              <a:t>小明实验时。测出斜面顶端</a:t>
            </a:r>
            <a:r>
              <a:rPr lang="en-US" altLang="zh-CN" sz="5500" b="1" i="0" u="none" strike="noStrike" kern="100" baseline="0" dirty="0">
                <a:latin typeface="Arial" panose="020B0604020202020204" pitchFamily="34" charset="0"/>
                <a:ea typeface="黑体" panose="02010609060101010101" pitchFamily="49" charset="-122"/>
              </a:rPr>
              <a:t>A</a:t>
            </a:r>
            <a:r>
              <a:rPr lang="zh-CN" altLang="en-US" sz="5500" b="1" i="0" u="none" strike="noStrike" kern="100" baseline="0" dirty="0">
                <a:latin typeface="Arial" panose="020B0604020202020204" pitchFamily="34" charset="0"/>
                <a:ea typeface="黑体" panose="02010609060101010101" pitchFamily="49" charset="-122"/>
              </a:rPr>
              <a:t>点到斜面底端</a:t>
            </a:r>
            <a:r>
              <a:rPr lang="en-US" altLang="zh-CN" sz="5500" b="1" i="0" u="none" strike="noStrike" kern="100" baseline="0" dirty="0">
                <a:latin typeface="Arial" panose="020B0604020202020204" pitchFamily="34" charset="0"/>
                <a:ea typeface="黑体" panose="02010609060101010101" pitchFamily="49" charset="-122"/>
              </a:rPr>
              <a:t>C</a:t>
            </a:r>
            <a:r>
              <a:rPr lang="zh-CN" altLang="en-US" sz="5500" b="1" i="0" u="none" strike="noStrike" kern="100" baseline="0" dirty="0">
                <a:latin typeface="Arial" panose="020B0604020202020204" pitchFamily="34" charset="0"/>
                <a:ea typeface="黑体" panose="02010609060101010101" pitchFamily="49" charset="-122"/>
              </a:rPr>
              <a:t>点的距离</a:t>
            </a:r>
            <a:r>
              <a:rPr lang="en-US" altLang="zh-CN" sz="5500" b="1" i="0" u="none" strike="noStrike" kern="100" baseline="0" dirty="0">
                <a:latin typeface="Arial" panose="020B0604020202020204" pitchFamily="34" charset="0"/>
                <a:ea typeface="黑体" panose="02010609060101010101" pitchFamily="49" charset="-122"/>
              </a:rPr>
              <a:t>s</a:t>
            </a:r>
            <a:r>
              <a:rPr lang="zh-CN" altLang="en-US" sz="5500" b="1" i="0" u="none" strike="noStrike" kern="100" baseline="0" dirty="0">
                <a:latin typeface="Arial" panose="020B0604020202020204" pitchFamily="34" charset="0"/>
                <a:ea typeface="黑体" panose="02010609060101010101" pitchFamily="49" charset="-122"/>
              </a:rPr>
              <a:t>和滑块通过的时间</a:t>
            </a:r>
            <a:r>
              <a:rPr lang="en-US" altLang="zh-CN" sz="5500" b="1" i="0" u="none" strike="noStrike" kern="100" baseline="0" dirty="0">
                <a:latin typeface="Arial" panose="020B0604020202020204" pitchFamily="34" charset="0"/>
                <a:ea typeface="黑体" panose="02010609060101010101" pitchFamily="49" charset="-122"/>
              </a:rPr>
              <a:t>t</a:t>
            </a:r>
            <a:r>
              <a:rPr lang="zh-CN" altLang="en-US" sz="5500" b="1" i="0" u="none" strike="noStrike" kern="100" baseline="0" dirty="0">
                <a:latin typeface="Arial" panose="020B0604020202020204" pitchFamily="34" charset="0"/>
                <a:ea typeface="黑体" panose="02010609060101010101" pitchFamily="49" charset="-122"/>
              </a:rPr>
              <a:t>，如图所示，利用测量的数据计算出平均速度比滑块的实际平均速度</a:t>
            </a:r>
            <a:r>
              <a:rPr lang="zh-CN" altLang="en-US" sz="5500" b="1" i="0" u="sng" strike="noStrike" kern="100" baseline="0" dirty="0">
                <a:latin typeface="Arial" panose="020B0604020202020204" pitchFamily="34" charset="0"/>
                <a:ea typeface="黑体" panose="02010609060101010101" pitchFamily="49" charset="-122"/>
              </a:rPr>
              <a:t>              </a:t>
            </a:r>
            <a:r>
              <a:rPr lang="zh-CN" altLang="en-US" sz="5500" b="1" i="0" u="none" strike="noStrike" kern="100" baseline="0" dirty="0">
                <a:latin typeface="Arial" panose="020B0604020202020204" pitchFamily="34" charset="0"/>
                <a:ea typeface="黑体" panose="02010609060101010101" pitchFamily="49" charset="-122"/>
              </a:rPr>
              <a:t>（选填“偏大”或“偏小”）。理由是：</a:t>
            </a:r>
            <a:endParaRPr lang="zh-CN" altLang="en-US" sz="5500" b="1" i="0" u="none" strike="noStrike" kern="100" baseline="0" dirty="0">
              <a:solidFill>
                <a:srgbClr val="FF0000"/>
              </a:solidFill>
              <a:latin typeface="Arial" panose="020B0604020202020204" pitchFamily="34" charset="0"/>
              <a:ea typeface="黑体" panose="02010609060101010101" pitchFamily="49" charset="-122"/>
            </a:endParaRP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p:txBody>
      </p:sp>
      <p:pic>
        <p:nvPicPr>
          <p:cNvPr id="4" name="图片 3">
            <a:extLst>
              <a:ext uri="{FF2B5EF4-FFF2-40B4-BE49-F238E27FC236}">
                <a16:creationId xmlns:a16="http://schemas.microsoft.com/office/drawing/2014/main" id="{F4B6E43D-6CEC-40AD-8722-527A4A0128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90006" y="1349651"/>
            <a:ext cx="2819400" cy="704850"/>
          </a:xfrm>
          <a:prstGeom prst="rect">
            <a:avLst/>
          </a:prstGeom>
          <a:noFill/>
          <a:ln>
            <a:noFill/>
          </a:ln>
        </p:spPr>
      </p:pic>
      <p:sp>
        <p:nvSpPr>
          <p:cNvPr id="5" name="Rectangle 2">
            <a:extLst>
              <a:ext uri="{FF2B5EF4-FFF2-40B4-BE49-F238E27FC236}">
                <a16:creationId xmlns:a16="http://schemas.microsoft.com/office/drawing/2014/main" id="{894EBBEC-6A30-0424-0433-177FE811C683}"/>
              </a:ext>
            </a:extLst>
          </p:cNvPr>
          <p:cNvSpPr>
            <a:spLocks noChangeArrowheads="1"/>
          </p:cNvSpPr>
          <p:nvPr/>
        </p:nvSpPr>
        <p:spPr bwMode="auto">
          <a:xfrm>
            <a:off x="140615" y="660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a:extLst>
              <a:ext uri="{FF2B5EF4-FFF2-40B4-BE49-F238E27FC236}">
                <a16:creationId xmlns:a16="http://schemas.microsoft.com/office/drawing/2014/main" id="{7A869B15-F0DE-864F-793B-54284ADD30E8}"/>
              </a:ext>
            </a:extLst>
          </p:cNvPr>
          <p:cNvGraphicFramePr>
            <a:graphicFrameLocks noChangeAspect="1"/>
          </p:cNvGraphicFramePr>
          <p:nvPr>
            <p:extLst>
              <p:ext uri="{D42A27DB-BD31-4B8C-83A1-F6EECF244321}">
                <p14:modId xmlns:p14="http://schemas.microsoft.com/office/powerpoint/2010/main" val="4292598984"/>
              </p:ext>
            </p:extLst>
          </p:nvPr>
        </p:nvGraphicFramePr>
        <p:xfrm>
          <a:off x="1820022" y="1944115"/>
          <a:ext cx="568176" cy="597313"/>
        </p:xfrm>
        <a:graphic>
          <a:graphicData uri="http://schemas.openxmlformats.org/presentationml/2006/ole">
            <mc:AlternateContent xmlns:mc="http://schemas.openxmlformats.org/markup-compatibility/2006">
              <mc:Choice xmlns:v="urn:schemas-microsoft-com:vml" Requires="v">
                <p:oleObj r:id="rId3" imgW="368300" imgH="393700" progId="Equation.DSMT4">
                  <p:embed/>
                </p:oleObj>
              </mc:Choice>
              <mc:Fallback>
                <p:oleObj r:id="rId3" imgW="368300" imgH="393700" progId="Equation.DSMT4">
                  <p:embed/>
                  <p:pic>
                    <p:nvPicPr>
                      <p:cNvPr id="6" name="对象 5">
                        <a:extLst>
                          <a:ext uri="{FF2B5EF4-FFF2-40B4-BE49-F238E27FC236}">
                            <a16:creationId xmlns:a16="http://schemas.microsoft.com/office/drawing/2014/main" id="{EE5FDA16-0ACC-C675-8116-C8008D78B1E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0022" y="1944115"/>
                        <a:ext cx="568176" cy="597313"/>
                      </a:xfrm>
                      <a:prstGeom prst="rect">
                        <a:avLst/>
                      </a:prstGeom>
                      <a:noFill/>
                    </p:spPr>
                  </p:pic>
                </p:oleObj>
              </mc:Fallback>
            </mc:AlternateContent>
          </a:graphicData>
        </a:graphic>
      </p:graphicFrame>
      <p:sp>
        <p:nvSpPr>
          <p:cNvPr id="8" name="文本框 7">
            <a:extLst>
              <a:ext uri="{FF2B5EF4-FFF2-40B4-BE49-F238E27FC236}">
                <a16:creationId xmlns:a16="http://schemas.microsoft.com/office/drawing/2014/main" id="{5BACCF4D-05DD-85EA-C7F0-3BA1D05B35FF}"/>
              </a:ext>
            </a:extLst>
          </p:cNvPr>
          <p:cNvSpPr txBox="1"/>
          <p:nvPr/>
        </p:nvSpPr>
        <p:spPr>
          <a:xfrm>
            <a:off x="6518439" y="5575183"/>
            <a:ext cx="849854" cy="369332"/>
          </a:xfrm>
          <a:prstGeom prst="rect">
            <a:avLst/>
          </a:prstGeom>
          <a:noFill/>
        </p:spPr>
        <p:txBody>
          <a:bodyPr wrap="square" rtlCol="0">
            <a:spAutoFit/>
          </a:bodyPr>
          <a:lstStyle/>
          <a:p>
            <a:r>
              <a:rPr lang="zh-CN" altLang="en-US" sz="1800" b="1" i="0" u="none" strike="noStrike" kern="100" baseline="0" dirty="0">
                <a:solidFill>
                  <a:srgbClr val="FF0000"/>
                </a:solidFill>
                <a:latin typeface="Arial" panose="020B0604020202020204" pitchFamily="34" charset="0"/>
                <a:ea typeface="黑体" panose="02010609060101010101" pitchFamily="49" charset="-122"/>
              </a:rPr>
              <a:t>偏大</a:t>
            </a:r>
            <a:endParaRPr lang="zh-CN" altLang="en-US" dirty="0"/>
          </a:p>
        </p:txBody>
      </p:sp>
      <p:sp>
        <p:nvSpPr>
          <p:cNvPr id="9" name="文本框 8">
            <a:extLst>
              <a:ext uri="{FF2B5EF4-FFF2-40B4-BE49-F238E27FC236}">
                <a16:creationId xmlns:a16="http://schemas.microsoft.com/office/drawing/2014/main" id="{B946260F-A0A2-4951-9271-549304CEA903}"/>
              </a:ext>
            </a:extLst>
          </p:cNvPr>
          <p:cNvSpPr txBox="1"/>
          <p:nvPr/>
        </p:nvSpPr>
        <p:spPr>
          <a:xfrm>
            <a:off x="5999946" y="6013134"/>
            <a:ext cx="2373686" cy="369332"/>
          </a:xfrm>
          <a:prstGeom prst="rect">
            <a:avLst/>
          </a:prstGeom>
          <a:noFill/>
        </p:spPr>
        <p:txBody>
          <a:bodyPr wrap="square" rtlCol="0">
            <a:spAutoFit/>
          </a:bodyPr>
          <a:lstStyle/>
          <a:p>
            <a:r>
              <a:rPr lang="zh-CN" altLang="en-US" sz="1800" b="1" i="0" u="none" strike="noStrike" kern="100" baseline="0" dirty="0">
                <a:solidFill>
                  <a:srgbClr val="FF0000"/>
                </a:solidFill>
                <a:latin typeface="Arial" panose="020B0604020202020204" pitchFamily="34" charset="0"/>
                <a:ea typeface="黑体" panose="02010609060101010101" pitchFamily="49" charset="-122"/>
              </a:rPr>
              <a:t>所测实际路程偏大 。</a:t>
            </a:r>
            <a:endParaRPr lang="zh-CN" altLang="en-US" dirty="0"/>
          </a:p>
        </p:txBody>
      </p:sp>
    </p:spTree>
    <p:extLst>
      <p:ext uri="{BB962C8B-B14F-4D97-AF65-F5344CB8AC3E}">
        <p14:creationId xmlns:p14="http://schemas.microsoft.com/office/powerpoint/2010/main" val="3077563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2" end="12"/>
                                            </p:txEl>
                                          </p:spTgt>
                                        </p:tgtEl>
                                        <p:attrNameLst>
                                          <p:attrName>style.visibility</p:attrName>
                                        </p:attrNameLst>
                                      </p:cBhvr>
                                      <p:to>
                                        <p:strVal val="visible"/>
                                      </p:to>
                                    </p:set>
                                    <p:animEffect transition="in" filter="wipe(down)">
                                      <p:cBhvr>
                                        <p:cTn id="7" dur="500"/>
                                        <p:tgtEl>
                                          <p:spTgt spid="3">
                                            <p:txEl>
                                              <p:pRg st="12" end="1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4" end="14"/>
                                            </p:txEl>
                                          </p:spTgt>
                                        </p:tgtEl>
                                        <p:attrNameLst>
                                          <p:attrName>style.visibility</p:attrName>
                                        </p:attrNameLst>
                                      </p:cBhvr>
                                      <p:to>
                                        <p:strVal val="visible"/>
                                      </p:to>
                                    </p:set>
                                    <p:animEffect transition="in" filter="wipe(down)">
                                      <p:cBhvr>
                                        <p:cTn id="12" dur="500"/>
                                        <p:tgtEl>
                                          <p:spTgt spid="3">
                                            <p:txEl>
                                              <p:pRg st="14" end="1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0553DF-A97F-8B02-4FED-73DD2D0C4BE0}"/>
              </a:ext>
            </a:extLst>
          </p:cNvPr>
          <p:cNvSpPr>
            <a:spLocks noGrp="1"/>
          </p:cNvSpPr>
          <p:nvPr>
            <p:ph type="title"/>
          </p:nvPr>
        </p:nvSpPr>
        <p:spPr>
          <a:xfrm>
            <a:off x="404513" y="-67734"/>
            <a:ext cx="8115543" cy="1208045"/>
          </a:xfrm>
        </p:spPr>
        <p:txBody>
          <a:bodyPr>
            <a:noAutofit/>
          </a:bodyPr>
          <a:lstStyle/>
          <a:p>
            <a:pPr marR="0" rtl="0"/>
            <a:r>
              <a:rPr lang="zh-CN" altLang="en-US" sz="3600" b="1" i="0" u="none" strike="noStrike" kern="1800" baseline="0" dirty="0">
                <a:latin typeface="宋体" panose="02010600030101010101" pitchFamily="2" charset="-122"/>
                <a:ea typeface="宋体" panose="02010600030101010101" pitchFamily="2" charset="-122"/>
              </a:rPr>
              <a:t>二、探究固体熔化时的温度变化规律</a:t>
            </a:r>
          </a:p>
        </p:txBody>
      </p:sp>
      <p:sp>
        <p:nvSpPr>
          <p:cNvPr id="3" name="文本占位符 2">
            <a:extLst>
              <a:ext uri="{FF2B5EF4-FFF2-40B4-BE49-F238E27FC236}">
                <a16:creationId xmlns:a16="http://schemas.microsoft.com/office/drawing/2014/main" id="{A1AFDA47-D68C-93EF-7602-7FE7006950EB}"/>
              </a:ext>
            </a:extLst>
          </p:cNvPr>
          <p:cNvSpPr>
            <a:spLocks noGrp="1"/>
          </p:cNvSpPr>
          <p:nvPr>
            <p:ph type="body" idx="1"/>
          </p:nvPr>
        </p:nvSpPr>
        <p:spPr>
          <a:xfrm>
            <a:off x="641180" y="1342015"/>
            <a:ext cx="11246020" cy="4649993"/>
          </a:xfrm>
        </p:spPr>
        <p:txBody>
          <a:bodyPr numCol="2">
            <a:normAutofit fontScale="92500" lnSpcReduction="20000"/>
          </a:bodyPr>
          <a:lstStyle/>
          <a:p>
            <a:pPr marR="0" lvl="0" rtl="0"/>
            <a:r>
              <a:rPr lang="en-US" altLang="zh-CN" b="1" i="0" u="none" strike="noStrike" kern="100" baseline="0" dirty="0">
                <a:latin typeface="Arial" panose="020B0604020202020204" pitchFamily="34" charset="0"/>
                <a:ea typeface="黑体" panose="02010609060101010101" pitchFamily="49" charset="-122"/>
              </a:rPr>
              <a:t>1.</a:t>
            </a:r>
            <a:r>
              <a:rPr lang="zh-CN" altLang="en-US" b="1" i="0" u="none" strike="noStrike" kern="100" baseline="0" dirty="0">
                <a:latin typeface="Arial" panose="020B0604020202020204" pitchFamily="34" charset="0"/>
                <a:ea typeface="黑体" panose="02010609060101010101" pitchFamily="49" charset="-122"/>
              </a:rPr>
              <a:t>实验装置：</a:t>
            </a: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a:p>
            <a:pPr marR="0" lvl="0" rtl="0"/>
            <a:r>
              <a:rPr lang="en-US" altLang="zh-CN" b="1" i="0" u="none" strike="noStrike" kern="100" baseline="0" dirty="0">
                <a:latin typeface="Arial" panose="020B0604020202020204" pitchFamily="34" charset="0"/>
                <a:ea typeface="黑体" panose="02010609060101010101" pitchFamily="49" charset="-122"/>
              </a:rPr>
              <a:t>2.</a:t>
            </a:r>
            <a:r>
              <a:rPr lang="zh-CN" altLang="en-US" b="1" i="0" u="none" strike="noStrike" kern="100" baseline="0" dirty="0">
                <a:latin typeface="Arial" panose="020B0604020202020204" pitchFamily="34" charset="0"/>
                <a:ea typeface="黑体" panose="02010609060101010101" pitchFamily="49" charset="-122"/>
              </a:rPr>
              <a:t>核心知识：</a:t>
            </a:r>
          </a:p>
          <a:p>
            <a:pPr marR="0" lvl="0" rtl="0"/>
            <a:r>
              <a:rPr lang="zh-CN" altLang="en-US" b="1" i="0" u="none" strike="noStrike" kern="100" baseline="0" dirty="0">
                <a:latin typeface="Arial" panose="020B0604020202020204" pitchFamily="34" charset="0"/>
                <a:ea typeface="黑体" panose="02010609060101010101" pitchFamily="49" charset="-122"/>
              </a:rPr>
              <a:t>①实验器材的组装顺序：</a:t>
            </a:r>
            <a:r>
              <a:rPr lang="zh-CN" altLang="en-US" b="1" i="0" u="sng" strike="noStrike" kern="100" baseline="0" dirty="0">
                <a:latin typeface="Arial" panose="020B0604020202020204" pitchFamily="34" charset="0"/>
                <a:ea typeface="黑体" panose="02010609060101010101" pitchFamily="49" charset="-122"/>
              </a:rPr>
              <a:t>                      </a:t>
            </a:r>
            <a:r>
              <a:rPr lang="zh-CN" altLang="en-US" b="1" i="0" u="none" strike="noStrike" kern="100" baseline="0" dirty="0">
                <a:solidFill>
                  <a:srgbClr val="FF0000"/>
                </a:solidFill>
                <a:latin typeface="Arial" panose="020B0604020202020204" pitchFamily="34" charset="0"/>
                <a:ea typeface="黑体" panose="02010609060101010101" pitchFamily="49" charset="-122"/>
              </a:rPr>
              <a:t>。</a:t>
            </a:r>
          </a:p>
          <a:p>
            <a:pPr marR="0" lvl="0" rtl="0"/>
            <a:r>
              <a:rPr lang="zh-CN" altLang="en-US" b="1" i="0" u="none" strike="noStrike" kern="100" baseline="0" dirty="0">
                <a:latin typeface="Arial" panose="020B0604020202020204" pitchFamily="34" charset="0"/>
                <a:ea typeface="黑体" panose="02010609060101010101" pitchFamily="49" charset="-122"/>
              </a:rPr>
              <a:t>②石棉网的作用：</a:t>
            </a:r>
            <a:r>
              <a:rPr lang="zh-CN" altLang="en-US" b="1" i="0" u="sng" strike="noStrike" kern="100" baseline="0" dirty="0">
                <a:latin typeface="Arial" panose="020B0604020202020204" pitchFamily="34" charset="0"/>
                <a:ea typeface="黑体" panose="02010609060101010101" pitchFamily="49" charset="-122"/>
              </a:rPr>
              <a:t>                    </a:t>
            </a:r>
            <a:r>
              <a:rPr lang="zh-CN" altLang="en-US" b="1" i="0" u="none" strike="noStrike" kern="100" baseline="0" dirty="0">
                <a:latin typeface="Arial" panose="020B0604020202020204" pitchFamily="34" charset="0"/>
                <a:ea typeface="黑体" panose="02010609060101010101" pitchFamily="49" charset="-122"/>
              </a:rPr>
              <a:t>   </a:t>
            </a:r>
            <a:r>
              <a:rPr lang="zh-CN" altLang="en-US" b="1" kern="100" dirty="0">
                <a:solidFill>
                  <a:srgbClr val="FF0000"/>
                </a:solidFill>
                <a:latin typeface="Arial" panose="020B0604020202020204" pitchFamily="34" charset="0"/>
                <a:ea typeface="黑体" panose="02010609060101010101" pitchFamily="49" charset="-122"/>
              </a:rPr>
              <a:t>。</a:t>
            </a:r>
          </a:p>
          <a:p>
            <a:pPr marR="0" lvl="0" rtl="0"/>
            <a:r>
              <a:rPr lang="zh-CN" altLang="en-US" b="1" i="0" u="none" strike="noStrike" kern="100" baseline="0" dirty="0">
                <a:latin typeface="Arial" panose="020B0604020202020204" pitchFamily="34" charset="0"/>
                <a:ea typeface="黑体" panose="02010609060101010101" pitchFamily="49" charset="-122"/>
              </a:rPr>
              <a:t>③温度计的使用和读数。</a:t>
            </a:r>
          </a:p>
          <a:p>
            <a:pPr marR="0" lvl="0" rtl="0"/>
            <a:r>
              <a:rPr lang="zh-CN" altLang="en-US" b="1" i="0" u="none" strike="noStrike" kern="100" baseline="0" dirty="0">
                <a:latin typeface="Arial" panose="020B0604020202020204" pitchFamily="34" charset="0"/>
                <a:ea typeface="黑体" panose="02010609060101010101" pitchFamily="49" charset="-122"/>
              </a:rPr>
              <a:t>④采用水浴法加热的优点：</a:t>
            </a:r>
            <a:endParaRPr lang="en-US" altLang="zh-CN" b="1" i="0" u="none" strike="noStrike" kern="100" baseline="0" dirty="0">
              <a:latin typeface="Arial" panose="020B0604020202020204" pitchFamily="34" charset="0"/>
              <a:ea typeface="黑体" panose="02010609060101010101" pitchFamily="49" charset="-122"/>
            </a:endParaRPr>
          </a:p>
          <a:p>
            <a:pPr marR="0" lvl="0" rtl="0"/>
            <a:r>
              <a:rPr lang="zh-CN" altLang="en-US" b="1" i="0" u="none" strike="noStrike" kern="100" baseline="0" dirty="0">
                <a:latin typeface="Arial" panose="020B0604020202020204" pitchFamily="34" charset="0"/>
                <a:ea typeface="黑体" panose="02010609060101010101" pitchFamily="49" charset="-122"/>
              </a:rPr>
              <a:t> </a:t>
            </a:r>
            <a:r>
              <a:rPr lang="zh-CN" altLang="en-US" b="1" i="0" u="none" strike="noStrike" kern="100" baseline="0" dirty="0">
                <a:solidFill>
                  <a:srgbClr val="FF0000"/>
                </a:solidFill>
                <a:latin typeface="Arial" panose="020B0604020202020204" pitchFamily="34" charset="0"/>
                <a:ea typeface="黑体" panose="02010609060101010101" pitchFamily="49" charset="-122"/>
              </a:rPr>
              <a:t>①物体受热均匀；②诚慢加热过程，便于观察温度的变化规律 。</a:t>
            </a:r>
          </a:p>
          <a:p>
            <a:pPr marR="0" lvl="0" rtl="0"/>
            <a:r>
              <a:rPr lang="zh-CN" altLang="en-US" b="1" i="0" u="none" strike="noStrike" kern="100" baseline="0" dirty="0">
                <a:latin typeface="Arial" panose="020B0604020202020204" pitchFamily="34" charset="0"/>
                <a:ea typeface="黑体" panose="02010609060101010101" pitchFamily="49" charset="-122"/>
              </a:rPr>
              <a:t>⑤根据曲线图判断物质是晶体还是非晶体、熔点、某时刻下的状态和熔化时间。</a:t>
            </a:r>
          </a:p>
          <a:p>
            <a:pPr marR="0" lvl="0" rtl="0"/>
            <a:r>
              <a:rPr lang="zh-CN" altLang="en-US" b="1" i="0" u="none" strike="noStrike" kern="100" baseline="0" dirty="0">
                <a:latin typeface="Arial" panose="020B0604020202020204" pitchFamily="34" charset="0"/>
                <a:ea typeface="黑体" panose="02010609060101010101" pitchFamily="49" charset="-122"/>
              </a:rPr>
              <a:t>⑥判断晶体的熔点。</a:t>
            </a:r>
          </a:p>
          <a:p>
            <a:pPr marR="0" lvl="0" rtl="0"/>
            <a:r>
              <a:rPr lang="zh-CN" altLang="en-US" b="1" i="0" u="none" strike="noStrike" kern="100" baseline="0" dirty="0">
                <a:latin typeface="Arial" panose="020B0604020202020204" pitchFamily="34" charset="0"/>
                <a:ea typeface="黑体" panose="02010609060101010101" pitchFamily="49" charset="-122"/>
              </a:rPr>
              <a:t>⑦绘制熔化图像，分析各阶段物质所处的状态。</a:t>
            </a:r>
          </a:p>
          <a:p>
            <a:pPr marR="0" lvl="0" rtl="0"/>
            <a:r>
              <a:rPr lang="zh-CN" altLang="en-US" b="1" i="0" u="none" strike="noStrike" kern="100" baseline="0" dirty="0">
                <a:latin typeface="Arial" panose="020B0604020202020204" pitchFamily="34" charset="0"/>
                <a:ea typeface="黑体" panose="02010609060101010101" pitchFamily="49" charset="-122"/>
              </a:rPr>
              <a:t>⑧图乙中 </a:t>
            </a:r>
            <a:r>
              <a:rPr lang="en-US" altLang="zh-CN" b="1" i="0" u="none" strike="noStrike" kern="100" baseline="0" dirty="0">
                <a:latin typeface="Arial" panose="020B0604020202020204" pitchFamily="34" charset="0"/>
                <a:ea typeface="黑体" panose="02010609060101010101" pitchFamily="49" charset="-122"/>
              </a:rPr>
              <a:t>BC</a:t>
            </a:r>
            <a:r>
              <a:rPr lang="zh-CN" altLang="en-US" b="1" i="0" u="none" strike="noStrike" kern="100" baseline="0" dirty="0">
                <a:latin typeface="Arial" panose="020B0604020202020204" pitchFamily="34" charset="0"/>
                <a:ea typeface="黑体" panose="02010609060101010101" pitchFamily="49" charset="-122"/>
              </a:rPr>
              <a:t>段对应时间内。试管里物质的温度</a:t>
            </a:r>
            <a:endParaRPr lang="en-US" altLang="zh-CN" b="1" i="0" u="none" strike="noStrike" kern="100" baseline="0" dirty="0">
              <a:latin typeface="Arial" panose="020B0604020202020204" pitchFamily="34" charset="0"/>
              <a:ea typeface="黑体" panose="02010609060101010101" pitchFamily="49" charset="-122"/>
            </a:endParaRPr>
          </a:p>
          <a:p>
            <a:pPr marL="0" marR="0" lvl="0" indent="0" rtl="0">
              <a:buNone/>
            </a:pPr>
            <a:r>
              <a:rPr lang="zh-CN" altLang="en-US" b="1" i="0" strike="noStrike" kern="100" baseline="0" dirty="0">
                <a:latin typeface="Arial" panose="020B0604020202020204" pitchFamily="34" charset="0"/>
                <a:ea typeface="黑体" panose="02010609060101010101" pitchFamily="49" charset="-122"/>
              </a:rPr>
              <a:t>     </a:t>
            </a:r>
            <a:r>
              <a:rPr lang="zh-CN" altLang="en-US" b="1" i="0" u="sng" strike="noStrike" kern="100" baseline="0" dirty="0">
                <a:latin typeface="Arial" panose="020B0604020202020204" pitchFamily="34" charset="0"/>
                <a:ea typeface="黑体" panose="02010609060101010101" pitchFamily="49" charset="-122"/>
              </a:rPr>
              <a:t>            </a:t>
            </a:r>
            <a:r>
              <a:rPr lang="zh-CN" altLang="en-US" b="1" i="0" u="none" strike="noStrike" kern="100" baseline="0" dirty="0">
                <a:latin typeface="Arial" panose="020B0604020202020204" pitchFamily="34" charset="0"/>
                <a:ea typeface="黑体" panose="02010609060101010101" pitchFamily="49" charset="-122"/>
              </a:rPr>
              <a:t>（选填“升高”“降低”或“不变”）。</a:t>
            </a:r>
          </a:p>
          <a:p>
            <a:pPr marR="0" lvl="0" rtl="0"/>
            <a:r>
              <a:rPr lang="en-US" altLang="zh-CN" b="1" i="0" u="none" strike="noStrike" kern="100" baseline="0" dirty="0">
                <a:latin typeface="Arial" panose="020B0604020202020204" pitchFamily="34" charset="0"/>
                <a:ea typeface="黑体" panose="02010609060101010101" pitchFamily="49" charset="-122"/>
              </a:rPr>
              <a:t>3.</a:t>
            </a:r>
            <a:r>
              <a:rPr lang="zh-CN" altLang="en-US" b="1" i="0" u="none" strike="noStrike" kern="100" baseline="0" dirty="0">
                <a:latin typeface="Arial" panose="020B0604020202020204" pitchFamily="34" charset="0"/>
                <a:ea typeface="黑体" panose="02010609060101010101" pitchFamily="49" charset="-122"/>
              </a:rPr>
              <a:t>知识拓展：</a:t>
            </a:r>
          </a:p>
          <a:p>
            <a:pPr marR="0" lvl="0" rtl="0"/>
            <a:r>
              <a:rPr lang="zh-CN" altLang="en-US" b="1" i="0" u="none" strike="noStrike" kern="100" baseline="0" dirty="0">
                <a:latin typeface="Arial" panose="020B0604020202020204" pitchFamily="34" charset="0"/>
                <a:ea typeface="黑体" panose="02010609060101010101" pitchFamily="49" charset="-122"/>
              </a:rPr>
              <a:t>①熔化过程中温度和热量的变化规律： </a:t>
            </a:r>
            <a:endParaRPr lang="en-US" altLang="zh-CN" b="1" i="0" u="none" strike="noStrike" kern="100" baseline="0" dirty="0">
              <a:latin typeface="Arial" panose="020B0604020202020204" pitchFamily="34" charset="0"/>
              <a:ea typeface="黑体" panose="02010609060101010101" pitchFamily="49" charset="-122"/>
            </a:endParaRPr>
          </a:p>
          <a:p>
            <a:pPr marR="0" lvl="0" rtl="0"/>
            <a:r>
              <a:rPr lang="zh-CN" altLang="en-US" b="1" i="0" u="none" strike="noStrike" kern="100" baseline="0" dirty="0">
                <a:solidFill>
                  <a:srgbClr val="FF0000"/>
                </a:solidFill>
                <a:latin typeface="Arial" panose="020B0604020202020204" pitchFamily="34" charset="0"/>
                <a:ea typeface="黑体" panose="02010609060101010101" pitchFamily="49" charset="-122"/>
              </a:rPr>
              <a:t>吸热，晶体温度不变，非晶体温度升高 。</a:t>
            </a:r>
          </a:p>
          <a:p>
            <a:pPr marR="0" lvl="0" rtl="0"/>
            <a:r>
              <a:rPr lang="zh-CN" altLang="en-US" b="1" i="0" u="none" strike="noStrike" kern="100" baseline="0" dirty="0">
                <a:latin typeface="Arial" panose="020B0604020202020204" pitchFamily="34" charset="0"/>
                <a:ea typeface="黑体" panose="02010609060101010101" pitchFamily="49" charset="-122"/>
              </a:rPr>
              <a:t>③比较图象中 </a:t>
            </a:r>
            <a:r>
              <a:rPr lang="en-US" altLang="zh-CN" b="1" i="0" u="none" strike="noStrike" kern="100" baseline="0" dirty="0">
                <a:latin typeface="Arial" panose="020B0604020202020204" pitchFamily="34" charset="0"/>
                <a:ea typeface="黑体" panose="02010609060101010101" pitchFamily="49" charset="-122"/>
              </a:rPr>
              <a:t>AB</a:t>
            </a:r>
            <a:r>
              <a:rPr lang="zh-CN" altLang="en-US" b="1" i="0" u="none" strike="noStrike" kern="100" baseline="0" dirty="0">
                <a:latin typeface="Arial" panose="020B0604020202020204" pitchFamily="34" charset="0"/>
                <a:ea typeface="黑体" panose="02010609060101010101" pitchFamily="49" charset="-122"/>
              </a:rPr>
              <a:t>段与 </a:t>
            </a:r>
            <a:r>
              <a:rPr lang="en-US" altLang="zh-CN" b="1" i="0" u="none" strike="noStrike" kern="100" baseline="0" dirty="0">
                <a:latin typeface="Arial" panose="020B0604020202020204" pitchFamily="34" charset="0"/>
                <a:ea typeface="黑体" panose="02010609060101010101" pitchFamily="49" charset="-122"/>
              </a:rPr>
              <a:t>CD</a:t>
            </a:r>
            <a:r>
              <a:rPr lang="zh-CN" altLang="en-US" b="1" i="0" u="none" strike="noStrike" kern="100" baseline="0" dirty="0">
                <a:latin typeface="Arial" panose="020B0604020202020204" pitchFamily="34" charset="0"/>
                <a:ea typeface="黑体" panose="02010609060101010101" pitchFamily="49" charset="-122"/>
              </a:rPr>
              <a:t>段可知：该物质在 </a:t>
            </a:r>
            <a:r>
              <a:rPr lang="en-US" altLang="zh-CN" b="1" i="0" u="none" strike="noStrike" kern="100" baseline="0" dirty="0">
                <a:latin typeface="Arial" panose="020B0604020202020204" pitchFamily="34" charset="0"/>
                <a:ea typeface="黑体" panose="02010609060101010101" pitchFamily="49" charset="-122"/>
              </a:rPr>
              <a:t>CD </a:t>
            </a:r>
            <a:r>
              <a:rPr lang="zh-CN" altLang="en-US" b="1" i="0" u="none" strike="noStrike" kern="100" baseline="0" dirty="0">
                <a:latin typeface="Arial" panose="020B0604020202020204" pitchFamily="34" charset="0"/>
                <a:ea typeface="黑体" panose="02010609060101010101" pitchFamily="49" charset="-122"/>
              </a:rPr>
              <a:t>（选填“</a:t>
            </a:r>
            <a:r>
              <a:rPr lang="en-US" altLang="zh-CN" b="1" i="0" u="none" strike="noStrike" kern="100" baseline="0" dirty="0">
                <a:latin typeface="Arial" panose="020B0604020202020204" pitchFamily="34" charset="0"/>
                <a:ea typeface="黑体" panose="02010609060101010101" pitchFamily="49" charset="-122"/>
              </a:rPr>
              <a:t>AB”</a:t>
            </a:r>
            <a:r>
              <a:rPr lang="zh-CN" altLang="en-US" b="1" i="0" u="none" strike="noStrike" kern="100" baseline="0" dirty="0">
                <a:latin typeface="Arial" panose="020B0604020202020204" pitchFamily="34" charset="0"/>
                <a:ea typeface="黑体" panose="02010609060101010101" pitchFamily="49" charset="-122"/>
              </a:rPr>
              <a:t>或“</a:t>
            </a:r>
            <a:r>
              <a:rPr lang="en-US" altLang="zh-CN" b="1" i="0" u="none" strike="noStrike" kern="100" baseline="0" dirty="0">
                <a:latin typeface="Arial" panose="020B0604020202020204" pitchFamily="34" charset="0"/>
                <a:ea typeface="黑体" panose="02010609060101010101" pitchFamily="49" charset="-122"/>
              </a:rPr>
              <a:t>CD”</a:t>
            </a:r>
            <a:r>
              <a:rPr lang="zh-CN" altLang="en-US" b="1" i="0" u="none" strike="noStrike" kern="100" baseline="0" dirty="0">
                <a:latin typeface="Arial" panose="020B0604020202020204" pitchFamily="34" charset="0"/>
                <a:ea typeface="黑体" panose="02010609060101010101" pitchFamily="49" charset="-122"/>
              </a:rPr>
              <a:t>）段吸热能力强。</a:t>
            </a:r>
          </a:p>
          <a:p>
            <a:pPr marR="0" lvl="0" rtl="0"/>
            <a:r>
              <a:rPr lang="zh-CN" altLang="en-US" b="1" i="0" u="none" strike="noStrike" kern="100" baseline="0" dirty="0">
                <a:latin typeface="Arial" panose="020B0604020202020204" pitchFamily="34" charset="0"/>
                <a:ea typeface="黑体" panose="02010609060101010101" pitchFamily="49" charset="-122"/>
              </a:rPr>
              <a:t>④由图乙可以判断该固体是 </a:t>
            </a:r>
            <a:r>
              <a:rPr lang="zh-CN" altLang="en-US" b="1" i="0" u="none" strike="noStrike" kern="100" baseline="0" dirty="0">
                <a:solidFill>
                  <a:srgbClr val="FF0000"/>
                </a:solidFill>
                <a:latin typeface="Arial" panose="020B0604020202020204" pitchFamily="34" charset="0"/>
                <a:ea typeface="黑体" panose="02010609060101010101" pitchFamily="49" charset="-122"/>
              </a:rPr>
              <a:t>冰</a:t>
            </a:r>
            <a:r>
              <a:rPr lang="zh-CN" altLang="en-US" b="1" i="0" u="none" strike="noStrike" kern="100" baseline="0" dirty="0">
                <a:latin typeface="Arial" panose="020B0604020202020204" pitchFamily="34" charset="0"/>
                <a:ea typeface="黑体" panose="02010609060101010101" pitchFamily="49" charset="-122"/>
              </a:rPr>
              <a:t> （填名称），若该物质全部熔化后，继续用酒精灯不断加热，试管中的液体最终 </a:t>
            </a:r>
            <a:r>
              <a:rPr lang="zh-CN" altLang="en-US" b="1" i="0" u="none" strike="noStrike" kern="100" baseline="0" dirty="0">
                <a:solidFill>
                  <a:srgbClr val="FF0000"/>
                </a:solidFill>
                <a:latin typeface="Arial" panose="020B0604020202020204" pitchFamily="34" charset="0"/>
                <a:ea typeface="黑体" panose="02010609060101010101" pitchFamily="49" charset="-122"/>
              </a:rPr>
              <a:t>不会</a:t>
            </a:r>
            <a:r>
              <a:rPr lang="zh-CN" altLang="en-US" b="1" i="0" u="none" strike="noStrike" kern="100" baseline="0" dirty="0">
                <a:latin typeface="Arial" panose="020B0604020202020204" pitchFamily="34" charset="0"/>
                <a:ea typeface="黑体" panose="02010609060101010101" pitchFamily="49" charset="-122"/>
              </a:rPr>
              <a:t> （选填“会”或“不会”）沸腾，原因是：</a:t>
            </a:r>
            <a:r>
              <a:rPr lang="zh-CN" altLang="en-US" b="1" i="0" u="sng" strike="noStrike" kern="100" baseline="0" dirty="0">
                <a:latin typeface="Arial" panose="020B0604020202020204" pitchFamily="34" charset="0"/>
                <a:ea typeface="黑体" panose="02010609060101010101" pitchFamily="49" charset="-122"/>
              </a:rPr>
              <a:t>                                           </a:t>
            </a:r>
            <a:r>
              <a:rPr lang="zh-CN" altLang="en-US" b="1" i="0" u="none" strike="noStrike" kern="100" baseline="0" dirty="0">
                <a:latin typeface="Arial" panose="020B0604020202020204" pitchFamily="34" charset="0"/>
                <a:ea typeface="黑体" panose="02010609060101010101" pitchFamily="49" charset="-122"/>
              </a:rPr>
              <a:t> 。</a:t>
            </a:r>
            <a:r>
              <a:rPr lang="zh-CN" altLang="en-US" b="1" i="0" u="sng" strike="noStrike" kern="100" baseline="0" dirty="0">
                <a:latin typeface="Arial" panose="020B0604020202020204" pitchFamily="34" charset="0"/>
                <a:ea typeface="黑体" panose="02010609060101010101" pitchFamily="49" charset="-122"/>
              </a:rPr>
              <a:t>                   </a:t>
            </a:r>
            <a:r>
              <a:rPr lang="zh-CN" altLang="en-US" b="1" i="0" u="none" strike="noStrike" kern="100" baseline="0" dirty="0">
                <a:latin typeface="Arial" panose="020B0604020202020204" pitchFamily="34" charset="0"/>
                <a:ea typeface="黑体" panose="02010609060101010101" pitchFamily="49" charset="-122"/>
              </a:rPr>
              <a:t>  </a:t>
            </a:r>
            <a:r>
              <a:rPr lang="zh-CN" altLang="en-US" b="1" i="0" u="sng" strike="noStrike" kern="100" baseline="0" dirty="0">
                <a:solidFill>
                  <a:srgbClr val="FF0000"/>
                </a:solidFill>
                <a:latin typeface="Arial" panose="020B0604020202020204" pitchFamily="34" charset="0"/>
                <a:ea typeface="黑体" panose="02010609060101010101" pitchFamily="49" charset="-122"/>
              </a:rPr>
              <a:t>                                         </a:t>
            </a:r>
            <a:r>
              <a:rPr lang="zh-CN" altLang="en-US" b="1" i="0" u="none" strike="noStrike" kern="100" baseline="0" dirty="0">
                <a:solidFill>
                  <a:srgbClr val="FF0000"/>
                </a:solidFill>
                <a:latin typeface="Arial" panose="020B0604020202020204" pitchFamily="34" charset="0"/>
                <a:ea typeface="黑体" panose="02010609060101010101" pitchFamily="49" charset="-122"/>
              </a:rPr>
              <a:t>     </a:t>
            </a:r>
            <a:endParaRPr lang="en-US" altLang="zh-CN" b="1" i="0" u="none" strike="noStrike" kern="100" baseline="0" dirty="0">
              <a:solidFill>
                <a:srgbClr val="FF0000"/>
              </a:solidFill>
              <a:latin typeface="Arial" panose="020B0604020202020204" pitchFamily="34" charset="0"/>
              <a:ea typeface="黑体" panose="02010609060101010101" pitchFamily="49" charset="-122"/>
            </a:endParaRPr>
          </a:p>
          <a:p>
            <a:pPr marL="0" marR="0" lvl="0" indent="0" rtl="0">
              <a:buNone/>
            </a:pPr>
            <a:r>
              <a:rPr lang="zh-CN" altLang="en-US" b="1" i="0" u="none" strike="noStrike" kern="100" baseline="0" dirty="0">
                <a:solidFill>
                  <a:srgbClr val="FF0000"/>
                </a:solidFill>
                <a:latin typeface="Arial" panose="020B0604020202020204" pitchFamily="34" charset="0"/>
                <a:ea typeface="黑体" panose="02010609060101010101" pitchFamily="49" charset="-122"/>
              </a:rPr>
              <a:t>试管中的水与烧杯中的水温度相同，不能继续吸热 。</a:t>
            </a: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p:txBody>
      </p:sp>
      <p:pic>
        <p:nvPicPr>
          <p:cNvPr id="4" name="图片 3">
            <a:extLst>
              <a:ext uri="{FF2B5EF4-FFF2-40B4-BE49-F238E27FC236}">
                <a16:creationId xmlns:a16="http://schemas.microsoft.com/office/drawing/2014/main" id="{95A656C0-593A-07CE-039D-03CA701F7B1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14115" y="865992"/>
            <a:ext cx="2611771" cy="1448110"/>
          </a:xfrm>
          <a:prstGeom prst="rect">
            <a:avLst/>
          </a:prstGeom>
          <a:noFill/>
          <a:ln>
            <a:noFill/>
          </a:ln>
        </p:spPr>
      </p:pic>
      <p:sp>
        <p:nvSpPr>
          <p:cNvPr id="5" name="文本框 4">
            <a:extLst>
              <a:ext uri="{FF2B5EF4-FFF2-40B4-BE49-F238E27FC236}">
                <a16:creationId xmlns:a16="http://schemas.microsoft.com/office/drawing/2014/main" id="{C0B74708-AD3F-C543-0D27-E3ECA19CE721}"/>
              </a:ext>
            </a:extLst>
          </p:cNvPr>
          <p:cNvSpPr txBox="1"/>
          <p:nvPr/>
        </p:nvSpPr>
        <p:spPr>
          <a:xfrm>
            <a:off x="3711169" y="2314102"/>
            <a:ext cx="1502229" cy="369332"/>
          </a:xfrm>
          <a:prstGeom prst="rect">
            <a:avLst/>
          </a:prstGeom>
          <a:noFill/>
        </p:spPr>
        <p:txBody>
          <a:bodyPr wrap="square" rtlCol="0">
            <a:spAutoFit/>
          </a:bodyPr>
          <a:lstStyle/>
          <a:p>
            <a:r>
              <a:rPr lang="zh-CN" altLang="en-US" b="1" i="0" u="none" strike="noStrike" kern="100" baseline="0" dirty="0">
                <a:solidFill>
                  <a:srgbClr val="FF0000"/>
                </a:solidFill>
                <a:latin typeface="Arial" panose="020B0604020202020204" pitchFamily="34" charset="0"/>
                <a:ea typeface="黑体" panose="02010609060101010101" pitchFamily="49" charset="-122"/>
              </a:rPr>
              <a:t>自下而上</a:t>
            </a:r>
            <a:endParaRPr lang="zh-CN" altLang="en-US" dirty="0"/>
          </a:p>
        </p:txBody>
      </p:sp>
      <p:sp>
        <p:nvSpPr>
          <p:cNvPr id="7" name="文本框 6">
            <a:extLst>
              <a:ext uri="{FF2B5EF4-FFF2-40B4-BE49-F238E27FC236}">
                <a16:creationId xmlns:a16="http://schemas.microsoft.com/office/drawing/2014/main" id="{D340E1EF-572C-7ED4-1AA7-83084066CAD9}"/>
              </a:ext>
            </a:extLst>
          </p:cNvPr>
          <p:cNvSpPr txBox="1"/>
          <p:nvPr/>
        </p:nvSpPr>
        <p:spPr>
          <a:xfrm>
            <a:off x="3058026" y="2794598"/>
            <a:ext cx="1306286" cy="369332"/>
          </a:xfrm>
          <a:prstGeom prst="rect">
            <a:avLst/>
          </a:prstGeom>
          <a:noFill/>
        </p:spPr>
        <p:txBody>
          <a:bodyPr wrap="square" rtlCol="0">
            <a:spAutoFit/>
          </a:bodyPr>
          <a:lstStyle/>
          <a:p>
            <a:r>
              <a:rPr lang="zh-CN" altLang="en-US" b="1" kern="100" dirty="0">
                <a:solidFill>
                  <a:srgbClr val="FF0000"/>
                </a:solidFill>
                <a:latin typeface="Arial" panose="020B0604020202020204" pitchFamily="34" charset="0"/>
                <a:ea typeface="黑体" panose="02010609060101010101" pitchFamily="49" charset="-122"/>
              </a:rPr>
              <a:t>均匀受热</a:t>
            </a:r>
            <a:endParaRPr lang="zh-CN" altLang="en-US" dirty="0"/>
          </a:p>
        </p:txBody>
      </p:sp>
      <p:sp>
        <p:nvSpPr>
          <p:cNvPr id="9" name="文本框 8">
            <a:extLst>
              <a:ext uri="{FF2B5EF4-FFF2-40B4-BE49-F238E27FC236}">
                <a16:creationId xmlns:a16="http://schemas.microsoft.com/office/drawing/2014/main" id="{9B73C196-6450-2554-AF01-9CFA3436471D}"/>
              </a:ext>
            </a:extLst>
          </p:cNvPr>
          <p:cNvSpPr txBox="1"/>
          <p:nvPr/>
        </p:nvSpPr>
        <p:spPr>
          <a:xfrm>
            <a:off x="6665771" y="1590047"/>
            <a:ext cx="914400" cy="369332"/>
          </a:xfrm>
          <a:prstGeom prst="rect">
            <a:avLst/>
          </a:prstGeom>
          <a:noFill/>
        </p:spPr>
        <p:txBody>
          <a:bodyPr wrap="square" rtlCol="0">
            <a:spAutoFit/>
          </a:bodyPr>
          <a:lstStyle/>
          <a:p>
            <a:r>
              <a:rPr lang="zh-CN" altLang="en-US" b="1" i="0" u="none" strike="noStrike" kern="100" baseline="0" dirty="0">
                <a:solidFill>
                  <a:srgbClr val="FF0000"/>
                </a:solidFill>
                <a:latin typeface="Arial" panose="020B0604020202020204" pitchFamily="34" charset="0"/>
                <a:ea typeface="黑体" panose="02010609060101010101" pitchFamily="49" charset="-122"/>
              </a:rPr>
              <a:t>不变</a:t>
            </a:r>
            <a:endParaRPr lang="zh-CN" altLang="en-US" dirty="0"/>
          </a:p>
        </p:txBody>
      </p:sp>
    </p:spTree>
    <p:extLst>
      <p:ext uri="{BB962C8B-B14F-4D97-AF65-F5344CB8AC3E}">
        <p14:creationId xmlns:p14="http://schemas.microsoft.com/office/powerpoint/2010/main" val="264830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wipe(down)">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15" end="15"/>
                                            </p:txEl>
                                          </p:spTgt>
                                        </p:tgtEl>
                                        <p:attrNameLst>
                                          <p:attrName>style.visibility</p:attrName>
                                        </p:attrNameLst>
                                      </p:cBhvr>
                                      <p:to>
                                        <p:strVal val="visible"/>
                                      </p:to>
                                    </p:set>
                                    <p:animEffect transition="in" filter="wipe(down)">
                                      <p:cBhvr>
                                        <p:cTn id="27" dur="500"/>
                                        <p:tgtEl>
                                          <p:spTgt spid="3">
                                            <p:txEl>
                                              <p:pRg st="15" end="1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18" end="18"/>
                                            </p:txEl>
                                          </p:spTgt>
                                        </p:tgtEl>
                                        <p:attrNameLst>
                                          <p:attrName>style.visibility</p:attrName>
                                        </p:attrNameLst>
                                      </p:cBhvr>
                                      <p:to>
                                        <p:strVal val="visible"/>
                                      </p:to>
                                    </p:set>
                                    <p:animEffect transition="in" filter="wipe(down)">
                                      <p:cBhvr>
                                        <p:cTn id="32"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B5A128-3E28-F102-1B18-DCD842A9C2E5}"/>
              </a:ext>
            </a:extLst>
          </p:cNvPr>
          <p:cNvSpPr>
            <a:spLocks noGrp="1"/>
          </p:cNvSpPr>
          <p:nvPr>
            <p:ph type="title"/>
          </p:nvPr>
        </p:nvSpPr>
        <p:spPr>
          <a:xfrm>
            <a:off x="324522" y="0"/>
            <a:ext cx="10058400" cy="1371600"/>
          </a:xfrm>
        </p:spPr>
        <p:txBody>
          <a:bodyPr>
            <a:normAutofit/>
          </a:bodyPr>
          <a:lstStyle/>
          <a:p>
            <a:pPr marR="0" rtl="0"/>
            <a:r>
              <a:rPr lang="zh-CN" altLang="en-US" sz="3600" b="1" i="0" u="none" strike="noStrike" kern="1800" baseline="0" dirty="0">
                <a:latin typeface="宋体" panose="02010600030101010101" pitchFamily="2" charset="-122"/>
                <a:ea typeface="宋体" panose="02010600030101010101" pitchFamily="2" charset="-122"/>
              </a:rPr>
              <a:t>三、探究水沸腾时的温度变化规律</a:t>
            </a:r>
          </a:p>
        </p:txBody>
      </p:sp>
      <p:sp>
        <p:nvSpPr>
          <p:cNvPr id="3" name="文本占位符 2">
            <a:extLst>
              <a:ext uri="{FF2B5EF4-FFF2-40B4-BE49-F238E27FC236}">
                <a16:creationId xmlns:a16="http://schemas.microsoft.com/office/drawing/2014/main" id="{3BEB3BA2-3A96-2B42-AA04-EFDC5127B3D8}"/>
              </a:ext>
            </a:extLst>
          </p:cNvPr>
          <p:cNvSpPr>
            <a:spLocks noGrp="1"/>
          </p:cNvSpPr>
          <p:nvPr>
            <p:ph type="body" idx="1"/>
          </p:nvPr>
        </p:nvSpPr>
        <p:spPr>
          <a:xfrm>
            <a:off x="623944" y="1157566"/>
            <a:ext cx="11243533" cy="5297021"/>
          </a:xfrm>
        </p:spPr>
        <p:txBody>
          <a:bodyPr numCol="2">
            <a:normAutofit fontScale="77500" lnSpcReduction="20000"/>
          </a:bodyPr>
          <a:lstStyle/>
          <a:p>
            <a:pPr marR="0" lvl="0" rtl="0"/>
            <a:r>
              <a:rPr lang="en-US" altLang="zh-CN" b="1" i="0" u="none" strike="noStrike" kern="100" baseline="0" dirty="0">
                <a:latin typeface="Arial" panose="020B0604020202020204" pitchFamily="34" charset="0"/>
                <a:ea typeface="黑体" panose="02010609060101010101" pitchFamily="49" charset="-122"/>
              </a:rPr>
              <a:t>1.</a:t>
            </a:r>
            <a:r>
              <a:rPr lang="zh-CN" altLang="en-US" b="1" i="0" u="none" strike="noStrike" kern="100" baseline="0" dirty="0">
                <a:latin typeface="Arial" panose="020B0604020202020204" pitchFamily="34" charset="0"/>
                <a:ea typeface="黑体" panose="02010609060101010101" pitchFamily="49" charset="-122"/>
              </a:rPr>
              <a:t>实验装置：</a:t>
            </a: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a:p>
            <a:pPr marR="0" lvl="0" rtl="0"/>
            <a:r>
              <a:rPr lang="en-US" altLang="zh-CN" b="1" i="0" u="none" strike="noStrike" kern="100" baseline="0" dirty="0">
                <a:latin typeface="Arial" panose="020B0604020202020204" pitchFamily="34" charset="0"/>
                <a:ea typeface="黑体" panose="02010609060101010101" pitchFamily="49" charset="-122"/>
              </a:rPr>
              <a:t>2.</a:t>
            </a:r>
            <a:r>
              <a:rPr lang="zh-CN" altLang="en-US" b="1" i="0" u="none" strike="noStrike" kern="100" baseline="0" dirty="0">
                <a:latin typeface="Arial" panose="020B0604020202020204" pitchFamily="34" charset="0"/>
                <a:ea typeface="黑体" panose="02010609060101010101" pitchFamily="49" charset="-122"/>
              </a:rPr>
              <a:t>核心知识：</a:t>
            </a:r>
          </a:p>
          <a:p>
            <a:pPr marR="0" lvl="0" rtl="0"/>
            <a:r>
              <a:rPr lang="zh-CN" altLang="en-US" b="1" i="0" u="none" strike="noStrike" kern="100" baseline="0" dirty="0">
                <a:latin typeface="Arial" panose="020B0604020202020204" pitchFamily="34" charset="0"/>
                <a:ea typeface="黑体" panose="02010609060101010101" pitchFamily="49" charset="-122"/>
              </a:rPr>
              <a:t>①温度计的使用和读数。</a:t>
            </a:r>
            <a:endParaRPr lang="en-US" altLang="zh-CN" b="1" i="0" u="none" strike="noStrike" kern="100" baseline="0" dirty="0">
              <a:latin typeface="Arial" panose="020B0604020202020204" pitchFamily="34" charset="0"/>
              <a:ea typeface="黑体" panose="02010609060101010101" pitchFamily="49" charset="-122"/>
            </a:endParaRPr>
          </a:p>
          <a:p>
            <a:pPr marR="0" lvl="0" rtl="0"/>
            <a:endParaRPr lang="zh-CN" altLang="en-US" b="1" i="0" u="none" strike="noStrike" kern="100" baseline="0" dirty="0">
              <a:latin typeface="Arial" panose="020B0604020202020204" pitchFamily="34" charset="0"/>
              <a:ea typeface="黑体" panose="02010609060101010101" pitchFamily="49" charset="-122"/>
            </a:endParaRPr>
          </a:p>
          <a:p>
            <a:pPr marR="0" lvl="0" rtl="0"/>
            <a:r>
              <a:rPr lang="zh-CN" altLang="en-US" b="1" i="0" u="none" strike="noStrike" kern="100" baseline="0" dirty="0">
                <a:latin typeface="Arial" panose="020B0604020202020204" pitchFamily="34" charset="0"/>
                <a:ea typeface="黑体" panose="02010609060101010101" pitchFamily="49" charset="-122"/>
              </a:rPr>
              <a:t>②水沸腾前后气泡体积的变化： </a:t>
            </a:r>
            <a:endParaRPr lang="en-US" altLang="zh-CN" b="1" i="0" u="none" strike="noStrike" kern="100" baseline="0" dirty="0">
              <a:latin typeface="Arial" panose="020B0604020202020204" pitchFamily="34" charset="0"/>
              <a:ea typeface="黑体" panose="02010609060101010101" pitchFamily="49" charset="-122"/>
            </a:endParaRPr>
          </a:p>
          <a:p>
            <a:pPr marL="0" marR="0" lvl="0" indent="0" rtl="0">
              <a:buNone/>
            </a:pPr>
            <a:r>
              <a:rPr lang="zh-CN" altLang="en-US" b="1" i="0" u="none" strike="noStrike" kern="100" baseline="0" dirty="0">
                <a:solidFill>
                  <a:srgbClr val="FF0000"/>
                </a:solidFill>
                <a:latin typeface="Arial" panose="020B0604020202020204" pitchFamily="34" charset="0"/>
                <a:ea typeface="黑体" panose="02010609060101010101" pitchFamily="49" charset="-122"/>
              </a:rPr>
              <a:t>沸腾前，气泡由下到上、由大变小；沸腾后，气泡由下到上、由小变大 。</a:t>
            </a:r>
          </a:p>
          <a:p>
            <a:pPr marR="0" lvl="0" rtl="0"/>
            <a:r>
              <a:rPr lang="zh-CN" altLang="en-US" b="1" i="0" u="none" strike="noStrike" kern="100" baseline="0" dirty="0">
                <a:latin typeface="Arial" panose="020B0604020202020204" pitchFamily="34" charset="0"/>
                <a:ea typeface="黑体" panose="02010609060101010101" pitchFamily="49" charset="-122"/>
              </a:rPr>
              <a:t>③纸板及纸板上小孔的作用： </a:t>
            </a:r>
            <a:endParaRPr lang="en-US" altLang="zh-CN" b="1" i="0" u="none" strike="noStrike" kern="100" baseline="0" dirty="0">
              <a:latin typeface="Arial" panose="020B0604020202020204" pitchFamily="34" charset="0"/>
              <a:ea typeface="黑体" panose="02010609060101010101" pitchFamily="49" charset="-122"/>
            </a:endParaRPr>
          </a:p>
          <a:p>
            <a:pPr marL="0" marR="0" lvl="0" indent="0" rtl="0">
              <a:buNone/>
            </a:pPr>
            <a:r>
              <a:rPr lang="zh-CN" altLang="en-US" b="1" i="0" u="none" strike="noStrike" kern="100" baseline="0" dirty="0">
                <a:solidFill>
                  <a:srgbClr val="FF0000"/>
                </a:solidFill>
                <a:latin typeface="Arial" panose="020B0604020202020204" pitchFamily="34" charset="0"/>
                <a:ea typeface="黑体" panose="02010609060101010101" pitchFamily="49" charset="-122"/>
              </a:rPr>
              <a:t>减少热量散失，使杯内外气压相等 。</a:t>
            </a:r>
          </a:p>
          <a:p>
            <a:pPr marR="0" lvl="0" rtl="0"/>
            <a:r>
              <a:rPr lang="zh-CN" altLang="en-US" b="1" i="0" u="none" strike="noStrike" kern="100" baseline="0" dirty="0">
                <a:latin typeface="Arial" panose="020B0604020202020204" pitchFamily="34" charset="0"/>
                <a:ea typeface="黑体" panose="02010609060101010101" pitchFamily="49" charset="-122"/>
              </a:rPr>
              <a:t>④根据实验数据绘制“水的温度随时间变化的图像”。</a:t>
            </a:r>
          </a:p>
          <a:p>
            <a:pPr marR="0" lvl="0" rtl="0"/>
            <a:r>
              <a:rPr lang="zh-CN" altLang="en-US" b="1" i="0" u="none" strike="noStrike" kern="100" baseline="0" dirty="0">
                <a:latin typeface="Arial" panose="020B0604020202020204" pitchFamily="34" charset="0"/>
                <a:ea typeface="黑体" panose="02010609060101010101" pitchFamily="49" charset="-122"/>
              </a:rPr>
              <a:t>⑤水沸腾过程中吸热温度 </a:t>
            </a:r>
            <a:r>
              <a:rPr lang="zh-CN" altLang="en-US" b="1" i="0" u="none" strike="noStrike" kern="100" baseline="0" dirty="0">
                <a:solidFill>
                  <a:srgbClr val="FF0000"/>
                </a:solidFill>
                <a:latin typeface="Arial" panose="020B0604020202020204" pitchFamily="34" charset="0"/>
                <a:ea typeface="黑体" panose="02010609060101010101" pitchFamily="49" charset="-122"/>
              </a:rPr>
              <a:t>不变</a:t>
            </a:r>
            <a:r>
              <a:rPr lang="zh-CN" altLang="en-US" b="1" i="0" u="none" strike="noStrike" kern="100" baseline="0" dirty="0">
                <a:latin typeface="Arial" panose="020B0604020202020204" pitchFamily="34" charset="0"/>
                <a:ea typeface="黑体" panose="02010609060101010101" pitchFamily="49" charset="-122"/>
              </a:rPr>
              <a:t> ，停止加热沸腾 </a:t>
            </a:r>
            <a:r>
              <a:rPr lang="zh-CN" altLang="en-US" b="1" i="0" u="none" strike="noStrike" kern="100" baseline="0" dirty="0">
                <a:solidFill>
                  <a:srgbClr val="FF0000"/>
                </a:solidFill>
                <a:latin typeface="Arial" panose="020B0604020202020204" pitchFamily="34" charset="0"/>
                <a:ea typeface="黑体" panose="02010609060101010101" pitchFamily="49" charset="-122"/>
              </a:rPr>
              <a:t>停止 。</a:t>
            </a:r>
          </a:p>
          <a:p>
            <a:pPr marR="0" lvl="0" rtl="0"/>
            <a:r>
              <a:rPr lang="zh-CN" altLang="en-US" b="1" i="0" u="none" strike="noStrike" kern="100" baseline="0" dirty="0">
                <a:latin typeface="Arial" panose="020B0604020202020204" pitchFamily="34" charset="0"/>
                <a:ea typeface="黑体" panose="02010609060101010101" pitchFamily="49" charset="-122"/>
              </a:rPr>
              <a:t>⑥缩短加热时间的方法： </a:t>
            </a:r>
            <a:endParaRPr lang="en-US" altLang="zh-CN" b="1" i="0" u="none" strike="noStrike" kern="100" baseline="0" dirty="0">
              <a:latin typeface="Arial" panose="020B0604020202020204" pitchFamily="34" charset="0"/>
              <a:ea typeface="黑体" panose="02010609060101010101" pitchFamily="49" charset="-122"/>
            </a:endParaRPr>
          </a:p>
          <a:p>
            <a:pPr marL="0" marR="0" lvl="0" indent="0" rtl="0">
              <a:buNone/>
            </a:pPr>
            <a:r>
              <a:rPr lang="zh-CN" altLang="en-US" b="1" i="0" u="none" strike="noStrike" kern="100" baseline="0" dirty="0">
                <a:solidFill>
                  <a:srgbClr val="FF0000"/>
                </a:solidFill>
                <a:latin typeface="Arial" panose="020B0604020202020204" pitchFamily="34" charset="0"/>
                <a:ea typeface="黑体" panose="02010609060101010101" pitchFamily="49" charset="-122"/>
              </a:rPr>
              <a:t>减小水的质量，提高水初温等 。</a:t>
            </a:r>
          </a:p>
          <a:p>
            <a:pPr lvl="0"/>
            <a:r>
              <a:rPr lang="zh-CN" altLang="en-US" b="1" i="0" u="none" strike="noStrike" kern="100" baseline="0" dirty="0">
                <a:latin typeface="Arial" panose="020B0604020202020204" pitchFamily="34" charset="0"/>
                <a:ea typeface="黑体" panose="02010609060101010101" pitchFamily="49" charset="-122"/>
              </a:rPr>
              <a:t>⑦为了减少加热时间，</a:t>
            </a:r>
            <a:r>
              <a:rPr lang="zh-CN" altLang="en-US" b="1" kern="100" dirty="0">
                <a:latin typeface="Arial" panose="020B0604020202020204" pitchFamily="34" charset="0"/>
                <a:ea typeface="黑体" panose="02010609060101010101" pitchFamily="49" charset="-122"/>
              </a:rPr>
              <a:t>可以</a:t>
            </a:r>
            <a:endParaRPr lang="en-US" altLang="zh-CN" b="1" i="0" u="none" strike="noStrike" kern="100" baseline="0" dirty="0">
              <a:latin typeface="Arial" panose="020B0604020202020204" pitchFamily="34" charset="0"/>
              <a:ea typeface="黑体" panose="02010609060101010101" pitchFamily="49" charset="-122"/>
            </a:endParaRPr>
          </a:p>
          <a:p>
            <a:pPr marL="0" marR="0" lvl="0" indent="0" rtl="0">
              <a:lnSpc>
                <a:spcPct val="120000"/>
              </a:lnSpc>
              <a:buNone/>
            </a:pPr>
            <a:r>
              <a:rPr lang="zh-CN" altLang="en-US" b="1" i="0" u="none" strike="noStrike" kern="100" baseline="0" dirty="0">
                <a:solidFill>
                  <a:srgbClr val="FF0000"/>
                </a:solidFill>
                <a:latin typeface="Arial" panose="020B0604020202020204" pitchFamily="34" charset="0"/>
                <a:ea typeface="黑体" panose="02010609060101010101" pitchFamily="49" charset="-122"/>
              </a:rPr>
              <a:t>减少用水量或用热水，也可给烧杯加纸板盖子，减少热量散失 。</a:t>
            </a:r>
          </a:p>
          <a:p>
            <a:pPr marR="0" lvl="0" rtl="0"/>
            <a:r>
              <a:rPr lang="zh-CN" altLang="en-US" b="1" i="0" u="none" strike="noStrike" kern="100" baseline="0" dirty="0">
                <a:latin typeface="Arial" panose="020B0604020202020204" pitchFamily="34" charset="0"/>
                <a:ea typeface="黑体" panose="02010609060101010101" pitchFamily="49" charset="-122"/>
              </a:rPr>
              <a:t>⑧撤去酒精灯，水未立即停止沸腾的原因： </a:t>
            </a:r>
            <a:endParaRPr lang="en-US" altLang="zh-CN" b="1" i="0" u="none" strike="noStrike" kern="100" baseline="0" dirty="0">
              <a:latin typeface="Arial" panose="020B0604020202020204" pitchFamily="34" charset="0"/>
              <a:ea typeface="黑体" panose="02010609060101010101" pitchFamily="49" charset="-122"/>
            </a:endParaRPr>
          </a:p>
          <a:p>
            <a:pPr marL="0" marR="0" lvl="0" indent="0" rtl="0">
              <a:buNone/>
            </a:pPr>
            <a:r>
              <a:rPr lang="zh-CN" altLang="en-US" b="1" i="0" u="none" strike="noStrike" kern="100" baseline="0" dirty="0">
                <a:solidFill>
                  <a:srgbClr val="FF0000"/>
                </a:solidFill>
                <a:latin typeface="Arial" panose="020B0604020202020204" pitchFamily="34" charset="0"/>
                <a:ea typeface="黑体" panose="02010609060101010101" pitchFamily="49" charset="-122"/>
              </a:rPr>
              <a:t>石棉网温度高于水的沸点，还能继续为烧杯内的水提供热量 。</a:t>
            </a:r>
          </a:p>
          <a:p>
            <a:pPr marR="0" lvl="0" rtl="0"/>
            <a:r>
              <a:rPr lang="en-US" altLang="zh-CN" b="1" i="0" u="none" strike="noStrike" kern="100" baseline="0" dirty="0">
                <a:latin typeface="Arial" panose="020B0604020202020204" pitchFamily="34" charset="0"/>
                <a:ea typeface="黑体" panose="02010609060101010101" pitchFamily="49" charset="-122"/>
              </a:rPr>
              <a:t>3.</a:t>
            </a:r>
            <a:r>
              <a:rPr lang="zh-CN" altLang="en-US" b="1" i="0" u="none" strike="noStrike" kern="100" baseline="0" dirty="0">
                <a:latin typeface="Arial" panose="020B0604020202020204" pitchFamily="34" charset="0"/>
                <a:ea typeface="黑体" panose="02010609060101010101" pitchFamily="49" charset="-122"/>
              </a:rPr>
              <a:t>知识拓展：</a:t>
            </a:r>
          </a:p>
          <a:p>
            <a:pPr marR="0" lvl="0" rtl="0">
              <a:lnSpc>
                <a:spcPct val="120000"/>
              </a:lnSpc>
              <a:spcBef>
                <a:spcPts val="0"/>
              </a:spcBef>
              <a:spcAft>
                <a:spcPts val="0"/>
              </a:spcAft>
            </a:pPr>
            <a:r>
              <a:rPr lang="zh-CN" altLang="en-US" b="1" i="0" u="none" strike="noStrike" kern="100" baseline="0" dirty="0">
                <a:latin typeface="Arial" panose="020B0604020202020204" pitchFamily="34" charset="0"/>
                <a:ea typeface="黑体" panose="02010609060101010101" pitchFamily="49" charset="-122"/>
              </a:rPr>
              <a:t>①小明想提高水的沸点，换用了火力更大的酒精灯加热，这种做法 </a:t>
            </a:r>
            <a:r>
              <a:rPr lang="zh-CN" altLang="en-US" b="1" i="0" u="none" strike="noStrike" kern="100" baseline="0" dirty="0">
                <a:solidFill>
                  <a:srgbClr val="FF0000"/>
                </a:solidFill>
                <a:latin typeface="Arial" panose="020B0604020202020204" pitchFamily="34" charset="0"/>
                <a:ea typeface="黑体" panose="02010609060101010101" pitchFamily="49" charset="-122"/>
              </a:rPr>
              <a:t>不可 </a:t>
            </a:r>
            <a:r>
              <a:rPr lang="zh-CN" altLang="en-US" b="1" i="0" u="none" strike="noStrike" kern="100" baseline="0" dirty="0">
                <a:latin typeface="Arial" panose="020B0604020202020204" pitchFamily="34" charset="0"/>
                <a:ea typeface="黑体" panose="02010609060101010101" pitchFamily="49" charset="-122"/>
              </a:rPr>
              <a:t>（选填“可”或“不可”）行。</a:t>
            </a:r>
          </a:p>
          <a:p>
            <a:pPr marR="0" lvl="0" rtl="0">
              <a:lnSpc>
                <a:spcPct val="120000"/>
              </a:lnSpc>
              <a:spcBef>
                <a:spcPts val="0"/>
              </a:spcBef>
              <a:spcAft>
                <a:spcPts val="0"/>
              </a:spcAft>
            </a:pPr>
            <a:r>
              <a:rPr lang="zh-CN" altLang="en-US" b="1" i="0" u="none" strike="noStrike" kern="100" baseline="0" dirty="0">
                <a:latin typeface="Arial" panose="020B0604020202020204" pitchFamily="34" charset="0"/>
                <a:ea typeface="黑体" panose="02010609060101010101" pitchFamily="49" charset="-122"/>
              </a:rPr>
              <a:t>②水沸腾后水面上方冒出的“白气”是水蒸气 </a:t>
            </a:r>
            <a:r>
              <a:rPr lang="zh-CN" altLang="en-US" b="1" i="0" u="none" strike="noStrike" kern="100" baseline="0" dirty="0">
                <a:solidFill>
                  <a:srgbClr val="FF0000"/>
                </a:solidFill>
                <a:latin typeface="Arial" panose="020B0604020202020204" pitchFamily="34" charset="0"/>
                <a:ea typeface="黑体" panose="02010609060101010101" pitchFamily="49" charset="-122"/>
              </a:rPr>
              <a:t>液化</a:t>
            </a:r>
            <a:r>
              <a:rPr lang="zh-CN" altLang="en-US" b="1" i="0" u="none" strike="noStrike" kern="100" baseline="0" dirty="0">
                <a:latin typeface="Arial" panose="020B0604020202020204" pitchFamily="34" charset="0"/>
                <a:ea typeface="黑体" panose="02010609060101010101" pitchFamily="49" charset="-122"/>
              </a:rPr>
              <a:t> （填物态变化名称）形成的。</a:t>
            </a:r>
          </a:p>
          <a:p>
            <a:pPr marR="0" lvl="0" rtl="0">
              <a:lnSpc>
                <a:spcPct val="120000"/>
              </a:lnSpc>
              <a:spcBef>
                <a:spcPts val="0"/>
              </a:spcBef>
              <a:spcAft>
                <a:spcPts val="0"/>
              </a:spcAft>
            </a:pPr>
            <a:r>
              <a:rPr lang="zh-CN" altLang="en-US" b="1" i="0" u="none" strike="noStrike" kern="100" baseline="0" dirty="0">
                <a:latin typeface="Arial" panose="020B0604020202020204" pitchFamily="34" charset="0"/>
                <a:ea typeface="黑体" panose="02010609060101010101" pitchFamily="49" charset="-122"/>
              </a:rPr>
              <a:t>③小明观察到沸腾前水中气泡的情形为</a:t>
            </a:r>
            <a:endParaRPr lang="en-US" altLang="zh-CN" b="1" i="0" u="none" strike="noStrike" kern="100" baseline="0" dirty="0">
              <a:latin typeface="Arial" panose="020B0604020202020204" pitchFamily="34" charset="0"/>
              <a:ea typeface="黑体" panose="02010609060101010101" pitchFamily="49" charset="-122"/>
            </a:endParaRPr>
          </a:p>
          <a:p>
            <a:pPr marR="0" lvl="0" rtl="0">
              <a:lnSpc>
                <a:spcPct val="120000"/>
              </a:lnSpc>
              <a:spcBef>
                <a:spcPts val="0"/>
              </a:spcBef>
              <a:spcAft>
                <a:spcPts val="0"/>
              </a:spcAft>
            </a:pPr>
            <a:r>
              <a:rPr lang="zh-CN" altLang="en-US" b="1" i="0" u="none" strike="noStrike" kern="100" baseline="0" dirty="0">
                <a:latin typeface="Arial" panose="020B0604020202020204" pitchFamily="34" charset="0"/>
                <a:ea typeface="黑体" panose="02010609060101010101" pitchFamily="49" charset="-122"/>
              </a:rPr>
              <a:t>图丙中 </a:t>
            </a:r>
            <a:r>
              <a:rPr lang="en-US" altLang="zh-CN" b="1" i="0" u="none" strike="noStrike" kern="100" baseline="0" dirty="0">
                <a:solidFill>
                  <a:srgbClr val="FF0000"/>
                </a:solidFill>
                <a:latin typeface="Arial" panose="020B0604020202020204" pitchFamily="34" charset="0"/>
                <a:ea typeface="黑体" panose="02010609060101010101" pitchFamily="49" charset="-122"/>
              </a:rPr>
              <a:t>b</a:t>
            </a:r>
            <a:r>
              <a:rPr lang="en-US" altLang="zh-CN" b="1" i="0" u="none" strike="noStrike" kern="100" baseline="0" dirty="0">
                <a:latin typeface="Arial" panose="020B0604020202020204" pitchFamily="34" charset="0"/>
                <a:ea typeface="黑体" panose="02010609060101010101" pitchFamily="49" charset="-122"/>
              </a:rPr>
              <a:t> </a:t>
            </a:r>
            <a:r>
              <a:rPr lang="zh-CN" altLang="en-US" b="1" i="0" u="none" strike="noStrike" kern="100" baseline="0" dirty="0">
                <a:latin typeface="Arial" panose="020B0604020202020204" pitchFamily="34" charset="0"/>
                <a:ea typeface="黑体" panose="02010609060101010101" pitchFamily="49" charset="-122"/>
              </a:rPr>
              <a:t>图。</a:t>
            </a:r>
            <a:endParaRPr lang="en-US" altLang="zh-CN" b="1" i="0" u="none" strike="noStrike" kern="100" baseline="0" dirty="0">
              <a:latin typeface="Times New Roman" panose="02020603050405020304" pitchFamily="18" charset="0"/>
              <a:ea typeface="黑体" panose="02010609060101010101" pitchFamily="49" charset="-122"/>
            </a:endParaRPr>
          </a:p>
          <a:p>
            <a:pPr marR="0" lvl="0" rtl="0">
              <a:lnSpc>
                <a:spcPct val="120000"/>
              </a:lnSpc>
              <a:spcBef>
                <a:spcPts val="0"/>
              </a:spcBef>
              <a:spcAft>
                <a:spcPts val="0"/>
              </a:spcAft>
            </a:pPr>
            <a:r>
              <a:rPr lang="zh-CN" altLang="en-US" b="1" i="0" u="none" strike="noStrike" kern="100" baseline="0" dirty="0">
                <a:latin typeface="Arial" panose="020B0604020202020204" pitchFamily="34" charset="0"/>
                <a:ea typeface="黑体" panose="02010609060101010101" pitchFamily="49" charset="-122"/>
              </a:rPr>
              <a:t>④实验时所测沸点不是</a:t>
            </a:r>
            <a:r>
              <a:rPr lang="en-US" altLang="zh-CN" b="1" i="0" u="none" strike="noStrike" kern="100" baseline="0" dirty="0">
                <a:latin typeface="Arial" panose="020B0604020202020204" pitchFamily="34" charset="0"/>
                <a:ea typeface="黑体" panose="02010609060101010101" pitchFamily="49" charset="-122"/>
              </a:rPr>
              <a:t>100℃</a:t>
            </a:r>
            <a:r>
              <a:rPr lang="zh-CN" altLang="en-US" b="1" i="0" u="none" strike="noStrike" kern="100" baseline="0" dirty="0">
                <a:latin typeface="Arial" panose="020B0604020202020204" pitchFamily="34" charset="0"/>
                <a:ea typeface="黑体" panose="02010609060101010101" pitchFamily="49" charset="-122"/>
              </a:rPr>
              <a:t>的原因： </a:t>
            </a:r>
            <a:r>
              <a:rPr lang="zh-CN" altLang="en-US" b="1" i="0" u="none" strike="noStrike" kern="100" baseline="0" dirty="0">
                <a:solidFill>
                  <a:srgbClr val="FF0000"/>
                </a:solidFill>
                <a:latin typeface="Arial" panose="020B0604020202020204" pitchFamily="34" charset="0"/>
                <a:ea typeface="黑体" panose="02010609060101010101" pitchFamily="49" charset="-122"/>
              </a:rPr>
              <a:t>①低于</a:t>
            </a:r>
            <a:r>
              <a:rPr lang="en-US" altLang="zh-CN" b="1" i="0" u="none" strike="noStrike" kern="100" baseline="0" dirty="0">
                <a:solidFill>
                  <a:srgbClr val="FF0000"/>
                </a:solidFill>
                <a:latin typeface="Arial" panose="020B0604020202020204" pitchFamily="34" charset="0"/>
                <a:ea typeface="黑体" panose="02010609060101010101" pitchFamily="49" charset="-122"/>
              </a:rPr>
              <a:t>100℃</a:t>
            </a:r>
            <a:r>
              <a:rPr lang="zh-CN" altLang="en-US" b="1" i="0" u="none" strike="noStrike" kern="100" baseline="0" dirty="0">
                <a:solidFill>
                  <a:srgbClr val="FF0000"/>
                </a:solidFill>
                <a:latin typeface="Arial" panose="020B0604020202020204" pitchFamily="34" charset="0"/>
                <a:ea typeface="黑体" panose="02010609060101010101" pitchFamily="49" charset="-122"/>
              </a:rPr>
              <a:t>：当地大气压小于标准大气压；②高于</a:t>
            </a:r>
            <a:r>
              <a:rPr lang="en-US" altLang="zh-CN" b="1" i="0" u="none" strike="noStrike" kern="100" baseline="0" dirty="0">
                <a:solidFill>
                  <a:srgbClr val="FF0000"/>
                </a:solidFill>
                <a:latin typeface="Arial" panose="020B0604020202020204" pitchFamily="34" charset="0"/>
                <a:ea typeface="黑体" panose="02010609060101010101" pitchFamily="49" charset="-122"/>
              </a:rPr>
              <a:t>100℃</a:t>
            </a:r>
            <a:r>
              <a:rPr lang="zh-CN" altLang="en-US" b="1" i="0" u="none" strike="noStrike" kern="100" baseline="0" dirty="0">
                <a:solidFill>
                  <a:srgbClr val="FF0000"/>
                </a:solidFill>
                <a:latin typeface="Arial" panose="020B0604020202020204" pitchFamily="34" charset="0"/>
                <a:ea typeface="黑体" panose="02010609060101010101" pitchFamily="49" charset="-122"/>
              </a:rPr>
              <a:t>：杯口密封太严，导致杯内气压大于标准大气压 。</a:t>
            </a: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p:txBody>
      </p:sp>
      <p:pic>
        <p:nvPicPr>
          <p:cNvPr id="4" name="图片 3">
            <a:extLst>
              <a:ext uri="{FF2B5EF4-FFF2-40B4-BE49-F238E27FC236}">
                <a16:creationId xmlns:a16="http://schemas.microsoft.com/office/drawing/2014/main" id="{644D217B-7F28-3D3F-D9C0-60E96CA41A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20271" y="1157567"/>
            <a:ext cx="1120557" cy="1966693"/>
          </a:xfrm>
          <a:prstGeom prst="rect">
            <a:avLst/>
          </a:prstGeom>
          <a:noFill/>
          <a:ln>
            <a:noFill/>
          </a:ln>
        </p:spPr>
      </p:pic>
      <p:pic>
        <p:nvPicPr>
          <p:cNvPr id="5" name="图片 4">
            <a:extLst>
              <a:ext uri="{FF2B5EF4-FFF2-40B4-BE49-F238E27FC236}">
                <a16:creationId xmlns:a16="http://schemas.microsoft.com/office/drawing/2014/main" id="{0F1679C9-40FC-EE54-0F5C-BD98C429203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382922" y="4068056"/>
            <a:ext cx="1304925" cy="828675"/>
          </a:xfrm>
          <a:prstGeom prst="rect">
            <a:avLst/>
          </a:prstGeom>
          <a:noFill/>
          <a:ln>
            <a:noFill/>
          </a:ln>
        </p:spPr>
      </p:pic>
      <p:sp>
        <p:nvSpPr>
          <p:cNvPr id="6" name="文本框 5">
            <a:extLst>
              <a:ext uri="{FF2B5EF4-FFF2-40B4-BE49-F238E27FC236}">
                <a16:creationId xmlns:a16="http://schemas.microsoft.com/office/drawing/2014/main" id="{9DF4B4A2-8922-FE39-738F-2F787FA54E63}"/>
              </a:ext>
            </a:extLst>
          </p:cNvPr>
          <p:cNvSpPr txBox="1"/>
          <p:nvPr/>
        </p:nvSpPr>
        <p:spPr>
          <a:xfrm>
            <a:off x="8039100" y="3417570"/>
            <a:ext cx="914400" cy="914400"/>
          </a:xfrm>
          <a:prstGeom prst="rect">
            <a:avLst/>
          </a:prstGeom>
          <a:noFill/>
        </p:spPr>
        <p:txBody>
          <a:bodyPr wrap="square" rtlCol="0">
            <a:spAutoFit/>
          </a:bodyPr>
          <a:lstStyle/>
          <a:p>
            <a:endParaRPr lang="zh-CN" altLang="en-US" dirty="0"/>
          </a:p>
        </p:txBody>
      </p:sp>
    </p:spTree>
    <p:extLst>
      <p:ext uri="{BB962C8B-B14F-4D97-AF65-F5344CB8AC3E}">
        <p14:creationId xmlns:p14="http://schemas.microsoft.com/office/powerpoint/2010/main" val="175237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wipe(down)">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wipe(down)">
                                      <p:cBhvr>
                                        <p:cTn id="12" dur="5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2" end="12"/>
                                            </p:txEl>
                                          </p:spTgt>
                                        </p:tgtEl>
                                        <p:attrNameLst>
                                          <p:attrName>style.visibility</p:attrName>
                                        </p:attrNameLst>
                                      </p:cBhvr>
                                      <p:to>
                                        <p:strVal val="visible"/>
                                      </p:to>
                                    </p:set>
                                    <p:animEffect transition="in" filter="wipe(down)">
                                      <p:cBhvr>
                                        <p:cTn id="17" dur="500"/>
                                        <p:tgtEl>
                                          <p:spTgt spid="3">
                                            <p:txEl>
                                              <p:pRg st="12" end="1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14" end="14"/>
                                            </p:txEl>
                                          </p:spTgt>
                                        </p:tgtEl>
                                        <p:attrNameLst>
                                          <p:attrName>style.visibility</p:attrName>
                                        </p:attrNameLst>
                                      </p:cBhvr>
                                      <p:to>
                                        <p:strVal val="visible"/>
                                      </p:to>
                                    </p:set>
                                    <p:animEffect transition="in" filter="wipe(down)">
                                      <p:cBhvr>
                                        <p:cTn id="22" dur="500"/>
                                        <p:tgtEl>
                                          <p:spTgt spid="3">
                                            <p:txEl>
                                              <p:pRg st="14" end="1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16" end="16"/>
                                            </p:txEl>
                                          </p:spTgt>
                                        </p:tgtEl>
                                        <p:attrNameLst>
                                          <p:attrName>style.visibility</p:attrName>
                                        </p:attrNameLst>
                                      </p:cBhvr>
                                      <p:to>
                                        <p:strVal val="visible"/>
                                      </p:to>
                                    </p:set>
                                    <p:animEffect transition="in" filter="wipe(down)">
                                      <p:cBhvr>
                                        <p:cTn id="27"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BC2E9B-F514-CA9E-F05A-F680AD234A9E}"/>
              </a:ext>
            </a:extLst>
          </p:cNvPr>
          <p:cNvSpPr>
            <a:spLocks noGrp="1"/>
          </p:cNvSpPr>
          <p:nvPr>
            <p:ph type="title"/>
          </p:nvPr>
        </p:nvSpPr>
        <p:spPr>
          <a:xfrm>
            <a:off x="507403" y="0"/>
            <a:ext cx="10058400" cy="1371600"/>
          </a:xfrm>
        </p:spPr>
        <p:txBody>
          <a:bodyPr>
            <a:normAutofit/>
          </a:bodyPr>
          <a:lstStyle/>
          <a:p>
            <a:r>
              <a:rPr lang="zh-CN" altLang="en-US" sz="3600" b="1" kern="1800" dirty="0">
                <a:solidFill>
                  <a:schemeClr val="tx1"/>
                </a:solidFill>
                <a:latin typeface="宋体" panose="02010600030101010101" pitchFamily="2" charset="-122"/>
                <a:ea typeface="宋体" panose="02010600030101010101" pitchFamily="2" charset="-122"/>
              </a:rPr>
              <a:t>四、探究光反射时的规律</a:t>
            </a:r>
          </a:p>
        </p:txBody>
      </p:sp>
      <p:sp>
        <p:nvSpPr>
          <p:cNvPr id="3" name="文本占位符 2">
            <a:extLst>
              <a:ext uri="{FF2B5EF4-FFF2-40B4-BE49-F238E27FC236}">
                <a16:creationId xmlns:a16="http://schemas.microsoft.com/office/drawing/2014/main" id="{E873ED38-BB17-5AD1-6C5E-ADEF3441C0A1}"/>
              </a:ext>
            </a:extLst>
          </p:cNvPr>
          <p:cNvSpPr>
            <a:spLocks noGrp="1"/>
          </p:cNvSpPr>
          <p:nvPr>
            <p:ph type="body" idx="1"/>
          </p:nvPr>
        </p:nvSpPr>
        <p:spPr>
          <a:xfrm>
            <a:off x="679525" y="1177962"/>
            <a:ext cx="10863430" cy="5233595"/>
          </a:xfrm>
        </p:spPr>
        <p:txBody>
          <a:bodyPr numCol="2">
            <a:normAutofit lnSpcReduction="10000"/>
          </a:bodyPr>
          <a:lstStyle/>
          <a:p>
            <a:pPr marR="0" lvl="0" rtl="0"/>
            <a:r>
              <a:rPr lang="en-US" altLang="zh-CN" b="1" i="0" u="none" strike="noStrike" kern="100" baseline="0" dirty="0">
                <a:latin typeface="Arial" panose="020B0604020202020204" pitchFamily="34" charset="0"/>
                <a:ea typeface="黑体" panose="02010609060101010101" pitchFamily="49" charset="-122"/>
              </a:rPr>
              <a:t>1.</a:t>
            </a:r>
            <a:r>
              <a:rPr lang="zh-CN" altLang="en-US" b="1" i="0" u="none" strike="noStrike" kern="100" baseline="0" dirty="0">
                <a:latin typeface="Arial" panose="020B0604020202020204" pitchFamily="34" charset="0"/>
                <a:ea typeface="黑体" panose="02010609060101010101" pitchFamily="49" charset="-122"/>
              </a:rPr>
              <a:t>实验装置：</a:t>
            </a: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a:p>
            <a:pPr marR="0" lvl="0" rtl="0"/>
            <a:r>
              <a:rPr lang="en-US" altLang="zh-CN" b="1" i="0" u="none" strike="noStrike" kern="100" baseline="0" dirty="0">
                <a:latin typeface="Arial" panose="020B0604020202020204" pitchFamily="34" charset="0"/>
                <a:ea typeface="黑体" panose="02010609060101010101" pitchFamily="49" charset="-122"/>
              </a:rPr>
              <a:t>2.</a:t>
            </a:r>
            <a:r>
              <a:rPr lang="zh-CN" altLang="en-US" b="1" i="0" u="none" strike="noStrike" kern="100" baseline="0" dirty="0">
                <a:latin typeface="Arial" panose="020B0604020202020204" pitchFamily="34" charset="0"/>
                <a:ea typeface="黑体" panose="02010609060101010101" pitchFamily="49" charset="-122"/>
              </a:rPr>
              <a:t>核心知识：</a:t>
            </a:r>
          </a:p>
          <a:p>
            <a:pPr marR="0" lvl="0" rtl="0"/>
            <a:r>
              <a:rPr lang="zh-CN" altLang="en-US" b="1" i="0" u="none" strike="noStrike" kern="100" baseline="0" dirty="0">
                <a:latin typeface="Arial" panose="020B0604020202020204" pitchFamily="34" charset="0"/>
                <a:ea typeface="黑体" panose="02010609060101010101" pitchFamily="49" charset="-122"/>
              </a:rPr>
              <a:t>①纸板的作用是 </a:t>
            </a:r>
            <a:r>
              <a:rPr lang="zh-CN" altLang="en-US" b="1" i="0" u="none" strike="noStrike" kern="100" baseline="0" dirty="0">
                <a:solidFill>
                  <a:srgbClr val="FF0000"/>
                </a:solidFill>
                <a:latin typeface="Arial" panose="020B0604020202020204" pitchFamily="34" charset="0"/>
                <a:ea typeface="黑体" panose="02010609060101010101" pitchFamily="49" charset="-122"/>
              </a:rPr>
              <a:t>显示光路 </a:t>
            </a:r>
            <a:r>
              <a:rPr lang="zh-CN" altLang="en-US" b="1" i="0" u="none" strike="noStrike" kern="100" baseline="0" dirty="0">
                <a:latin typeface="Arial" panose="020B0604020202020204" pitchFamily="34" charset="0"/>
                <a:ea typeface="黑体" panose="02010609060101010101" pitchFamily="49" charset="-122"/>
              </a:rPr>
              <a:t>。</a:t>
            </a:r>
          </a:p>
          <a:p>
            <a:pPr marR="0" lvl="0" rtl="0"/>
            <a:r>
              <a:rPr lang="zh-CN" altLang="en-US" b="1" i="0" u="none" strike="noStrike" kern="100" baseline="0" dirty="0">
                <a:latin typeface="Arial" panose="020B0604020202020204" pitchFamily="34" charset="0"/>
                <a:ea typeface="黑体" panose="02010609060101010101" pitchFamily="49" charset="-122"/>
              </a:rPr>
              <a:t>②纸板与镜面的放置要 垂直 ，若 不垂直 ，</a:t>
            </a:r>
            <a:r>
              <a:rPr lang="zh-CN" altLang="en-US" b="1" i="0" u="none" strike="noStrike" kern="100" baseline="0" dirty="0">
                <a:solidFill>
                  <a:srgbClr val="FF0000"/>
                </a:solidFill>
                <a:latin typeface="Arial" panose="020B0604020202020204" pitchFamily="34" charset="0"/>
                <a:ea typeface="黑体" panose="02010609060101010101" pitchFamily="49" charset="-122"/>
              </a:rPr>
              <a:t>则在纸板上看不到反射光线。</a:t>
            </a:r>
          </a:p>
          <a:p>
            <a:pPr marR="0" lvl="0" rtl="0"/>
            <a:r>
              <a:rPr lang="zh-CN" altLang="en-US" b="1" i="0" u="none" strike="noStrike" kern="100" baseline="0" dirty="0">
                <a:latin typeface="Arial" panose="020B0604020202020204" pitchFamily="34" charset="0"/>
                <a:ea typeface="黑体" panose="02010609060101010101" pitchFamily="49" charset="-122"/>
              </a:rPr>
              <a:t>③光线位置的确定： </a:t>
            </a:r>
            <a:r>
              <a:rPr lang="zh-CN" altLang="en-US" b="1" i="0" u="none" strike="noStrike" kern="100" baseline="0" dirty="0">
                <a:solidFill>
                  <a:srgbClr val="FF0000"/>
                </a:solidFill>
                <a:latin typeface="Arial" panose="020B0604020202020204" pitchFamily="34" charset="0"/>
                <a:ea typeface="黑体" panose="02010609060101010101" pitchFamily="49" charset="-122"/>
              </a:rPr>
              <a:t>连接纸板上两点确定光线 ，光线要加箭头。</a:t>
            </a:r>
          </a:p>
          <a:p>
            <a:pPr marR="0" lvl="0" rtl="0"/>
            <a:r>
              <a:rPr lang="zh-CN" altLang="en-US" b="1" i="0" u="none" strike="noStrike" kern="100" baseline="0" dirty="0">
                <a:latin typeface="Arial" panose="020B0604020202020204" pitchFamily="34" charset="0"/>
                <a:ea typeface="黑体" panose="02010609060101010101" pitchFamily="49" charset="-122"/>
              </a:rPr>
              <a:t>④激光笔紧贴纸板照射的目的： </a:t>
            </a:r>
            <a:r>
              <a:rPr lang="zh-CN" altLang="en-US" b="1" i="0" u="none" strike="noStrike" kern="100" baseline="0" dirty="0">
                <a:solidFill>
                  <a:srgbClr val="FF0000"/>
                </a:solidFill>
                <a:latin typeface="Arial" panose="020B0604020202020204" pitchFamily="34" charset="0"/>
                <a:ea typeface="黑体" panose="02010609060101010101" pitchFamily="49" charset="-122"/>
              </a:rPr>
              <a:t>显示光路</a:t>
            </a:r>
            <a:r>
              <a:rPr lang="zh-CN" altLang="en-US" b="1" i="0" u="none" strike="noStrike" kern="100" baseline="0" dirty="0">
                <a:latin typeface="Arial" panose="020B0604020202020204" pitchFamily="34" charset="0"/>
                <a:ea typeface="黑体" panose="02010609060101010101" pitchFamily="49" charset="-122"/>
              </a:rPr>
              <a:t> 。</a:t>
            </a:r>
          </a:p>
          <a:p>
            <a:pPr marR="0" lvl="0" rtl="0"/>
            <a:r>
              <a:rPr lang="zh-CN" altLang="en-US" b="1" i="0" u="none" strike="noStrike" kern="100" baseline="0" dirty="0">
                <a:latin typeface="Arial" panose="020B0604020202020204" pitchFamily="34" charset="0"/>
                <a:ea typeface="黑体" panose="02010609060101010101" pitchFamily="49" charset="-122"/>
              </a:rPr>
              <a:t>⑤角度的计算： </a:t>
            </a:r>
            <a:r>
              <a:rPr lang="zh-CN" altLang="en-US" b="1" i="0" u="none" strike="noStrike" kern="100" baseline="0" dirty="0">
                <a:solidFill>
                  <a:srgbClr val="FF0000"/>
                </a:solidFill>
                <a:latin typeface="Arial" panose="020B0604020202020204" pitchFamily="34" charset="0"/>
                <a:ea typeface="黑体" panose="02010609060101010101" pitchFamily="49" charset="-122"/>
              </a:rPr>
              <a:t>反射角等于入射角，光线与法线的夹角是入射角或反射角 </a:t>
            </a:r>
            <a:r>
              <a:rPr lang="zh-CN" altLang="en-US" b="1" i="0" u="none" strike="noStrike" kern="100" baseline="0" dirty="0">
                <a:latin typeface="Arial" panose="020B0604020202020204" pitchFamily="34" charset="0"/>
                <a:ea typeface="黑体" panose="02010609060101010101" pitchFamily="49" charset="-122"/>
              </a:rPr>
              <a:t>。</a:t>
            </a:r>
          </a:p>
          <a:p>
            <a:pPr marR="0" lvl="0" rtl="0"/>
            <a:r>
              <a:rPr lang="zh-CN" altLang="en-US" b="1" i="0" u="none" strike="noStrike" kern="100" baseline="0" dirty="0">
                <a:latin typeface="Arial" panose="020B0604020202020204" pitchFamily="34" charset="0"/>
                <a:ea typeface="黑体" panose="02010609060101010101" pitchFamily="49" charset="-122"/>
              </a:rPr>
              <a:t>⑥三线共面的判断： </a:t>
            </a:r>
            <a:r>
              <a:rPr lang="zh-CN" altLang="en-US" b="1" i="0" u="none" strike="noStrike" kern="100" baseline="0" dirty="0">
                <a:solidFill>
                  <a:srgbClr val="FF0000"/>
                </a:solidFill>
                <a:latin typeface="Arial" panose="020B0604020202020204" pitchFamily="34" charset="0"/>
                <a:ea typeface="黑体" panose="02010609060101010101" pitchFamily="49" charset="-122"/>
              </a:rPr>
              <a:t>纸板折叠后，发现被折后的纸板上无光线 ，说明入射光线、反射光线和法线共面</a:t>
            </a:r>
            <a:r>
              <a:rPr lang="zh-CN" altLang="en-US" b="1" i="0" u="none" strike="noStrike" kern="100" baseline="0" dirty="0">
                <a:latin typeface="Arial" panose="020B0604020202020204" pitchFamily="34" charset="0"/>
                <a:ea typeface="黑体" panose="02010609060101010101" pitchFamily="49" charset="-122"/>
              </a:rPr>
              <a:t>。</a:t>
            </a:r>
          </a:p>
          <a:p>
            <a:pPr marR="0" lvl="0" rtl="0"/>
            <a:r>
              <a:rPr lang="zh-CN" altLang="en-US" b="1" i="0" u="none" strike="noStrike" kern="100" baseline="0" dirty="0">
                <a:latin typeface="Arial" panose="020B0604020202020204" pitchFamily="34" charset="0"/>
                <a:ea typeface="黑体" panose="02010609060101010101" pitchFamily="49" charset="-122"/>
              </a:rPr>
              <a:t>⑦在光的反射现象中，光路 </a:t>
            </a:r>
            <a:r>
              <a:rPr lang="zh-CN" altLang="en-US" b="1" i="0" u="none" strike="noStrike" kern="100" baseline="0" dirty="0">
                <a:solidFill>
                  <a:srgbClr val="FF0000"/>
                </a:solidFill>
                <a:latin typeface="Arial" panose="020B0604020202020204" pitchFamily="34" charset="0"/>
                <a:ea typeface="黑体" panose="02010609060101010101" pitchFamily="49" charset="-122"/>
              </a:rPr>
              <a:t>可逆</a:t>
            </a:r>
            <a:r>
              <a:rPr lang="zh-CN" altLang="en-US" b="1" i="0" u="none" strike="noStrike" kern="100" baseline="0" dirty="0">
                <a:latin typeface="Arial" panose="020B0604020202020204" pitchFamily="34" charset="0"/>
                <a:ea typeface="黑体" panose="02010609060101010101" pitchFamily="49" charset="-122"/>
              </a:rPr>
              <a:t> 。</a:t>
            </a:r>
          </a:p>
          <a:p>
            <a:pPr marR="0" lvl="0" rtl="0"/>
            <a:r>
              <a:rPr lang="zh-CN" altLang="en-US" b="1" i="0" u="none" strike="noStrike" kern="100" baseline="0" dirty="0">
                <a:latin typeface="Arial" panose="020B0604020202020204" pitchFamily="34" charset="0"/>
                <a:ea typeface="黑体" panose="02010609060101010101" pitchFamily="49" charset="-122"/>
              </a:rPr>
              <a:t>⑧多次改变入射角大小进行测量的目的是 </a:t>
            </a:r>
            <a:endParaRPr lang="en-US" altLang="zh-CN" b="1" i="0" u="none" strike="noStrike" kern="100" baseline="0" dirty="0">
              <a:latin typeface="Arial" panose="020B0604020202020204" pitchFamily="34" charset="0"/>
              <a:ea typeface="黑体" panose="02010609060101010101" pitchFamily="49" charset="-122"/>
            </a:endParaRPr>
          </a:p>
          <a:p>
            <a:pPr marL="0" marR="0" lvl="0" indent="0" rtl="0">
              <a:buNone/>
            </a:pPr>
            <a:r>
              <a:rPr lang="zh-CN" altLang="en-US" b="1" i="0" u="none" strike="noStrike" kern="100" baseline="0" dirty="0">
                <a:solidFill>
                  <a:srgbClr val="FF0000"/>
                </a:solidFill>
                <a:latin typeface="Arial" panose="020B0604020202020204" pitchFamily="34" charset="0"/>
                <a:ea typeface="黑体" panose="02010609060101010101" pitchFamily="49" charset="-122"/>
              </a:rPr>
              <a:t>避免偶然性，保证实验结论具有普遍性 。</a:t>
            </a:r>
          </a:p>
          <a:p>
            <a:pPr marR="0" lvl="0" rtl="0"/>
            <a:r>
              <a:rPr lang="en-US" altLang="zh-CN" b="1" i="0" u="none" strike="noStrike" kern="100" baseline="0" dirty="0">
                <a:latin typeface="Arial" panose="020B0604020202020204" pitchFamily="34" charset="0"/>
                <a:ea typeface="黑体" panose="02010609060101010101" pitchFamily="49" charset="-122"/>
              </a:rPr>
              <a:t>3.</a:t>
            </a:r>
            <a:r>
              <a:rPr lang="zh-CN" altLang="en-US" b="1" i="0" u="none" strike="noStrike" kern="100" baseline="0" dirty="0">
                <a:latin typeface="Arial" panose="020B0604020202020204" pitchFamily="34" charset="0"/>
                <a:ea typeface="黑体" panose="02010609060101010101" pitchFamily="49" charset="-122"/>
              </a:rPr>
              <a:t>知识拓展：</a:t>
            </a:r>
          </a:p>
          <a:p>
            <a:pPr marR="0" lvl="0" rtl="0"/>
            <a:r>
              <a:rPr lang="zh-CN" altLang="en-US" b="1" i="0" u="none" strike="noStrike" kern="100" baseline="0" dirty="0">
                <a:latin typeface="Arial" panose="020B0604020202020204" pitchFamily="34" charset="0"/>
                <a:ea typeface="黑体" panose="02010609060101010101" pitchFamily="49" charset="-122"/>
              </a:rPr>
              <a:t>①为了显示光路，纸板的表面应 </a:t>
            </a:r>
            <a:r>
              <a:rPr lang="zh-CN" altLang="en-US" b="1" i="0" u="none" strike="noStrike" kern="100" baseline="0" dirty="0">
                <a:solidFill>
                  <a:srgbClr val="FF0000"/>
                </a:solidFill>
                <a:latin typeface="Arial" panose="020B0604020202020204" pitchFamily="34" charset="0"/>
                <a:ea typeface="黑体" panose="02010609060101010101" pitchFamily="49" charset="-122"/>
              </a:rPr>
              <a:t>粗糙 </a:t>
            </a:r>
            <a:r>
              <a:rPr lang="zh-CN" altLang="en-US" b="1" i="0" u="none" strike="noStrike" kern="100" baseline="0" dirty="0">
                <a:latin typeface="Arial" panose="020B0604020202020204" pitchFamily="34" charset="0"/>
                <a:ea typeface="黑体" panose="02010609060101010101" pitchFamily="49" charset="-122"/>
              </a:rPr>
              <a:t>（选填“粗糙”或“光滑”）些；为了使光线能在纸板上显示出来，方便实验探究，该采取的操作是 </a:t>
            </a:r>
            <a:r>
              <a:rPr lang="zh-CN" altLang="en-US" b="1" i="0" u="none" strike="noStrike" kern="100" baseline="0" dirty="0">
                <a:solidFill>
                  <a:srgbClr val="FF0000"/>
                </a:solidFill>
                <a:latin typeface="Arial" panose="020B0604020202020204" pitchFamily="34" charset="0"/>
                <a:ea typeface="黑体" panose="02010609060101010101" pitchFamily="49" charset="-122"/>
              </a:rPr>
              <a:t>使光束贴着纸板射到</a:t>
            </a:r>
            <a:r>
              <a:rPr lang="en-US" altLang="zh-CN" b="1" i="0" u="none" strike="noStrike" kern="100" baseline="0" dirty="0">
                <a:solidFill>
                  <a:srgbClr val="FF0000"/>
                </a:solidFill>
                <a:latin typeface="Arial" panose="020B0604020202020204" pitchFamily="34" charset="0"/>
                <a:ea typeface="黑体" panose="02010609060101010101" pitchFamily="49" charset="-122"/>
              </a:rPr>
              <a:t>O</a:t>
            </a:r>
            <a:r>
              <a:rPr lang="zh-CN" altLang="en-US" b="1" i="0" u="none" strike="noStrike" kern="100" baseline="0" dirty="0">
                <a:solidFill>
                  <a:srgbClr val="FF0000"/>
                </a:solidFill>
                <a:latin typeface="Arial" panose="020B0604020202020204" pitchFamily="34" charset="0"/>
                <a:ea typeface="黑体" panose="02010609060101010101" pitchFamily="49" charset="-122"/>
              </a:rPr>
              <a:t>点 。</a:t>
            </a:r>
          </a:p>
          <a:p>
            <a:pPr marR="0" lvl="0" rtl="0"/>
            <a:r>
              <a:rPr lang="zh-CN" altLang="en-US" b="1" i="0" u="none" strike="noStrike" kern="100" baseline="0" dirty="0">
                <a:latin typeface="Arial" panose="020B0604020202020204" pitchFamily="34" charset="0"/>
                <a:ea typeface="黑体" panose="02010609060101010101" pitchFamily="49" charset="-122"/>
              </a:rPr>
              <a:t>②将光路记录在纸板上（或测量入射角和反射角度数）的方法： </a:t>
            </a:r>
            <a:r>
              <a:rPr lang="zh-CN" altLang="en-US" b="1" i="0" u="none" strike="noStrike" kern="100" baseline="0" dirty="0">
                <a:solidFill>
                  <a:srgbClr val="FF0000"/>
                </a:solidFill>
                <a:latin typeface="Arial" panose="020B0604020202020204" pitchFamily="34" charset="0"/>
                <a:ea typeface="黑体" panose="02010609060101010101" pitchFamily="49" charset="-122"/>
              </a:rPr>
              <a:t>在纸板表面放一块量角器 </a:t>
            </a:r>
            <a:r>
              <a:rPr lang="zh-CN" altLang="en-US" b="1" i="0" u="none" strike="noStrike" kern="100" baseline="0" dirty="0">
                <a:latin typeface="Arial" panose="020B0604020202020204" pitchFamily="34" charset="0"/>
                <a:ea typeface="黑体" panose="02010609060101010101" pitchFamily="49" charset="-122"/>
              </a:rPr>
              <a:t>。</a:t>
            </a: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p:txBody>
      </p:sp>
      <p:pic>
        <p:nvPicPr>
          <p:cNvPr id="4" name="图片 3">
            <a:extLst>
              <a:ext uri="{FF2B5EF4-FFF2-40B4-BE49-F238E27FC236}">
                <a16:creationId xmlns:a16="http://schemas.microsoft.com/office/drawing/2014/main" id="{4B32087E-F811-A5C5-02CF-8A6333A6616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4195" y="1177962"/>
            <a:ext cx="2890390" cy="1099533"/>
          </a:xfrm>
          <a:prstGeom prst="rect">
            <a:avLst/>
          </a:prstGeom>
          <a:noFill/>
          <a:ln>
            <a:noFill/>
          </a:ln>
        </p:spPr>
      </p:pic>
    </p:spTree>
    <p:extLst>
      <p:ext uri="{BB962C8B-B14F-4D97-AF65-F5344CB8AC3E}">
        <p14:creationId xmlns:p14="http://schemas.microsoft.com/office/powerpoint/2010/main" val="3084289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Effect transition="in" filter="wipe(down)">
                                      <p:cBhvr>
                                        <p:cTn id="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D270BA-A906-4627-AF9F-4BCCD1D06F9A}"/>
              </a:ext>
            </a:extLst>
          </p:cNvPr>
          <p:cNvSpPr>
            <a:spLocks noGrp="1"/>
          </p:cNvSpPr>
          <p:nvPr>
            <p:ph type="title"/>
          </p:nvPr>
        </p:nvSpPr>
        <p:spPr>
          <a:xfrm>
            <a:off x="432098" y="0"/>
            <a:ext cx="10058400" cy="1371600"/>
          </a:xfrm>
        </p:spPr>
        <p:txBody>
          <a:bodyPr>
            <a:normAutofit/>
          </a:bodyPr>
          <a:lstStyle/>
          <a:p>
            <a:r>
              <a:rPr lang="zh-CN" altLang="en-US" sz="3600" b="1" kern="1800" dirty="0">
                <a:solidFill>
                  <a:schemeClr val="tx1"/>
                </a:solidFill>
                <a:latin typeface="宋体" panose="02010600030101010101" pitchFamily="2" charset="-122"/>
                <a:ea typeface="宋体" panose="02010600030101010101" pitchFamily="2" charset="-122"/>
              </a:rPr>
              <a:t>五、探究平面镜成像的特点</a:t>
            </a:r>
          </a:p>
        </p:txBody>
      </p:sp>
      <p:sp>
        <p:nvSpPr>
          <p:cNvPr id="3" name="文本占位符 2">
            <a:extLst>
              <a:ext uri="{FF2B5EF4-FFF2-40B4-BE49-F238E27FC236}">
                <a16:creationId xmlns:a16="http://schemas.microsoft.com/office/drawing/2014/main" id="{D2D835E5-0CBA-283E-F97E-78810C698A55}"/>
              </a:ext>
            </a:extLst>
          </p:cNvPr>
          <p:cNvSpPr>
            <a:spLocks noGrp="1"/>
          </p:cNvSpPr>
          <p:nvPr>
            <p:ph type="body" idx="1"/>
          </p:nvPr>
        </p:nvSpPr>
        <p:spPr>
          <a:xfrm>
            <a:off x="512781" y="1048871"/>
            <a:ext cx="11166438" cy="5459506"/>
          </a:xfrm>
        </p:spPr>
        <p:txBody>
          <a:bodyPr numCol="2">
            <a:normAutofit lnSpcReduction="10000"/>
          </a:bodyPr>
          <a:lstStyle/>
          <a:p>
            <a:pPr marR="0" lvl="0" rtl="0"/>
            <a:r>
              <a:rPr lang="en-US" altLang="zh-CN" b="1" i="0" u="none" strike="noStrike" kern="100" baseline="0" dirty="0">
                <a:latin typeface="Arial" panose="020B0604020202020204" pitchFamily="34" charset="0"/>
                <a:ea typeface="黑体" panose="02010609060101010101" pitchFamily="49" charset="-122"/>
              </a:rPr>
              <a:t>1.</a:t>
            </a:r>
            <a:r>
              <a:rPr lang="zh-CN" altLang="en-US" b="1" i="0" u="none" strike="noStrike" kern="100" baseline="0" dirty="0">
                <a:latin typeface="Arial" panose="020B0604020202020204" pitchFamily="34" charset="0"/>
                <a:ea typeface="黑体" panose="02010609060101010101" pitchFamily="49" charset="-122"/>
              </a:rPr>
              <a:t>实验装置：</a:t>
            </a: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a:p>
            <a:pPr marR="0" lvl="0" rtl="0"/>
            <a:r>
              <a:rPr lang="en-US" altLang="zh-CN" b="1" i="0" u="none" strike="noStrike" kern="100" baseline="0" dirty="0">
                <a:latin typeface="Arial" panose="020B0604020202020204" pitchFamily="34" charset="0"/>
                <a:ea typeface="黑体" panose="02010609060101010101" pitchFamily="49" charset="-122"/>
              </a:rPr>
              <a:t>2.</a:t>
            </a:r>
            <a:r>
              <a:rPr lang="zh-CN" altLang="en-US" b="1" i="0" u="none" strike="noStrike" kern="100" baseline="0" dirty="0">
                <a:latin typeface="Arial" panose="020B0604020202020204" pitchFamily="34" charset="0"/>
                <a:ea typeface="黑体" panose="02010609060101010101" pitchFamily="49" charset="-122"/>
              </a:rPr>
              <a:t>核心知识：</a:t>
            </a:r>
          </a:p>
          <a:p>
            <a:pPr marR="0" lvl="0" rtl="0"/>
            <a:r>
              <a:rPr lang="en-US" altLang="zh-CN" b="1" i="0" u="none" strike="noStrike" kern="100" baseline="0" dirty="0">
                <a:latin typeface="Arial" panose="020B0604020202020204" pitchFamily="34" charset="0"/>
                <a:ea typeface="黑体" panose="02010609060101010101" pitchFamily="49" charset="-122"/>
              </a:rPr>
              <a:t>1</a:t>
            </a:r>
            <a:r>
              <a:rPr lang="en-US" altLang="zh-CN" b="1" i="0" u="none" strike="noStrike" kern="100" baseline="0" dirty="0">
                <a:latin typeface="Times New Roman" panose="02020603050405020304" pitchFamily="18" charset="0"/>
                <a:ea typeface="黑体" panose="02010609060101010101" pitchFamily="49" charset="-122"/>
              </a:rPr>
              <a:t>.</a:t>
            </a:r>
            <a:r>
              <a:rPr lang="zh-CN" altLang="en-US" b="1" i="0" u="none" strike="noStrike" kern="100" baseline="0" dirty="0">
                <a:latin typeface="Arial" panose="020B0604020202020204" pitchFamily="34" charset="0"/>
                <a:ea typeface="黑体" panose="02010609060101010101" pitchFamily="49" charset="-122"/>
              </a:rPr>
              <a:t>选择 </a:t>
            </a:r>
            <a:r>
              <a:rPr lang="zh-CN" altLang="en-US" b="1" i="0" u="none" strike="noStrike" kern="100" baseline="0" dirty="0">
                <a:solidFill>
                  <a:srgbClr val="FF0000"/>
                </a:solidFill>
                <a:latin typeface="Arial" panose="020B0604020202020204" pitchFamily="34" charset="0"/>
                <a:ea typeface="黑体" panose="02010609060101010101" pitchFamily="49" charset="-122"/>
              </a:rPr>
              <a:t>较暗 </a:t>
            </a:r>
            <a:r>
              <a:rPr lang="zh-CN" altLang="en-US" b="1" i="0" u="none" strike="noStrike" kern="100" baseline="0" dirty="0">
                <a:latin typeface="Arial" panose="020B0604020202020204" pitchFamily="34" charset="0"/>
                <a:ea typeface="黑体" panose="02010609060101010101" pitchFamily="49" charset="-122"/>
              </a:rPr>
              <a:t>环境进行实验，环境 </a:t>
            </a:r>
            <a:r>
              <a:rPr lang="zh-CN" altLang="en-US" b="1" i="0" u="none" strike="noStrike" kern="100" baseline="0" dirty="0">
                <a:solidFill>
                  <a:srgbClr val="FF0000"/>
                </a:solidFill>
                <a:latin typeface="Arial" panose="020B0604020202020204" pitchFamily="34" charset="0"/>
                <a:ea typeface="黑体" panose="02010609060101010101" pitchFamily="49" charset="-122"/>
              </a:rPr>
              <a:t>越暗 </a:t>
            </a:r>
            <a:r>
              <a:rPr lang="zh-CN" altLang="en-US" b="1" i="0" u="none" strike="noStrike" kern="100" baseline="0" dirty="0">
                <a:latin typeface="Arial" panose="020B0604020202020204" pitchFamily="34" charset="0"/>
                <a:ea typeface="黑体" panose="02010609060101010101" pitchFamily="49" charset="-122"/>
              </a:rPr>
              <a:t>，现象更明显。</a:t>
            </a:r>
          </a:p>
          <a:p>
            <a:pPr marR="0" lvl="0" rtl="0"/>
            <a:r>
              <a:rPr lang="en-US" altLang="zh-CN" b="1" i="0" u="none" strike="noStrike" kern="100" baseline="0" dirty="0">
                <a:latin typeface="Arial" panose="020B0604020202020204" pitchFamily="34" charset="0"/>
                <a:ea typeface="黑体" panose="02010609060101010101" pitchFamily="49" charset="-122"/>
              </a:rPr>
              <a:t>2.</a:t>
            </a:r>
            <a:r>
              <a:rPr lang="zh-CN" altLang="en-US" b="1" i="0" u="none" strike="noStrike" kern="100" baseline="0" dirty="0">
                <a:latin typeface="Arial" panose="020B0604020202020204" pitchFamily="34" charset="0"/>
                <a:ea typeface="黑体" panose="02010609060101010101" pitchFamily="49" charset="-122"/>
              </a:rPr>
              <a:t>选择 </a:t>
            </a:r>
            <a:r>
              <a:rPr lang="zh-CN" altLang="en-US" b="1" i="0" u="none" strike="noStrike" kern="100" baseline="0" dirty="0">
                <a:solidFill>
                  <a:srgbClr val="FF0000"/>
                </a:solidFill>
                <a:latin typeface="Arial" panose="020B0604020202020204" pitchFamily="34" charset="0"/>
                <a:ea typeface="黑体" panose="02010609060101010101" pitchFamily="49" charset="-122"/>
              </a:rPr>
              <a:t>薄</a:t>
            </a:r>
            <a:r>
              <a:rPr lang="zh-CN" altLang="en-US" b="1" i="0" u="none" strike="noStrike" kern="100" baseline="0" dirty="0">
                <a:latin typeface="Arial" panose="020B0604020202020204" pitchFamily="34" charset="0"/>
                <a:ea typeface="黑体" panose="02010609060101010101" pitchFamily="49" charset="-122"/>
              </a:rPr>
              <a:t> 玻璃板进行实验，</a:t>
            </a:r>
            <a:r>
              <a:rPr lang="zh-CN" altLang="en-US" b="1" i="0" u="none" strike="noStrike" kern="100" baseline="0" dirty="0">
                <a:solidFill>
                  <a:srgbClr val="FF0000"/>
                </a:solidFill>
                <a:latin typeface="Arial" panose="020B0604020202020204" pitchFamily="34" charset="0"/>
                <a:ea typeface="黑体" panose="02010609060101010101" pitchFamily="49" charset="-122"/>
              </a:rPr>
              <a:t>若用厚玻璃板会产生重影。</a:t>
            </a:r>
          </a:p>
          <a:p>
            <a:pPr marR="0" lvl="0" rtl="0"/>
            <a:r>
              <a:rPr lang="en-US" altLang="zh-CN" b="1" i="0" u="none" strike="noStrike" kern="100" baseline="0" dirty="0">
                <a:latin typeface="Arial" panose="020B0604020202020204" pitchFamily="34" charset="0"/>
                <a:ea typeface="黑体" panose="02010609060101010101" pitchFamily="49" charset="-122"/>
              </a:rPr>
              <a:t>3.</a:t>
            </a:r>
            <a:r>
              <a:rPr lang="zh-CN" altLang="en-US" b="1" i="0" u="none" strike="noStrike" kern="100" baseline="0" dirty="0">
                <a:latin typeface="Arial" panose="020B0604020202020204" pitchFamily="34" charset="0"/>
                <a:ea typeface="黑体" panose="02010609060101010101" pitchFamily="49" charset="-122"/>
              </a:rPr>
              <a:t>用玻璃板代替平面镜，</a:t>
            </a:r>
            <a:r>
              <a:rPr lang="zh-CN" altLang="en-US" b="1" i="0" u="none" strike="noStrike" kern="100" baseline="0" dirty="0">
                <a:solidFill>
                  <a:srgbClr val="FF0000"/>
                </a:solidFill>
                <a:latin typeface="Arial" panose="020B0604020202020204" pitchFamily="34" charset="0"/>
                <a:ea typeface="黑体" panose="02010609060101010101" pitchFamily="49" charset="-122"/>
              </a:rPr>
              <a:t>易于确定像的位置 </a:t>
            </a:r>
            <a:r>
              <a:rPr lang="zh-CN" altLang="en-US" b="1" i="0" u="none" strike="noStrike" kern="100" baseline="0" dirty="0">
                <a:latin typeface="Arial" panose="020B0604020202020204" pitchFamily="34" charset="0"/>
                <a:ea typeface="黑体" panose="02010609060101010101" pitchFamily="49" charset="-122"/>
              </a:rPr>
              <a:t>。</a:t>
            </a:r>
          </a:p>
          <a:p>
            <a:pPr marR="0" lvl="0" rtl="0"/>
            <a:r>
              <a:rPr lang="en-US" altLang="zh-CN" b="1" i="0" u="none" strike="noStrike" kern="100" baseline="0" dirty="0">
                <a:latin typeface="Arial" panose="020B0604020202020204" pitchFamily="34" charset="0"/>
                <a:ea typeface="黑体" panose="02010609060101010101" pitchFamily="49" charset="-122"/>
              </a:rPr>
              <a:t>4.</a:t>
            </a:r>
            <a:r>
              <a:rPr lang="zh-CN" altLang="en-US" b="1" i="0" u="none" strike="noStrike" kern="100" baseline="0" dirty="0">
                <a:latin typeface="Arial" panose="020B0604020202020204" pitchFamily="34" charset="0"/>
                <a:ea typeface="黑体" panose="02010609060101010101" pitchFamily="49" charset="-122"/>
              </a:rPr>
              <a:t>选用相同的蜡烛，便于对比物与像的 </a:t>
            </a:r>
            <a:r>
              <a:rPr lang="zh-CN" altLang="en-US" b="1" i="0" u="none" strike="noStrike" kern="100" baseline="0" dirty="0">
                <a:solidFill>
                  <a:srgbClr val="FF0000"/>
                </a:solidFill>
                <a:latin typeface="Arial" panose="020B0604020202020204" pitchFamily="34" charset="0"/>
                <a:ea typeface="黑体" panose="02010609060101010101" pitchFamily="49" charset="-122"/>
              </a:rPr>
              <a:t>大小</a:t>
            </a:r>
            <a:r>
              <a:rPr lang="zh-CN" altLang="en-US" b="1" i="0" u="none" strike="noStrike" kern="100" baseline="0" dirty="0">
                <a:latin typeface="Arial" panose="020B0604020202020204" pitchFamily="34" charset="0"/>
                <a:ea typeface="黑体" panose="02010609060101010101" pitchFamily="49" charset="-122"/>
              </a:rPr>
              <a:t> 关系。</a:t>
            </a:r>
          </a:p>
          <a:p>
            <a:pPr marR="0" lvl="0" rtl="0"/>
            <a:r>
              <a:rPr lang="en-US" altLang="zh-CN" b="1" i="0" u="none" strike="noStrike" kern="100" baseline="0" dirty="0">
                <a:latin typeface="Arial" panose="020B0604020202020204" pitchFamily="34" charset="0"/>
                <a:ea typeface="黑体" panose="02010609060101010101" pitchFamily="49" charset="-122"/>
              </a:rPr>
              <a:t>5.</a:t>
            </a:r>
            <a:r>
              <a:rPr lang="zh-CN" altLang="en-US" b="1" i="0" u="none" strike="noStrike" kern="100" baseline="0" dirty="0">
                <a:latin typeface="Arial" panose="020B0604020202020204" pitchFamily="34" charset="0"/>
                <a:ea typeface="黑体" panose="02010609060101010101" pitchFamily="49" charset="-122"/>
              </a:rPr>
              <a:t>平面镜要与桌面 </a:t>
            </a:r>
            <a:r>
              <a:rPr lang="zh-CN" altLang="en-US" b="1" i="0" u="none" strike="noStrike" kern="100" baseline="0" dirty="0">
                <a:solidFill>
                  <a:srgbClr val="FF0000"/>
                </a:solidFill>
                <a:latin typeface="Arial" panose="020B0604020202020204" pitchFamily="34" charset="0"/>
                <a:ea typeface="黑体" panose="02010609060101010101" pitchFamily="49" charset="-122"/>
              </a:rPr>
              <a:t>垂直 </a:t>
            </a:r>
            <a:r>
              <a:rPr lang="zh-CN" altLang="en-US" b="1" i="0" u="none" strike="noStrike" kern="100" baseline="0" dirty="0">
                <a:latin typeface="Arial" panose="020B0604020202020204" pitchFamily="34" charset="0"/>
                <a:ea typeface="黑体" panose="02010609060101010101" pitchFamily="49" charset="-122"/>
              </a:rPr>
              <a:t>，否则蜡烛与像无法 重合 。</a:t>
            </a:r>
          </a:p>
          <a:p>
            <a:pPr marR="0" lvl="0" rtl="0"/>
            <a:r>
              <a:rPr lang="en-US" altLang="zh-CN" b="1" i="0" u="none" strike="noStrike" kern="100" baseline="0" dirty="0">
                <a:latin typeface="Arial" panose="020B0604020202020204" pitchFamily="34" charset="0"/>
                <a:ea typeface="黑体" panose="02010609060101010101" pitchFamily="49" charset="-122"/>
              </a:rPr>
              <a:t>6.</a:t>
            </a:r>
            <a:r>
              <a:rPr lang="zh-CN" altLang="en-US" b="1" i="0" u="none" strike="noStrike" kern="100" baseline="0" dirty="0">
                <a:latin typeface="Arial" panose="020B0604020202020204" pitchFamily="34" charset="0"/>
                <a:ea typeface="黑体" panose="02010609060101010101" pitchFamily="49" charset="-122"/>
              </a:rPr>
              <a:t>刻度尺用来测量物与像之间的 </a:t>
            </a:r>
            <a:r>
              <a:rPr lang="zh-CN" altLang="en-US" b="1" i="0" u="none" strike="noStrike" kern="100" baseline="0" dirty="0">
                <a:solidFill>
                  <a:srgbClr val="FF0000"/>
                </a:solidFill>
                <a:latin typeface="Arial" panose="020B0604020202020204" pitchFamily="34" charset="0"/>
                <a:ea typeface="黑体" panose="02010609060101010101" pitchFamily="49" charset="-122"/>
              </a:rPr>
              <a:t>距离 </a:t>
            </a:r>
            <a:r>
              <a:rPr lang="zh-CN" altLang="en-US" b="1" i="0" u="none" strike="noStrike" kern="100" baseline="0" dirty="0">
                <a:latin typeface="Arial" panose="020B0604020202020204" pitchFamily="34" charset="0"/>
                <a:ea typeface="黑体" panose="02010609060101010101" pitchFamily="49" charset="-122"/>
              </a:rPr>
              <a:t>。</a:t>
            </a:r>
          </a:p>
          <a:p>
            <a:pPr marR="0" lvl="0" rtl="0"/>
            <a:r>
              <a:rPr lang="en-US" altLang="zh-CN" b="1" i="0" u="none" strike="noStrike" kern="100" baseline="0" dirty="0">
                <a:latin typeface="Arial" panose="020B0604020202020204" pitchFamily="34" charset="0"/>
                <a:ea typeface="黑体" panose="02010609060101010101" pitchFamily="49" charset="-122"/>
              </a:rPr>
              <a:t>7.</a:t>
            </a:r>
            <a:r>
              <a:rPr lang="zh-CN" altLang="en-US" b="1" i="0" u="none" strike="noStrike" kern="100" baseline="0" dirty="0">
                <a:latin typeface="Arial" panose="020B0604020202020204" pitchFamily="34" charset="0"/>
                <a:ea typeface="黑体" panose="02010609060101010101" pitchFamily="49" charset="-122"/>
              </a:rPr>
              <a:t>平面镜成的是 </a:t>
            </a:r>
            <a:r>
              <a:rPr lang="zh-CN" altLang="en-US" b="1" i="0" u="none" strike="noStrike" kern="100" baseline="0" dirty="0">
                <a:solidFill>
                  <a:srgbClr val="FF0000"/>
                </a:solidFill>
                <a:latin typeface="Arial" panose="020B0604020202020204" pitchFamily="34" charset="0"/>
                <a:ea typeface="黑体" panose="02010609060101010101" pitchFamily="49" charset="-122"/>
              </a:rPr>
              <a:t>虚</a:t>
            </a:r>
            <a:r>
              <a:rPr lang="zh-CN" altLang="en-US" b="1" i="0" u="none" strike="noStrike" kern="100" baseline="0" dirty="0">
                <a:latin typeface="Arial" panose="020B0604020202020204" pitchFamily="34" charset="0"/>
                <a:ea typeface="黑体" panose="02010609060101010101" pitchFamily="49" charset="-122"/>
              </a:rPr>
              <a:t> 像，不能用 </a:t>
            </a:r>
            <a:r>
              <a:rPr lang="zh-CN" altLang="en-US" b="1" i="0" u="none" strike="noStrike" kern="100" baseline="0" dirty="0">
                <a:solidFill>
                  <a:srgbClr val="FF0000"/>
                </a:solidFill>
                <a:latin typeface="Arial" panose="020B0604020202020204" pitchFamily="34" charset="0"/>
                <a:ea typeface="黑体" panose="02010609060101010101" pitchFamily="49" charset="-122"/>
              </a:rPr>
              <a:t>光屏</a:t>
            </a:r>
            <a:r>
              <a:rPr lang="zh-CN" altLang="en-US" b="1" i="0" u="none" strike="noStrike" kern="100" baseline="0" dirty="0">
                <a:latin typeface="Arial" panose="020B0604020202020204" pitchFamily="34" charset="0"/>
                <a:ea typeface="黑体" panose="02010609060101010101" pitchFamily="49" charset="-122"/>
              </a:rPr>
              <a:t> 承接。</a:t>
            </a:r>
          </a:p>
          <a:p>
            <a:pPr marR="0" lvl="0" rtl="0"/>
            <a:r>
              <a:rPr lang="en-US" altLang="zh-CN" b="1" i="0" u="none" strike="noStrike" kern="100" baseline="0" dirty="0">
                <a:latin typeface="Arial" panose="020B0604020202020204" pitchFamily="34" charset="0"/>
                <a:ea typeface="黑体" panose="02010609060101010101" pitchFamily="49" charset="-122"/>
              </a:rPr>
              <a:t>8.</a:t>
            </a:r>
            <a:r>
              <a:rPr lang="zh-CN" altLang="en-US" b="1" i="0" u="none" strike="noStrike" kern="100" baseline="0" dirty="0">
                <a:latin typeface="Arial" panose="020B0604020202020204" pitchFamily="34" charset="0"/>
                <a:ea typeface="黑体" panose="02010609060101010101" pitchFamily="49" charset="-122"/>
              </a:rPr>
              <a:t>透过玻璃板看到未点燃的蜡烛： </a:t>
            </a:r>
            <a:r>
              <a:rPr lang="zh-CN" altLang="en-US" b="1" i="0" u="none" strike="noStrike" kern="100" baseline="0" dirty="0">
                <a:solidFill>
                  <a:srgbClr val="FF0000"/>
                </a:solidFill>
                <a:latin typeface="Arial" panose="020B0604020202020204" pitchFamily="34" charset="0"/>
                <a:ea typeface="黑体" panose="02010609060101010101" pitchFamily="49" charset="-122"/>
              </a:rPr>
              <a:t>光的折射</a:t>
            </a:r>
            <a:r>
              <a:rPr lang="zh-CN" altLang="en-US" b="1" i="0" u="none" strike="noStrike" kern="100" baseline="0" dirty="0">
                <a:latin typeface="Arial" panose="020B0604020202020204" pitchFamily="34" charset="0"/>
                <a:ea typeface="黑体" panose="02010609060101010101" pitchFamily="49" charset="-122"/>
              </a:rPr>
              <a:t> 。</a:t>
            </a:r>
          </a:p>
          <a:p>
            <a:pPr marR="0" lvl="0" rtl="0"/>
            <a:r>
              <a:rPr lang="en-US" altLang="zh-CN" b="1" i="0" u="none" strike="noStrike" kern="100" baseline="0" dirty="0">
                <a:latin typeface="Arial" panose="020B0604020202020204" pitchFamily="34" charset="0"/>
                <a:ea typeface="黑体" panose="02010609060101010101" pitchFamily="49" charset="-122"/>
              </a:rPr>
              <a:t>9.</a:t>
            </a:r>
            <a:r>
              <a:rPr lang="zh-CN" altLang="en-US" b="1" i="0" u="none" strike="noStrike" kern="100" baseline="0" dirty="0">
                <a:latin typeface="Arial" panose="020B0604020202020204" pitchFamily="34" charset="0"/>
                <a:ea typeface="黑体" panose="02010609060101010101" pitchFamily="49" charset="-122"/>
              </a:rPr>
              <a:t>多次测量的目的： </a:t>
            </a:r>
            <a:r>
              <a:rPr lang="zh-CN" altLang="en-US" b="1" i="0" u="none" strike="noStrike" kern="100" baseline="0" dirty="0">
                <a:solidFill>
                  <a:srgbClr val="FF0000"/>
                </a:solidFill>
                <a:latin typeface="Arial" panose="020B0604020202020204" pitchFamily="34" charset="0"/>
                <a:ea typeface="黑体" panose="02010609060101010101" pitchFamily="49" charset="-122"/>
              </a:rPr>
              <a:t>寻找规律，使结论具有普遍性 </a:t>
            </a:r>
            <a:r>
              <a:rPr lang="zh-CN" altLang="en-US" b="1" i="0" u="none" strike="noStrike" kern="100" baseline="0" dirty="0">
                <a:latin typeface="Arial" panose="020B0604020202020204" pitchFamily="34" charset="0"/>
                <a:ea typeface="黑体" panose="02010609060101010101" pitchFamily="49" charset="-122"/>
              </a:rPr>
              <a:t>。</a:t>
            </a:r>
          </a:p>
          <a:p>
            <a:pPr marR="0" lvl="0" rtl="0"/>
            <a:r>
              <a:rPr lang="en-US" altLang="zh-CN" b="1" i="0" u="none" strike="noStrike" kern="100" baseline="0" dirty="0">
                <a:latin typeface="Arial" panose="020B0604020202020204" pitchFamily="34" charset="0"/>
                <a:ea typeface="黑体" panose="02010609060101010101" pitchFamily="49" charset="-122"/>
              </a:rPr>
              <a:t>3.</a:t>
            </a:r>
            <a:r>
              <a:rPr lang="zh-CN" altLang="en-US" b="1" i="0" u="none" strike="noStrike" kern="100" baseline="0" dirty="0">
                <a:latin typeface="Arial" panose="020B0604020202020204" pitchFamily="34" charset="0"/>
                <a:ea typeface="黑体" panose="02010609060101010101" pitchFamily="49" charset="-122"/>
              </a:rPr>
              <a:t>知识拓展：</a:t>
            </a:r>
            <a:endParaRPr lang="en-US" altLang="zh-CN" b="1" i="0" u="none" strike="noStrike" kern="100" baseline="0" dirty="0">
              <a:latin typeface="Arial" panose="020B0604020202020204" pitchFamily="34" charset="0"/>
              <a:ea typeface="黑体" panose="02010609060101010101" pitchFamily="49" charset="-122"/>
            </a:endParaRPr>
          </a:p>
          <a:p>
            <a:pPr marR="0" lvl="0" rtl="0"/>
            <a:endParaRPr lang="zh-CN" altLang="en-US" b="1" i="0" u="none" strike="noStrike" kern="100" baseline="0" dirty="0">
              <a:latin typeface="Arial" panose="020B0604020202020204" pitchFamily="34" charset="0"/>
              <a:ea typeface="黑体" panose="02010609060101010101" pitchFamily="49" charset="-122"/>
            </a:endParaRP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a:p>
            <a:pPr marR="0" lvl="0" rtl="0"/>
            <a:r>
              <a:rPr lang="zh-CN" altLang="en-US" b="1" i="0" u="none" strike="noStrike" kern="100" baseline="0" dirty="0">
                <a:latin typeface="Arial" panose="020B0604020202020204" pitchFamily="34" charset="0"/>
                <a:ea typeface="黑体" panose="02010609060101010101" pitchFamily="49" charset="-122"/>
              </a:rPr>
              <a:t>①实验时应在 </a:t>
            </a:r>
            <a:r>
              <a:rPr lang="en-US" altLang="zh-CN" b="1" i="0" u="none" strike="noStrike" kern="100" baseline="0" dirty="0">
                <a:solidFill>
                  <a:srgbClr val="FF0000"/>
                </a:solidFill>
                <a:latin typeface="Arial" panose="020B0604020202020204" pitchFamily="34" charset="0"/>
                <a:ea typeface="黑体" panose="02010609060101010101" pitchFamily="49" charset="-122"/>
              </a:rPr>
              <a:t>A</a:t>
            </a:r>
            <a:r>
              <a:rPr lang="en-US" altLang="zh-CN" b="1" i="0" u="none" strike="noStrike" kern="100" baseline="0" dirty="0">
                <a:latin typeface="Arial" panose="020B0604020202020204" pitchFamily="34" charset="0"/>
                <a:ea typeface="黑体" panose="02010609060101010101" pitchFamily="49" charset="-122"/>
              </a:rPr>
              <a:t> </a:t>
            </a:r>
            <a:r>
              <a:rPr lang="zh-CN" altLang="en-US" b="1" i="0" u="none" strike="noStrike" kern="100" baseline="0" dirty="0">
                <a:latin typeface="Arial" panose="020B0604020202020204" pitchFamily="34" charset="0"/>
                <a:ea typeface="黑体" panose="02010609060101010101" pitchFamily="49" charset="-122"/>
              </a:rPr>
              <a:t>（选填“</a:t>
            </a:r>
            <a:r>
              <a:rPr lang="en-US" altLang="zh-CN" b="1" i="0" u="none" strike="noStrike" kern="100" baseline="0" dirty="0">
                <a:latin typeface="Arial" panose="020B0604020202020204" pitchFamily="34" charset="0"/>
                <a:ea typeface="黑体" panose="02010609060101010101" pitchFamily="49" charset="-122"/>
              </a:rPr>
              <a:t>A”</a:t>
            </a:r>
            <a:r>
              <a:rPr lang="zh-CN" altLang="en-US" b="1" i="0" u="none" strike="noStrike" kern="100" baseline="0" dirty="0">
                <a:latin typeface="Arial" panose="020B0604020202020204" pitchFamily="34" charset="0"/>
                <a:ea typeface="黑体" panose="02010609060101010101" pitchFamily="49" charset="-122"/>
              </a:rPr>
              <a:t>或“</a:t>
            </a:r>
            <a:r>
              <a:rPr lang="en-US" altLang="zh-CN" b="1" i="0" u="none" strike="noStrike" kern="100" baseline="0" dirty="0">
                <a:latin typeface="Arial" panose="020B0604020202020204" pitchFamily="34" charset="0"/>
                <a:ea typeface="黑体" panose="02010609060101010101" pitchFamily="49" charset="-122"/>
              </a:rPr>
              <a:t>B”</a:t>
            </a:r>
            <a:r>
              <a:rPr lang="zh-CN" altLang="en-US" b="1" i="0" u="none" strike="noStrike" kern="100" baseline="0" dirty="0">
                <a:latin typeface="Arial" panose="020B0604020202020204" pitchFamily="34" charset="0"/>
                <a:ea typeface="黑体" panose="02010609060101010101" pitchFamily="49" charset="-122"/>
              </a:rPr>
              <a:t>）侧观察蜡烛</a:t>
            </a:r>
            <a:r>
              <a:rPr lang="en-US" altLang="zh-CN" b="1" i="0" u="none" strike="noStrike" kern="100" baseline="0" dirty="0">
                <a:latin typeface="Arial" panose="020B0604020202020204" pitchFamily="34" charset="0"/>
                <a:ea typeface="黑体" panose="02010609060101010101" pitchFamily="49" charset="-122"/>
              </a:rPr>
              <a:t>A</a:t>
            </a:r>
            <a:r>
              <a:rPr lang="zh-CN" altLang="en-US" b="1" i="0" u="none" strike="noStrike" kern="100" baseline="0" dirty="0">
                <a:latin typeface="Arial" panose="020B0604020202020204" pitchFamily="34" charset="0"/>
                <a:ea typeface="黑体" panose="02010609060101010101" pitchFamily="49" charset="-122"/>
              </a:rPr>
              <a:t>经玻璃板所成的像。</a:t>
            </a:r>
          </a:p>
          <a:p>
            <a:pPr marR="0" lvl="0" rtl="0"/>
            <a:r>
              <a:rPr lang="zh-CN" altLang="en-US" b="1" i="0" u="none" strike="noStrike" kern="100" baseline="0" dirty="0">
                <a:latin typeface="Arial" panose="020B0604020202020204" pitchFamily="34" charset="0"/>
                <a:ea typeface="黑体" panose="02010609060101010101" pitchFamily="49" charset="-122"/>
              </a:rPr>
              <a:t>②实验结束后，小滨无意间从平面镜中看到墙上的钟表的像如图所示</a:t>
            </a:r>
            <a:r>
              <a:rPr lang="en-US" altLang="zh-CN" b="1" i="0" u="none" strike="noStrike" kern="100" baseline="0" dirty="0">
                <a:latin typeface="Times New Roman" panose="02020603050405020304" pitchFamily="18" charset="0"/>
                <a:ea typeface="黑体" panose="02010609060101010101" pitchFamily="49" charset="-122"/>
              </a:rPr>
              <a:t>.</a:t>
            </a:r>
            <a:r>
              <a:rPr lang="zh-CN" altLang="en-US" b="1" i="0" u="none" strike="noStrike" kern="100" baseline="0" dirty="0">
                <a:latin typeface="Arial" panose="020B0604020202020204" pitchFamily="34" charset="0"/>
                <a:ea typeface="黑体" panose="02010609060101010101" pitchFamily="49" charset="-122"/>
              </a:rPr>
              <a:t>这时的时间是 </a:t>
            </a:r>
            <a:r>
              <a:rPr lang="en-US" altLang="zh-CN" b="1" i="0" u="none" strike="noStrike" kern="100" baseline="0" dirty="0">
                <a:solidFill>
                  <a:srgbClr val="FF0000"/>
                </a:solidFill>
                <a:latin typeface="Arial" panose="020B0604020202020204" pitchFamily="34" charset="0"/>
                <a:ea typeface="黑体" panose="02010609060101010101" pitchFamily="49" charset="-122"/>
              </a:rPr>
              <a:t>10</a:t>
            </a:r>
            <a:r>
              <a:rPr lang="zh-CN" altLang="en-US" b="1" i="0" u="none" strike="noStrike" kern="100" baseline="0" dirty="0">
                <a:solidFill>
                  <a:srgbClr val="FF0000"/>
                </a:solidFill>
                <a:latin typeface="Arial" panose="020B0604020202020204" pitchFamily="34" charset="0"/>
                <a:ea typeface="黑体" panose="02010609060101010101" pitchFamily="49" charset="-122"/>
              </a:rPr>
              <a:t>：</a:t>
            </a:r>
            <a:r>
              <a:rPr lang="en-US" altLang="zh-CN" b="1" i="0" u="none" strike="noStrike" kern="100" baseline="0" dirty="0">
                <a:solidFill>
                  <a:srgbClr val="FF0000"/>
                </a:solidFill>
                <a:latin typeface="Arial" panose="020B0604020202020204" pitchFamily="34" charset="0"/>
                <a:ea typeface="黑体" panose="02010609060101010101" pitchFamily="49" charset="-122"/>
              </a:rPr>
              <a:t>35 </a:t>
            </a:r>
            <a:r>
              <a:rPr lang="zh-CN" altLang="en-US" b="1" i="0" u="none" strike="noStrike" kern="100" baseline="0" dirty="0">
                <a:latin typeface="Arial" panose="020B0604020202020204" pitchFamily="34" charset="0"/>
                <a:ea typeface="黑体" panose="02010609060101010101" pitchFamily="49" charset="-122"/>
              </a:rPr>
              <a:t>。小滨走出实验楼的自动感应玻璃门时，门自动平移打开，则他在玻璃门中的像将 </a:t>
            </a:r>
            <a:r>
              <a:rPr lang="zh-CN" altLang="en-US" b="1" i="0" u="none" strike="noStrike" kern="100" baseline="0" dirty="0">
                <a:solidFill>
                  <a:srgbClr val="FF0000"/>
                </a:solidFill>
                <a:latin typeface="Arial" panose="020B0604020202020204" pitchFamily="34" charset="0"/>
                <a:ea typeface="黑体" panose="02010609060101010101" pitchFamily="49" charset="-122"/>
              </a:rPr>
              <a:t>不随 </a:t>
            </a:r>
            <a:r>
              <a:rPr lang="zh-CN" altLang="en-US" b="1" i="0" u="none" strike="noStrike" kern="100" baseline="0" dirty="0">
                <a:latin typeface="Arial" panose="020B0604020202020204" pitchFamily="34" charset="0"/>
                <a:ea typeface="黑体" panose="02010609060101010101" pitchFamily="49" charset="-122"/>
              </a:rPr>
              <a:t>（选填“随”或“不随”）门平移。</a:t>
            </a:r>
          </a:p>
          <a:p>
            <a:pPr marR="0" lvl="0" rtl="0"/>
            <a:endParaRPr lang="en-US" altLang="zh-CN" b="1" i="0" u="none" strike="noStrike" kern="100" baseline="0" dirty="0">
              <a:latin typeface="Times New Roman" panose="02020603050405020304" pitchFamily="18" charset="0"/>
              <a:ea typeface="黑体" panose="02010609060101010101" pitchFamily="49" charset="-122"/>
            </a:endParaRPr>
          </a:p>
        </p:txBody>
      </p:sp>
      <p:pic>
        <p:nvPicPr>
          <p:cNvPr id="4" name="图片 3">
            <a:extLst>
              <a:ext uri="{FF2B5EF4-FFF2-40B4-BE49-F238E27FC236}">
                <a16:creationId xmlns:a16="http://schemas.microsoft.com/office/drawing/2014/main" id="{7ACE657D-30AD-CB46-3717-ED75D0B2D50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34341" y="1048871"/>
            <a:ext cx="1634670" cy="1105348"/>
          </a:xfrm>
          <a:prstGeom prst="rect">
            <a:avLst/>
          </a:prstGeom>
          <a:noFill/>
          <a:ln>
            <a:noFill/>
          </a:ln>
        </p:spPr>
      </p:pic>
      <p:pic>
        <p:nvPicPr>
          <p:cNvPr id="5" name="图片 4">
            <a:extLst>
              <a:ext uri="{FF2B5EF4-FFF2-40B4-BE49-F238E27FC236}">
                <a16:creationId xmlns:a16="http://schemas.microsoft.com/office/drawing/2014/main" id="{FAB18D32-6FAF-8D39-0DB7-A2376216A10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84853" y="2682016"/>
            <a:ext cx="2962275" cy="971550"/>
          </a:xfrm>
          <a:prstGeom prst="rect">
            <a:avLst/>
          </a:prstGeom>
          <a:noFill/>
          <a:ln>
            <a:noFill/>
          </a:ln>
        </p:spPr>
      </p:pic>
    </p:spTree>
    <p:extLst>
      <p:ext uri="{BB962C8B-B14F-4D97-AF65-F5344CB8AC3E}">
        <p14:creationId xmlns:p14="http://schemas.microsoft.com/office/powerpoint/2010/main" val="2731284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70E4AF-2C6C-9FA2-C4A4-8C01B67B5F0B}"/>
              </a:ext>
            </a:extLst>
          </p:cNvPr>
          <p:cNvSpPr>
            <a:spLocks noGrp="1"/>
          </p:cNvSpPr>
          <p:nvPr>
            <p:ph type="title"/>
          </p:nvPr>
        </p:nvSpPr>
        <p:spPr>
          <a:xfrm>
            <a:off x="464372" y="-99683"/>
            <a:ext cx="10058400" cy="1371600"/>
          </a:xfrm>
        </p:spPr>
        <p:txBody>
          <a:bodyPr>
            <a:normAutofit/>
          </a:bodyPr>
          <a:lstStyle/>
          <a:p>
            <a:r>
              <a:rPr lang="zh-CN" altLang="en-US" sz="3600" b="1" kern="1800" dirty="0">
                <a:solidFill>
                  <a:schemeClr val="tx1"/>
                </a:solidFill>
                <a:latin typeface="宋体" panose="02010600030101010101" pitchFamily="2" charset="-122"/>
                <a:ea typeface="宋体" panose="02010600030101010101" pitchFamily="2" charset="-122"/>
              </a:rPr>
              <a:t>六、探究光折射时的特点</a:t>
            </a:r>
          </a:p>
        </p:txBody>
      </p:sp>
      <p:sp>
        <p:nvSpPr>
          <p:cNvPr id="3" name="文本占位符 2">
            <a:extLst>
              <a:ext uri="{FF2B5EF4-FFF2-40B4-BE49-F238E27FC236}">
                <a16:creationId xmlns:a16="http://schemas.microsoft.com/office/drawing/2014/main" id="{FCD44641-EAB3-B81F-486C-9E9F3D36D139}"/>
              </a:ext>
            </a:extLst>
          </p:cNvPr>
          <p:cNvSpPr>
            <a:spLocks noGrp="1"/>
          </p:cNvSpPr>
          <p:nvPr>
            <p:ph type="body" idx="1"/>
          </p:nvPr>
        </p:nvSpPr>
        <p:spPr>
          <a:xfrm>
            <a:off x="555812" y="1005838"/>
            <a:ext cx="11171816" cy="5427235"/>
          </a:xfrm>
        </p:spPr>
        <p:txBody>
          <a:bodyPr numCol="2">
            <a:normAutofit/>
          </a:bodyPr>
          <a:lstStyle/>
          <a:p>
            <a:pPr marR="0" lvl="0" rtl="0"/>
            <a:r>
              <a:rPr lang="en-US" altLang="zh-CN" sz="2400" i="0" u="none" strike="noStrike" kern="100" baseline="0" dirty="0">
                <a:latin typeface="Arial" panose="020B0604020202020204" pitchFamily="34" charset="0"/>
                <a:ea typeface="黑体" panose="02010609060101010101" pitchFamily="49" charset="-122"/>
              </a:rPr>
              <a:t>1.</a:t>
            </a:r>
            <a:r>
              <a:rPr lang="zh-CN" altLang="en-US" sz="2400" i="0" u="none" strike="noStrike" kern="100" baseline="0" dirty="0">
                <a:latin typeface="Arial" panose="020B0604020202020204" pitchFamily="34" charset="0"/>
                <a:ea typeface="黑体" panose="02010609060101010101" pitchFamily="49" charset="-122"/>
              </a:rPr>
              <a:t>实验装置：</a:t>
            </a:r>
          </a:p>
          <a:p>
            <a:pPr marR="0" lvl="0" rtl="0"/>
            <a:endParaRPr lang="en-US" altLang="zh-CN" sz="2400" i="0" u="none" strike="noStrike" kern="100" baseline="0" dirty="0">
              <a:latin typeface="Times New Roman" panose="02020603050405020304" pitchFamily="18" charset="0"/>
              <a:ea typeface="黑体" panose="02010609060101010101" pitchFamily="49" charset="-122"/>
            </a:endParaRPr>
          </a:p>
          <a:p>
            <a:pPr marR="0" lvl="0" rtl="0"/>
            <a:r>
              <a:rPr lang="en-US" altLang="zh-CN" sz="2400" i="0" u="none" strike="noStrike" kern="100" baseline="0" dirty="0">
                <a:latin typeface="Arial" panose="020B0604020202020204" pitchFamily="34" charset="0"/>
                <a:ea typeface="黑体" panose="02010609060101010101" pitchFamily="49" charset="-122"/>
              </a:rPr>
              <a:t>2.</a:t>
            </a:r>
            <a:r>
              <a:rPr lang="zh-CN" altLang="en-US" sz="2400" i="0" u="none" strike="noStrike" kern="100" baseline="0" dirty="0">
                <a:latin typeface="Arial" panose="020B0604020202020204" pitchFamily="34" charset="0"/>
                <a:ea typeface="黑体" panose="02010609060101010101" pitchFamily="49" charset="-122"/>
              </a:rPr>
              <a:t>核心知识：</a:t>
            </a:r>
          </a:p>
          <a:p>
            <a:pPr marR="0" lvl="0" rtl="0"/>
            <a:r>
              <a:rPr lang="en-US" altLang="zh-CN" sz="2400" i="0" u="none" strike="noStrike" kern="100" baseline="0" dirty="0">
                <a:latin typeface="Arial" panose="020B0604020202020204" pitchFamily="34" charset="0"/>
                <a:ea typeface="黑体" panose="02010609060101010101" pitchFamily="49" charset="-122"/>
              </a:rPr>
              <a:t>1</a:t>
            </a:r>
            <a:r>
              <a:rPr lang="en-US" altLang="zh-CN" sz="2400" i="0" u="none" strike="noStrike" kern="100" baseline="0" dirty="0">
                <a:latin typeface="Times New Roman" panose="02020603050405020304" pitchFamily="18" charset="0"/>
                <a:ea typeface="黑体" panose="02010609060101010101" pitchFamily="49" charset="-122"/>
              </a:rPr>
              <a:t>.</a:t>
            </a:r>
            <a:r>
              <a:rPr lang="zh-CN" altLang="en-US" sz="2400" i="0" u="none" strike="noStrike" kern="100" baseline="0" dirty="0">
                <a:latin typeface="Arial" panose="020B0604020202020204" pitchFamily="34" charset="0"/>
                <a:ea typeface="黑体" panose="02010609060101010101" pitchFamily="49" charset="-122"/>
              </a:rPr>
              <a:t>在界面处是否发生折射。</a:t>
            </a:r>
          </a:p>
          <a:p>
            <a:pPr marR="0" lvl="0" rtl="0"/>
            <a:r>
              <a:rPr lang="en-US" altLang="zh-CN" sz="2400" i="0" u="none" strike="noStrike" kern="100" baseline="0" dirty="0">
                <a:latin typeface="Arial" panose="020B0604020202020204" pitchFamily="34" charset="0"/>
                <a:ea typeface="黑体" panose="02010609060101010101" pitchFamily="49" charset="-122"/>
              </a:rPr>
              <a:t>2.</a:t>
            </a:r>
            <a:r>
              <a:rPr lang="zh-CN" altLang="en-US" sz="2400" i="0" u="none" strike="noStrike" kern="100" baseline="0" dirty="0">
                <a:latin typeface="Arial" panose="020B0604020202020204" pitchFamily="34" charset="0"/>
                <a:ea typeface="黑体" panose="02010609060101010101" pitchFamily="49" charset="-122"/>
              </a:rPr>
              <a:t>发生折射时，折射角与入射角的关系。</a:t>
            </a:r>
          </a:p>
          <a:p>
            <a:pPr marR="0" lvl="0" rtl="0"/>
            <a:r>
              <a:rPr lang="en-US" altLang="zh-CN" sz="2400" i="0" u="none" strike="noStrike" kern="100" baseline="0" dirty="0">
                <a:latin typeface="Arial" panose="020B0604020202020204" pitchFamily="34" charset="0"/>
                <a:ea typeface="黑体" panose="02010609060101010101" pitchFamily="49" charset="-122"/>
              </a:rPr>
              <a:t>3.</a:t>
            </a:r>
            <a:r>
              <a:rPr lang="zh-CN" altLang="en-US" sz="2400" i="0" u="none" strike="noStrike" kern="100" baseline="0" dirty="0">
                <a:latin typeface="Arial" panose="020B0604020202020204" pitchFamily="34" charset="0"/>
                <a:ea typeface="黑体" panose="02010609060101010101" pitchFamily="49" charset="-122"/>
              </a:rPr>
              <a:t>入射光线和折射光线分居 </a:t>
            </a:r>
            <a:r>
              <a:rPr lang="zh-CN" altLang="en-US" sz="2400" i="0" u="none" strike="noStrike" kern="100" baseline="0" dirty="0">
                <a:solidFill>
                  <a:srgbClr val="FF0000"/>
                </a:solidFill>
                <a:latin typeface="Arial" panose="020B0604020202020204" pitchFamily="34" charset="0"/>
                <a:ea typeface="黑体" panose="02010609060101010101" pitchFamily="49" charset="-122"/>
              </a:rPr>
              <a:t>法线</a:t>
            </a:r>
            <a:r>
              <a:rPr lang="zh-CN" altLang="en-US" sz="2400" i="0" u="none" strike="noStrike" kern="100" baseline="0" dirty="0">
                <a:latin typeface="Arial" panose="020B0604020202020204" pitchFamily="34" charset="0"/>
                <a:ea typeface="黑体" panose="02010609060101010101" pitchFamily="49" charset="-122"/>
              </a:rPr>
              <a:t> 两侧。</a:t>
            </a:r>
          </a:p>
          <a:p>
            <a:pPr marR="0" lvl="0" rtl="0"/>
            <a:r>
              <a:rPr lang="en-US" altLang="zh-CN" sz="2400" i="0" u="none" strike="noStrike" kern="100" baseline="0" dirty="0">
                <a:latin typeface="Arial" panose="020B0604020202020204" pitchFamily="34" charset="0"/>
                <a:ea typeface="黑体" panose="02010609060101010101" pitchFamily="49" charset="-122"/>
              </a:rPr>
              <a:t>4.</a:t>
            </a:r>
            <a:r>
              <a:rPr lang="zh-CN" altLang="en-US" sz="2400" i="0" u="none" strike="noStrike" kern="100" baseline="0" dirty="0">
                <a:latin typeface="Arial" panose="020B0604020202020204" pitchFamily="34" charset="0"/>
                <a:ea typeface="黑体" panose="02010609060101010101" pitchFamily="49" charset="-122"/>
              </a:rPr>
              <a:t>折射光路 </a:t>
            </a:r>
            <a:r>
              <a:rPr lang="zh-CN" altLang="en-US" sz="2400" i="0" u="none" strike="noStrike" kern="100" baseline="0" dirty="0">
                <a:solidFill>
                  <a:srgbClr val="FF0000"/>
                </a:solidFill>
                <a:latin typeface="Arial" panose="020B0604020202020204" pitchFamily="34" charset="0"/>
                <a:ea typeface="黑体" panose="02010609060101010101" pitchFamily="49" charset="-122"/>
              </a:rPr>
              <a:t>可逆</a:t>
            </a:r>
            <a:r>
              <a:rPr lang="zh-CN" altLang="en-US" sz="2400" i="0" u="none" strike="noStrike" kern="100" baseline="0" dirty="0">
                <a:latin typeface="Arial" panose="020B0604020202020204" pitchFamily="34" charset="0"/>
                <a:ea typeface="黑体" panose="02010609060101010101" pitchFamily="49" charset="-122"/>
              </a:rPr>
              <a:t> 。</a:t>
            </a:r>
          </a:p>
          <a:p>
            <a:pPr marR="0" lvl="0" rtl="0"/>
            <a:r>
              <a:rPr lang="en-US" altLang="zh-CN" sz="2400" i="0" u="none" strike="noStrike" kern="100" baseline="0" dirty="0">
                <a:latin typeface="Arial" panose="020B0604020202020204" pitchFamily="34" charset="0"/>
                <a:ea typeface="黑体" panose="02010609060101010101" pitchFamily="49" charset="-122"/>
              </a:rPr>
              <a:t>5.</a:t>
            </a:r>
            <a:r>
              <a:rPr lang="zh-CN" altLang="en-US" sz="2400" i="0" u="none" strike="noStrike" kern="100" baseline="0" dirty="0">
                <a:latin typeface="Arial" panose="020B0604020202020204" pitchFamily="34" charset="0"/>
                <a:ea typeface="黑体" panose="02010609060101010101" pitchFamily="49" charset="-122"/>
              </a:rPr>
              <a:t>折射角和入射角的大小比较：光从空气斜射入水中或其他介质中，折射角 </a:t>
            </a:r>
            <a:r>
              <a:rPr lang="zh-CN" altLang="en-US" sz="2400" i="0" u="none" strike="noStrike" kern="100" baseline="0" dirty="0">
                <a:solidFill>
                  <a:srgbClr val="FF0000"/>
                </a:solidFill>
                <a:latin typeface="Arial" panose="020B0604020202020204" pitchFamily="34" charset="0"/>
                <a:ea typeface="黑体" panose="02010609060101010101" pitchFamily="49" charset="-122"/>
              </a:rPr>
              <a:t>小于 </a:t>
            </a:r>
            <a:r>
              <a:rPr lang="zh-CN" altLang="en-US" sz="2400" i="0" u="none" strike="noStrike" kern="100" baseline="0" dirty="0">
                <a:latin typeface="Arial" panose="020B0604020202020204" pitchFamily="34" charset="0"/>
                <a:ea typeface="黑体" panose="02010609060101010101" pitchFamily="49" charset="-122"/>
              </a:rPr>
              <a:t>入射角，并且随着入射角的增大（减小）而 </a:t>
            </a:r>
            <a:r>
              <a:rPr lang="zh-CN" altLang="en-US" sz="2400" i="0" u="none" strike="noStrike" kern="100" baseline="0" dirty="0">
                <a:solidFill>
                  <a:srgbClr val="FF0000"/>
                </a:solidFill>
                <a:latin typeface="Arial" panose="020B0604020202020204" pitchFamily="34" charset="0"/>
                <a:ea typeface="黑体" panose="02010609060101010101" pitchFamily="49" charset="-122"/>
              </a:rPr>
              <a:t>增大</a:t>
            </a:r>
            <a:r>
              <a:rPr lang="zh-CN" altLang="en-US" sz="2400" i="0" u="none" strike="noStrike" kern="100" baseline="0" dirty="0">
                <a:latin typeface="Arial" panose="020B0604020202020204" pitchFamily="34" charset="0"/>
                <a:ea typeface="黑体" panose="02010609060101010101" pitchFamily="49" charset="-122"/>
              </a:rPr>
              <a:t>（减小） 。</a:t>
            </a:r>
          </a:p>
          <a:p>
            <a:pPr marR="0" lvl="0" rtl="0"/>
            <a:r>
              <a:rPr lang="en-US" altLang="zh-CN" sz="2400" i="0" u="none" strike="noStrike" kern="100" baseline="0" dirty="0">
                <a:latin typeface="Arial" panose="020B0604020202020204" pitchFamily="34" charset="0"/>
                <a:ea typeface="黑体" panose="02010609060101010101" pitchFamily="49" charset="-122"/>
              </a:rPr>
              <a:t>3.</a:t>
            </a:r>
            <a:r>
              <a:rPr lang="zh-CN" altLang="en-US" sz="2400" i="0" u="none" strike="noStrike" kern="100" baseline="0" dirty="0">
                <a:latin typeface="Arial" panose="020B0604020202020204" pitchFamily="34" charset="0"/>
                <a:ea typeface="黑体" panose="02010609060101010101" pitchFamily="49" charset="-122"/>
              </a:rPr>
              <a:t>知识拓展：</a:t>
            </a:r>
          </a:p>
          <a:p>
            <a:pPr marR="0" lvl="0" rtl="0"/>
            <a:r>
              <a:rPr lang="zh-CN" altLang="en-US" sz="2400" i="0" u="none" strike="noStrike" kern="100" baseline="0" dirty="0">
                <a:latin typeface="Arial" panose="020B0604020202020204" pitchFamily="34" charset="0"/>
                <a:ea typeface="黑体" panose="02010609060101010101" pitchFamily="49" charset="-122"/>
              </a:rPr>
              <a:t>光从水中或其他介质斜射入空气中，折射角 </a:t>
            </a:r>
            <a:r>
              <a:rPr lang="zh-CN" altLang="en-US" sz="2400" i="0" u="none" strike="noStrike" kern="100" baseline="0" dirty="0">
                <a:solidFill>
                  <a:srgbClr val="FF0000"/>
                </a:solidFill>
                <a:latin typeface="Arial" panose="020B0604020202020204" pitchFamily="34" charset="0"/>
                <a:ea typeface="黑体" panose="02010609060101010101" pitchFamily="49" charset="-122"/>
              </a:rPr>
              <a:t>大于</a:t>
            </a:r>
            <a:r>
              <a:rPr lang="zh-CN" altLang="en-US" sz="2400" i="0" u="none" strike="noStrike" kern="100" baseline="0" dirty="0">
                <a:latin typeface="Arial" panose="020B0604020202020204" pitchFamily="34" charset="0"/>
                <a:ea typeface="黑体" panose="02010609060101010101" pitchFamily="49" charset="-122"/>
              </a:rPr>
              <a:t> 入射角，若不断增大入射角，则入射角到一定值时，观察不到折射光线，即发生 </a:t>
            </a:r>
            <a:r>
              <a:rPr lang="zh-CN" altLang="en-US" sz="2400" i="0" u="none" strike="noStrike" kern="100" baseline="0" dirty="0">
                <a:solidFill>
                  <a:srgbClr val="FF0000"/>
                </a:solidFill>
                <a:latin typeface="Arial" panose="020B0604020202020204" pitchFamily="34" charset="0"/>
                <a:ea typeface="黑体" panose="02010609060101010101" pitchFamily="49" charset="-122"/>
              </a:rPr>
              <a:t>全反射</a:t>
            </a:r>
            <a:r>
              <a:rPr lang="zh-CN" altLang="en-US" sz="2400" i="0" u="none" strike="noStrike" kern="100" baseline="0" dirty="0">
                <a:latin typeface="Arial" panose="020B0604020202020204" pitchFamily="34" charset="0"/>
                <a:ea typeface="黑体" panose="02010609060101010101" pitchFamily="49" charset="-122"/>
              </a:rPr>
              <a:t> 。</a:t>
            </a:r>
            <a:endParaRPr lang="zh-CN" altLang="en-US" sz="2400" i="0" u="none" strike="noStrike" kern="100" baseline="0" dirty="0">
              <a:latin typeface="Times New Roman" panose="02020603050405020304" pitchFamily="18" charset="0"/>
              <a:ea typeface="黑体" panose="02010609060101010101" pitchFamily="49" charset="-122"/>
            </a:endParaRPr>
          </a:p>
        </p:txBody>
      </p:sp>
      <p:pic>
        <p:nvPicPr>
          <p:cNvPr id="4" name="图片 3">
            <a:extLst>
              <a:ext uri="{FF2B5EF4-FFF2-40B4-BE49-F238E27FC236}">
                <a16:creationId xmlns:a16="http://schemas.microsoft.com/office/drawing/2014/main" id="{6E6C30F3-5785-9BC2-0615-FB8BB8779A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72983" y="1005838"/>
            <a:ext cx="1581150" cy="1057275"/>
          </a:xfrm>
          <a:prstGeom prst="rect">
            <a:avLst/>
          </a:prstGeom>
          <a:noFill/>
          <a:ln>
            <a:noFill/>
          </a:ln>
        </p:spPr>
      </p:pic>
    </p:spTree>
    <p:extLst>
      <p:ext uri="{BB962C8B-B14F-4D97-AF65-F5344CB8AC3E}">
        <p14:creationId xmlns:p14="http://schemas.microsoft.com/office/powerpoint/2010/main" val="12619356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积分">
  <a:themeElements>
    <a:clrScheme name="积分">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积分">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积分">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51</TotalTime>
  <Words>1500</Words>
  <Application>Microsoft Office PowerPoint</Application>
  <PresentationFormat>宽屏</PresentationFormat>
  <Paragraphs>114</Paragraphs>
  <Slides>7</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15" baseType="lpstr">
      <vt:lpstr>宋体</vt:lpstr>
      <vt:lpstr>Arial</vt:lpstr>
      <vt:lpstr>Times New Roman</vt:lpstr>
      <vt:lpstr>Tw Cen MT</vt:lpstr>
      <vt:lpstr>Tw Cen MT Condensed</vt:lpstr>
      <vt:lpstr>Wingdings 3</vt:lpstr>
      <vt:lpstr>积分</vt:lpstr>
      <vt:lpstr>Equation.DSMT4</vt:lpstr>
      <vt:lpstr>八年级物理上期末基础实验复习（一） </vt:lpstr>
      <vt:lpstr>一、测量平均速度</vt:lpstr>
      <vt:lpstr>二、探究固体熔化时的温度变化规律</vt:lpstr>
      <vt:lpstr>三、探究水沸腾时的温度变化规律</vt:lpstr>
      <vt:lpstr>四、探究光反射时的规律</vt:lpstr>
      <vt:lpstr>五、探究平面镜成像的特点</vt:lpstr>
      <vt:lpstr>六、探究光折射时的特点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八年级物理上期末基础实验复习（一） </dc:title>
  <dc:creator>郭向伟</dc:creator>
  <cp:lastModifiedBy>郭向伟</cp:lastModifiedBy>
  <cp:revision>6</cp:revision>
  <dcterms:created xsi:type="dcterms:W3CDTF">2024-01-09T02:01:06Z</dcterms:created>
  <dcterms:modified xsi:type="dcterms:W3CDTF">2024-01-09T06:51:13Z</dcterms:modified>
</cp:coreProperties>
</file>